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2"/>
  </p:notesMasterIdLst>
  <p:handoutMasterIdLst>
    <p:handoutMasterId r:id="rId63"/>
  </p:handoutMasterIdLst>
  <p:sldIdLst>
    <p:sldId id="316" r:id="rId5"/>
    <p:sldId id="257" r:id="rId6"/>
    <p:sldId id="258" r:id="rId7"/>
    <p:sldId id="259" r:id="rId8"/>
    <p:sldId id="260" r:id="rId9"/>
    <p:sldId id="266" r:id="rId10"/>
    <p:sldId id="268" r:id="rId11"/>
    <p:sldId id="261" r:id="rId12"/>
    <p:sldId id="262" r:id="rId13"/>
    <p:sldId id="263" r:id="rId14"/>
    <p:sldId id="264" r:id="rId15"/>
    <p:sldId id="265"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E38B"/>
    <a:srgbClr val="EEB500"/>
    <a:srgbClr val="3366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969" autoAdjust="0"/>
    <p:restoredTop sz="95356" autoAdjust="0"/>
  </p:normalViewPr>
  <p:slideViewPr>
    <p:cSldViewPr snapToGrid="0" showGuides="1">
      <p:cViewPr varScale="1">
        <p:scale>
          <a:sx n="70" d="100"/>
          <a:sy n="70" d="100"/>
        </p:scale>
        <p:origin x="-690" y="-90"/>
      </p:cViewPr>
      <p:guideLst>
        <p:guide orient="horz" pos="2160"/>
        <p:guide pos="3840"/>
      </p:guideLst>
    </p:cSldViewPr>
  </p:slideViewPr>
  <p:notesTextViewPr>
    <p:cViewPr>
      <p:scale>
        <a:sx n="1" d="1"/>
        <a:sy n="1" d="1"/>
      </p:scale>
      <p:origin x="0" y="0"/>
    </p:cViewPr>
  </p:notesTextViewPr>
  <p:notesViewPr>
    <p:cSldViewPr snapToGrid="0" showGuides="1">
      <p:cViewPr varScale="1">
        <p:scale>
          <a:sx n="92" d="100"/>
          <a:sy n="92" d="100"/>
        </p:scale>
        <p:origin x="3732" y="102"/>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s>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8AC4B-4CEC-41E5-AE19-47A4E2720563}">
      <dsp:nvSpPr>
        <dsp:cNvPr id="0" name=""/>
        <dsp:cNvSpPr/>
      </dsp:nvSpPr>
      <dsp:spPr>
        <a:xfrm>
          <a:off x="819461" y="453531"/>
          <a:ext cx="1526209" cy="1017981"/>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t>Task description</a:t>
          </a:r>
        </a:p>
      </dsp:txBody>
      <dsp:txXfrm>
        <a:off x="1063655" y="453531"/>
        <a:ext cx="1282015" cy="1017981"/>
      </dsp:txXfrm>
    </dsp:sp>
    <dsp:sp modelId="{59179C9B-8BA4-4AC7-ACB1-A12DE00142E2}">
      <dsp:nvSpPr>
        <dsp:cNvPr id="0" name=""/>
        <dsp:cNvSpPr/>
      </dsp:nvSpPr>
      <dsp:spPr>
        <a:xfrm>
          <a:off x="819461" y="1471513"/>
          <a:ext cx="1526209" cy="1017981"/>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t>Task description</a:t>
          </a:r>
        </a:p>
      </dsp:txBody>
      <dsp:txXfrm>
        <a:off x="1063655" y="1471513"/>
        <a:ext cx="1282015" cy="1017981"/>
      </dsp:txXfrm>
    </dsp:sp>
    <dsp:sp modelId="{1877502C-A892-4DC0-ADA6-FA065097BB90}">
      <dsp:nvSpPr>
        <dsp:cNvPr id="0" name=""/>
        <dsp:cNvSpPr/>
      </dsp:nvSpPr>
      <dsp:spPr>
        <a:xfrm>
          <a:off x="819461" y="2489494"/>
          <a:ext cx="1526209" cy="1017981"/>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t>Task description</a:t>
          </a:r>
        </a:p>
      </dsp:txBody>
      <dsp:txXfrm>
        <a:off x="1063655" y="2489494"/>
        <a:ext cx="1282015" cy="1017981"/>
      </dsp:txXfrm>
    </dsp:sp>
    <dsp:sp modelId="{51F68A05-A560-4C6F-BC90-521AEF3B0907}">
      <dsp:nvSpPr>
        <dsp:cNvPr id="0" name=""/>
        <dsp:cNvSpPr/>
      </dsp:nvSpPr>
      <dsp:spPr>
        <a:xfrm>
          <a:off x="819461" y="3507476"/>
          <a:ext cx="1526209" cy="1017981"/>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t>Task description</a:t>
          </a:r>
        </a:p>
      </dsp:txBody>
      <dsp:txXfrm>
        <a:off x="1063655" y="3507476"/>
        <a:ext cx="1282015" cy="1017981"/>
      </dsp:txXfrm>
    </dsp:sp>
    <dsp:sp modelId="{FC7ED273-8CFD-43C2-9C05-44FADF3E0637}">
      <dsp:nvSpPr>
        <dsp:cNvPr id="0" name=""/>
        <dsp:cNvSpPr/>
      </dsp:nvSpPr>
      <dsp:spPr>
        <a:xfrm>
          <a:off x="5483" y="46542"/>
          <a:ext cx="1017472" cy="1017472"/>
        </a:xfrm>
        <a:prstGeom prst="ellipse">
          <a:avLst/>
        </a:prstGeom>
        <a:gradFill rotWithShape="0">
          <a:gsLst>
            <a:gs pos="0">
              <a:schemeClr val="accent1">
                <a:hueOff val="0"/>
                <a:satOff val="0"/>
                <a:lumOff val="0"/>
                <a:alphaOff val="0"/>
                <a:shade val="100000"/>
                <a:satMod val="137000"/>
              </a:schemeClr>
            </a:gs>
            <a:gs pos="71000">
              <a:schemeClr val="accent1">
                <a:hueOff val="0"/>
                <a:satOff val="0"/>
                <a:lumOff val="0"/>
                <a:alphaOff val="0"/>
                <a:shade val="98000"/>
                <a:satMod val="137000"/>
              </a:schemeClr>
            </a:gs>
            <a:gs pos="100000">
              <a:schemeClr val="accent1">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kern="1200" dirty="0"/>
            <a:t>Step 1 Title</a:t>
          </a:r>
        </a:p>
      </dsp:txBody>
      <dsp:txXfrm>
        <a:off x="154488" y="195547"/>
        <a:ext cx="719462" cy="719462"/>
      </dsp:txXfrm>
    </dsp:sp>
    <dsp:sp modelId="{F660F4B9-35DB-4256-A868-A35C6DCCF6B2}">
      <dsp:nvSpPr>
        <dsp:cNvPr id="0" name=""/>
        <dsp:cNvSpPr/>
      </dsp:nvSpPr>
      <dsp:spPr>
        <a:xfrm>
          <a:off x="3363143" y="453531"/>
          <a:ext cx="1526209" cy="1017981"/>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t>Task description</a:t>
          </a:r>
        </a:p>
      </dsp:txBody>
      <dsp:txXfrm>
        <a:off x="3607337" y="453531"/>
        <a:ext cx="1282015" cy="1017981"/>
      </dsp:txXfrm>
    </dsp:sp>
    <dsp:sp modelId="{614EBA0E-D12B-447E-B378-B0FA2DEBEA2F}">
      <dsp:nvSpPr>
        <dsp:cNvPr id="0" name=""/>
        <dsp:cNvSpPr/>
      </dsp:nvSpPr>
      <dsp:spPr>
        <a:xfrm>
          <a:off x="3363143" y="1471513"/>
          <a:ext cx="1526209" cy="1017981"/>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t>Task description</a:t>
          </a:r>
        </a:p>
      </dsp:txBody>
      <dsp:txXfrm>
        <a:off x="3607337" y="1471513"/>
        <a:ext cx="1282015" cy="1017981"/>
      </dsp:txXfrm>
    </dsp:sp>
    <dsp:sp modelId="{68509703-D239-4E1B-8CF0-EF08079E1226}">
      <dsp:nvSpPr>
        <dsp:cNvPr id="0" name=""/>
        <dsp:cNvSpPr/>
      </dsp:nvSpPr>
      <dsp:spPr>
        <a:xfrm>
          <a:off x="3363143" y="2489494"/>
          <a:ext cx="1526209" cy="1017981"/>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t>Task description</a:t>
          </a:r>
        </a:p>
      </dsp:txBody>
      <dsp:txXfrm>
        <a:off x="3607337" y="2489494"/>
        <a:ext cx="1282015" cy="1017981"/>
      </dsp:txXfrm>
    </dsp:sp>
    <dsp:sp modelId="{FD776C1E-557E-4553-9447-49B69EEC7907}">
      <dsp:nvSpPr>
        <dsp:cNvPr id="0" name=""/>
        <dsp:cNvSpPr/>
      </dsp:nvSpPr>
      <dsp:spPr>
        <a:xfrm>
          <a:off x="2549165" y="46542"/>
          <a:ext cx="1017472" cy="1017472"/>
        </a:xfrm>
        <a:prstGeom prst="ellipse">
          <a:avLst/>
        </a:prstGeom>
        <a:gradFill rotWithShape="0">
          <a:gsLst>
            <a:gs pos="0">
              <a:schemeClr val="accent1">
                <a:hueOff val="0"/>
                <a:satOff val="0"/>
                <a:lumOff val="0"/>
                <a:alphaOff val="0"/>
                <a:shade val="100000"/>
                <a:satMod val="137000"/>
              </a:schemeClr>
            </a:gs>
            <a:gs pos="71000">
              <a:schemeClr val="accent1">
                <a:hueOff val="0"/>
                <a:satOff val="0"/>
                <a:lumOff val="0"/>
                <a:alphaOff val="0"/>
                <a:shade val="98000"/>
                <a:satMod val="137000"/>
              </a:schemeClr>
            </a:gs>
            <a:gs pos="100000">
              <a:schemeClr val="accent1">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kern="1200" dirty="0"/>
            <a:t>Step 2 Title</a:t>
          </a:r>
        </a:p>
      </dsp:txBody>
      <dsp:txXfrm>
        <a:off x="2698170" y="195547"/>
        <a:ext cx="719462" cy="719462"/>
      </dsp:txXfrm>
    </dsp:sp>
    <dsp:sp modelId="{AD2806AC-6A03-4F05-9F4D-F72EA0E56FBF}">
      <dsp:nvSpPr>
        <dsp:cNvPr id="0" name=""/>
        <dsp:cNvSpPr/>
      </dsp:nvSpPr>
      <dsp:spPr>
        <a:xfrm>
          <a:off x="5906825" y="453531"/>
          <a:ext cx="1526209" cy="1017981"/>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t>Task description</a:t>
          </a:r>
        </a:p>
      </dsp:txBody>
      <dsp:txXfrm>
        <a:off x="6151018" y="453531"/>
        <a:ext cx="1282015" cy="1017981"/>
      </dsp:txXfrm>
    </dsp:sp>
    <dsp:sp modelId="{5314AADB-0AD3-4BAE-9F15-B0FE4F44C802}">
      <dsp:nvSpPr>
        <dsp:cNvPr id="0" name=""/>
        <dsp:cNvSpPr/>
      </dsp:nvSpPr>
      <dsp:spPr>
        <a:xfrm>
          <a:off x="5906825" y="1471513"/>
          <a:ext cx="1526209" cy="1017981"/>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t>Task description</a:t>
          </a:r>
        </a:p>
      </dsp:txBody>
      <dsp:txXfrm>
        <a:off x="6151018" y="1471513"/>
        <a:ext cx="1282015" cy="1017981"/>
      </dsp:txXfrm>
    </dsp:sp>
    <dsp:sp modelId="{89E6DA6E-7A23-44BD-8A99-378091FF741D}">
      <dsp:nvSpPr>
        <dsp:cNvPr id="0" name=""/>
        <dsp:cNvSpPr/>
      </dsp:nvSpPr>
      <dsp:spPr>
        <a:xfrm>
          <a:off x="5092847" y="46542"/>
          <a:ext cx="1017472" cy="1017472"/>
        </a:xfrm>
        <a:prstGeom prst="ellipse">
          <a:avLst/>
        </a:prstGeom>
        <a:gradFill rotWithShape="0">
          <a:gsLst>
            <a:gs pos="0">
              <a:schemeClr val="accent1">
                <a:hueOff val="0"/>
                <a:satOff val="0"/>
                <a:lumOff val="0"/>
                <a:alphaOff val="0"/>
                <a:shade val="100000"/>
                <a:satMod val="137000"/>
              </a:schemeClr>
            </a:gs>
            <a:gs pos="71000">
              <a:schemeClr val="accent1">
                <a:hueOff val="0"/>
                <a:satOff val="0"/>
                <a:lumOff val="0"/>
                <a:alphaOff val="0"/>
                <a:shade val="98000"/>
                <a:satMod val="137000"/>
              </a:schemeClr>
            </a:gs>
            <a:gs pos="100000">
              <a:schemeClr val="accent1">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kern="1200" dirty="0"/>
            <a:t>Step 3 Title</a:t>
          </a:r>
        </a:p>
      </dsp:txBody>
      <dsp:txXfrm>
        <a:off x="5241852" y="195547"/>
        <a:ext cx="719462" cy="719462"/>
      </dsp:txXfrm>
    </dsp:sp>
    <dsp:sp modelId="{402C2C77-A32C-4D99-9940-12535E1181F2}">
      <dsp:nvSpPr>
        <dsp:cNvPr id="0" name=""/>
        <dsp:cNvSpPr/>
      </dsp:nvSpPr>
      <dsp:spPr>
        <a:xfrm>
          <a:off x="8450507" y="453531"/>
          <a:ext cx="1526209" cy="1017981"/>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t>Task description</a:t>
          </a:r>
        </a:p>
      </dsp:txBody>
      <dsp:txXfrm>
        <a:off x="8694700" y="453531"/>
        <a:ext cx="1282015" cy="1017981"/>
      </dsp:txXfrm>
    </dsp:sp>
    <dsp:sp modelId="{3086D0BF-AAD1-4310-88ED-4D81A687BD50}">
      <dsp:nvSpPr>
        <dsp:cNvPr id="0" name=""/>
        <dsp:cNvSpPr/>
      </dsp:nvSpPr>
      <dsp:spPr>
        <a:xfrm>
          <a:off x="8450507" y="1471513"/>
          <a:ext cx="1526209" cy="1017981"/>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t>Task description</a:t>
          </a:r>
        </a:p>
      </dsp:txBody>
      <dsp:txXfrm>
        <a:off x="8694700" y="1471513"/>
        <a:ext cx="1282015" cy="1017981"/>
      </dsp:txXfrm>
    </dsp:sp>
    <dsp:sp modelId="{7453D9C8-CD6E-4AA4-8A19-7F6F667528F0}">
      <dsp:nvSpPr>
        <dsp:cNvPr id="0" name=""/>
        <dsp:cNvSpPr/>
      </dsp:nvSpPr>
      <dsp:spPr>
        <a:xfrm>
          <a:off x="7636529" y="46542"/>
          <a:ext cx="1017472" cy="1017472"/>
        </a:xfrm>
        <a:prstGeom prst="ellipse">
          <a:avLst/>
        </a:prstGeom>
        <a:gradFill rotWithShape="0">
          <a:gsLst>
            <a:gs pos="0">
              <a:schemeClr val="accent1">
                <a:hueOff val="0"/>
                <a:satOff val="0"/>
                <a:lumOff val="0"/>
                <a:alphaOff val="0"/>
                <a:shade val="100000"/>
                <a:satMod val="137000"/>
              </a:schemeClr>
            </a:gs>
            <a:gs pos="71000">
              <a:schemeClr val="accent1">
                <a:hueOff val="0"/>
                <a:satOff val="0"/>
                <a:lumOff val="0"/>
                <a:alphaOff val="0"/>
                <a:shade val="98000"/>
                <a:satMod val="137000"/>
              </a:schemeClr>
            </a:gs>
            <a:gs pos="100000">
              <a:schemeClr val="accent1">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kern="1200" dirty="0"/>
            <a:t>Step 4 Title</a:t>
          </a:r>
        </a:p>
      </dsp:txBody>
      <dsp:txXfrm>
        <a:off x="7785534" y="195547"/>
        <a:ext cx="719462" cy="719462"/>
      </dsp:txXfrm>
    </dsp:sp>
  </dsp:spTree>
</dsp:drawing>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EAAF3-9831-450B-8D59-2C09DB96C8FC}" type="datetimeFigureOut">
              <a:rPr lang="en-US"/>
              <a:pPr/>
              <a:t>2/9/2024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834459-7356-44BF-850D-8B30C4FB3B6B}" type="slidenum">
              <a:rPr/>
              <a:pPr/>
              <a:t>‹#›</a:t>
            </a:fld>
            <a:endParaRPr/>
          </a:p>
        </p:txBody>
      </p:sp>
    </p:spTree>
    <p:extLst>
      <p:ext uri="{BB962C8B-B14F-4D97-AF65-F5344CB8AC3E}">
        <p14:creationId xmlns:p14="http://schemas.microsoft.com/office/powerpoint/2010/main" xmlns=""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CD79-FC16-4410-AB61-17F26E6D3BC8}" type="datetimeFigureOut">
              <a:rPr lang="en-US"/>
              <a:pPr/>
              <a:t>2/9/2024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37BE-C303-496D-B5CD-85F2937540FC}" type="slidenum">
              <a:rPr/>
              <a:pPr/>
              <a:t>‹#›</a:t>
            </a:fld>
            <a:endParaRPr/>
          </a:p>
        </p:txBody>
      </p:sp>
    </p:spTree>
    <p:extLst>
      <p:ext uri="{BB962C8B-B14F-4D97-AF65-F5344CB8AC3E}">
        <p14:creationId xmlns:p14="http://schemas.microsoft.com/office/powerpoint/2010/main" xmlns=""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a:pPr/>
              <a:t>2</a:t>
            </a:fld>
            <a:endParaRPr lang="en-US"/>
          </a:p>
        </p:txBody>
      </p:sp>
    </p:spTree>
    <p:extLst>
      <p:ext uri="{BB962C8B-B14F-4D97-AF65-F5344CB8AC3E}">
        <p14:creationId xmlns:p14="http://schemas.microsoft.com/office/powerpoint/2010/main" xmlns="" val="3796805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3C37BE-C303-496D-B5CD-85F2937540FC}" type="slidenum">
              <a:rPr lang="en-US"/>
              <a:pPr/>
              <a:t>12</a:t>
            </a:fld>
            <a:endParaRPr lang="en-US"/>
          </a:p>
        </p:txBody>
      </p:sp>
    </p:spTree>
    <p:extLst>
      <p:ext uri="{BB962C8B-B14F-4D97-AF65-F5344CB8AC3E}">
        <p14:creationId xmlns:p14="http://schemas.microsoft.com/office/powerpoint/2010/main" xmlns="" val="31861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a:pPr/>
              <a:t>3</a:t>
            </a:fld>
            <a:endParaRPr lang="en-US"/>
          </a:p>
        </p:txBody>
      </p:sp>
    </p:spTree>
    <p:extLst>
      <p:ext uri="{BB962C8B-B14F-4D97-AF65-F5344CB8AC3E}">
        <p14:creationId xmlns:p14="http://schemas.microsoft.com/office/powerpoint/2010/main" xmlns="" val="1943810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3C37BE-C303-496D-B5CD-85F2937540FC}" type="slidenum">
              <a:rPr lang="en-US"/>
              <a:pPr/>
              <a:t>4</a:t>
            </a:fld>
            <a:endParaRPr lang="en-US"/>
          </a:p>
        </p:txBody>
      </p:sp>
    </p:spTree>
    <p:extLst>
      <p:ext uri="{BB962C8B-B14F-4D97-AF65-F5344CB8AC3E}">
        <p14:creationId xmlns:p14="http://schemas.microsoft.com/office/powerpoint/2010/main" xmlns="" val="1160024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3C37BE-C303-496D-B5CD-85F2937540FC}" type="slidenum">
              <a:rPr lang="en-US"/>
              <a:pPr/>
              <a:t>5</a:t>
            </a:fld>
            <a:endParaRPr lang="en-US"/>
          </a:p>
        </p:txBody>
      </p:sp>
    </p:spTree>
    <p:extLst>
      <p:ext uri="{BB962C8B-B14F-4D97-AF65-F5344CB8AC3E}">
        <p14:creationId xmlns:p14="http://schemas.microsoft.com/office/powerpoint/2010/main" xmlns="" val="4070891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3C37BE-C303-496D-B5CD-85F2937540FC}" type="slidenum">
              <a:rPr lang="en-US"/>
              <a:pPr/>
              <a:t>6</a:t>
            </a:fld>
            <a:endParaRPr lang="en-US"/>
          </a:p>
        </p:txBody>
      </p:sp>
    </p:spTree>
    <p:extLst>
      <p:ext uri="{BB962C8B-B14F-4D97-AF65-F5344CB8AC3E}">
        <p14:creationId xmlns:p14="http://schemas.microsoft.com/office/powerpoint/2010/main" xmlns="" val="931467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3C37BE-C303-496D-B5CD-85F2937540FC}" type="slidenum">
              <a:rPr lang="en-US"/>
              <a:pPr/>
              <a:t>7</a:t>
            </a:fld>
            <a:endParaRPr lang="en-US"/>
          </a:p>
        </p:txBody>
      </p:sp>
    </p:spTree>
    <p:extLst>
      <p:ext uri="{BB962C8B-B14F-4D97-AF65-F5344CB8AC3E}">
        <p14:creationId xmlns:p14="http://schemas.microsoft.com/office/powerpoint/2010/main" xmlns="" val="731799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3C37BE-C303-496D-B5CD-85F2937540FC}" type="slidenum">
              <a:rPr lang="en-US"/>
              <a:pPr/>
              <a:t>8</a:t>
            </a:fld>
            <a:endParaRPr lang="en-US"/>
          </a:p>
        </p:txBody>
      </p:sp>
    </p:spTree>
    <p:extLst>
      <p:ext uri="{BB962C8B-B14F-4D97-AF65-F5344CB8AC3E}">
        <p14:creationId xmlns:p14="http://schemas.microsoft.com/office/powerpoint/2010/main" xmlns="" val="2750091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3C37BE-C303-496D-B5CD-85F2937540FC}" type="slidenum">
              <a:rPr lang="en-US"/>
              <a:pPr/>
              <a:t>10</a:t>
            </a:fld>
            <a:endParaRPr lang="en-US"/>
          </a:p>
        </p:txBody>
      </p:sp>
    </p:spTree>
    <p:extLst>
      <p:ext uri="{BB962C8B-B14F-4D97-AF65-F5344CB8AC3E}">
        <p14:creationId xmlns:p14="http://schemas.microsoft.com/office/powerpoint/2010/main" xmlns="" val="3424689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3C37BE-C303-496D-B5CD-85F2937540FC}" type="slidenum">
              <a:rPr lang="en-US"/>
              <a:pPr/>
              <a:t>11</a:t>
            </a:fld>
            <a:endParaRPr lang="en-US"/>
          </a:p>
        </p:txBody>
      </p:sp>
    </p:spTree>
    <p:extLst>
      <p:ext uri="{BB962C8B-B14F-4D97-AF65-F5344CB8AC3E}">
        <p14:creationId xmlns:p14="http://schemas.microsoft.com/office/powerpoint/2010/main" xmlns="" val="417556096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lang="ru-RU"/>
              <a:t>Образец заголовка</a:t>
            </a:r>
            <a:endParaRP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a:p>
        </p:txBody>
      </p:sp>
      <p:sp>
        <p:nvSpPr>
          <p:cNvPr id="4" name="Date Placeholder 3"/>
          <p:cNvSpPr>
            <a:spLocks noGrp="1"/>
          </p:cNvSpPr>
          <p:nvPr>
            <p:ph type="dt" sz="half" idx="10"/>
          </p:nvPr>
        </p:nvSpPr>
        <p:spPr/>
        <p:txBody>
          <a:bodyPr/>
          <a:lstStyle/>
          <a:p>
            <a:fld id="{402B9795-92DC-40DC-A1CA-9A4B349D7824}" type="datetimeFigureOut">
              <a:rPr lang="en-US" smtClean="0"/>
              <a:pPr/>
              <a:t>2/9/2024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pic>
        <p:nvPicPr>
          <p:cNvPr id="11" name="Picture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xmlns="">
                  <a14:imgLayer r:embed="rId3">
                    <a14:imgEffect>
                      <a14:saturation sat="30000"/>
                    </a14:imgEffect>
                  </a14:imgLayer>
                </a14:imgProps>
              </a:ext>
              <a:ext uri="{28A0092B-C50C-407E-A947-70E740481C1C}">
                <a14:useLocalDpi xmlns:a14="http://schemas.microsoft.com/office/drawing/2010/main" xmlns="" val="0"/>
              </a:ext>
            </a:extLst>
          </a:blip>
          <a:srcRect/>
          <a:stretch/>
        </p:blipFill>
        <p:spPr>
          <a:xfrm>
            <a:off x="1324445" y="0"/>
            <a:ext cx="1747524" cy="2292094"/>
          </a:xfrm>
          <a:prstGeom prst="rect">
            <a:avLst/>
          </a:prstGeom>
        </p:spPr>
      </p:pic>
    </p:spTree>
    <p:extLst>
      <p:ext uri="{BB962C8B-B14F-4D97-AF65-F5344CB8AC3E}">
        <p14:creationId xmlns:p14="http://schemas.microsoft.com/office/powerpoint/2010/main" xmlns="" val="16597565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ru-RU"/>
              <a:t>Образец заголовка</a:t>
            </a:r>
            <a:endParaRPr/>
          </a:p>
        </p:txBody>
      </p:sp>
      <p:sp>
        <p:nvSpPr>
          <p:cNvPr id="3" name="Picture Placeholder 2"/>
          <p:cNvSpPr>
            <a:spLocks noGrp="1"/>
          </p:cNvSpPr>
          <p:nvPr>
            <p:ph type="pic" idx="1"/>
          </p:nvPr>
        </p:nvSpPr>
        <p:spPr>
          <a:xfrm>
            <a:off x="4654671" y="1600199"/>
            <a:ext cx="6430912" cy="4572001"/>
          </a:xfrm>
        </p:spPr>
        <p:txBody>
          <a:bodyPr tIns="118872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a:p>
        </p:txBody>
      </p:sp>
      <p:sp>
        <p:nvSpPr>
          <p:cNvPr id="4" name="Text Placeholder 3"/>
          <p:cNvSpPr>
            <a:spLocks noGrp="1"/>
          </p:cNvSpPr>
          <p:nvPr>
            <p:ph type="body" sz="half" idx="2"/>
          </p:nvPr>
        </p:nvSpPr>
        <p:spPr>
          <a:xfrm>
            <a:off x="1104900" y="1600200"/>
            <a:ext cx="3396996"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02B9795-92DC-40DC-A1CA-9A4B349D7824}" type="datetimeFigureOut">
              <a:rPr lang="en-US" smtClean="0"/>
              <a:pPr/>
              <a:t>2/9/2024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xmlns="" val="76963709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a:p>
        </p:txBody>
      </p:sp>
      <p:sp>
        <p:nvSpPr>
          <p:cNvPr id="4" name="Date Placeholder 3"/>
          <p:cNvSpPr>
            <a:spLocks noGrp="1"/>
          </p:cNvSpPr>
          <p:nvPr>
            <p:ph type="dt" sz="half" idx="10"/>
          </p:nvPr>
        </p:nvSpPr>
        <p:spPr/>
        <p:txBody>
          <a:bodyPr/>
          <a:lstStyle/>
          <a:p>
            <a:fld id="{402B9795-92DC-40DC-A1CA-9A4B349D7824}" type="datetimeFigureOut">
              <a:rPr lang="en-US" smtClean="0"/>
              <a:pPr/>
              <a:t>2/9/2024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xmlns="" val="201207670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65125"/>
            <a:ext cx="1714500" cy="5811838"/>
          </a:xfrm>
        </p:spPr>
        <p:txBody>
          <a:bodyPr vert="eaVert"/>
          <a:lstStyle/>
          <a:p>
            <a:r>
              <a:rPr lang="ru-RU"/>
              <a:t>Образец заголовка</a:t>
            </a:r>
            <a:endParaRPr/>
          </a:p>
        </p:txBody>
      </p:sp>
      <p:sp>
        <p:nvSpPr>
          <p:cNvPr id="3" name="Vertical Text Placeholder 2"/>
          <p:cNvSpPr>
            <a:spLocks noGrp="1"/>
          </p:cNvSpPr>
          <p:nvPr>
            <p:ph type="body" orient="vert" idx="1"/>
          </p:nvPr>
        </p:nvSpPr>
        <p:spPr>
          <a:xfrm>
            <a:off x="1104900" y="365125"/>
            <a:ext cx="8098896"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a:p>
        </p:txBody>
      </p:sp>
      <p:sp>
        <p:nvSpPr>
          <p:cNvPr id="4" name="Date Placeholder 3"/>
          <p:cNvSpPr>
            <a:spLocks noGrp="1"/>
          </p:cNvSpPr>
          <p:nvPr>
            <p:ph type="dt" sz="half" idx="10"/>
          </p:nvPr>
        </p:nvSpPr>
        <p:spPr/>
        <p:txBody>
          <a:bodyPr/>
          <a:lstStyle/>
          <a:p>
            <a:fld id="{402B9795-92DC-40DC-A1CA-9A4B349D7824}" type="datetimeFigureOut">
              <a:rPr lang="en-US" smtClean="0"/>
              <a:pPr/>
              <a:t>2/9/2024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grpSp>
        <p:nvGrpSpPr>
          <p:cNvPr id="7" name="Group 6"/>
          <p:cNvGrpSpPr/>
          <p:nvPr/>
        </p:nvGrpSpPr>
        <p:grpSpPr>
          <a:xfrm rot="5400000">
            <a:off x="6514047" y="3228843"/>
            <a:ext cx="5632704" cy="84403"/>
            <a:chOff x="1073150" y="1219201"/>
            <a:chExt cx="10058400" cy="63125"/>
          </a:xfrm>
        </p:grpSpPr>
        <p:cxnSp>
          <p:nvCxnSpPr>
            <p:cNvPr id="8" name="Straight Connecto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4459271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a:p>
        </p:txBody>
      </p:sp>
      <p:sp>
        <p:nvSpPr>
          <p:cNvPr id="4" name="Date Placeholder 3"/>
          <p:cNvSpPr>
            <a:spLocks noGrp="1"/>
          </p:cNvSpPr>
          <p:nvPr>
            <p:ph type="dt" sz="half" idx="10"/>
          </p:nvPr>
        </p:nvSpPr>
        <p:spPr/>
        <p:txBody>
          <a:bodyPr/>
          <a:lstStyle/>
          <a:p>
            <a:fld id="{402B9795-92DC-40DC-A1CA-9A4B349D7824}" type="datetimeFigureOut">
              <a:rPr lang="en-US" smtClean="0"/>
              <a:pPr/>
              <a:t>2/9/2024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xmlns="" val="378687682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ru-RU"/>
              <a:t>Образец заголовка</a:t>
            </a:r>
            <a:endParaRPr/>
          </a:p>
        </p:txBody>
      </p:sp>
      <p:sp>
        <p:nvSpPr>
          <p:cNvPr id="11" name="Picture Placeholder 10"/>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ru-RU"/>
              <a:t>Вставка рисунка</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a:p>
        </p:txBody>
      </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xmlns="">
                  <a14:imgLayer r:embed="rId3">
                    <a14:imgEffect>
                      <a14:saturation sat="30000"/>
                    </a14:imgEffect>
                  </a14:imgLayer>
                </a14:imgProps>
              </a:ext>
              <a:ext uri="{28A0092B-C50C-407E-A947-70E740481C1C}">
                <a14:useLocalDpi xmlns:a14="http://schemas.microsoft.com/office/drawing/2010/main" xmlns="" val="0"/>
              </a:ext>
            </a:extLst>
          </a:blip>
          <a:srcRect/>
          <a:stretch/>
        </p:blipFill>
        <p:spPr>
          <a:xfrm>
            <a:off x="1325880" y="0"/>
            <a:ext cx="1747524" cy="2292094"/>
          </a:xfrm>
          <a:prstGeom prst="rect">
            <a:avLst/>
          </a:prstGeom>
        </p:spPr>
      </p:pic>
    </p:spTree>
    <p:extLst>
      <p:ext uri="{BB962C8B-B14F-4D97-AF65-F5344CB8AC3E}">
        <p14:creationId xmlns:p14="http://schemas.microsoft.com/office/powerpoint/2010/main" xmlns="" val="26739436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grpSp>
        <p:nvGrpSpPr>
          <p:cNvPr id="8" name="Group 7"/>
          <p:cNvGrpSpPr/>
          <p:nvPr/>
        </p:nvGrpSpPr>
        <p:grpSpPr>
          <a:xfrm>
            <a:off x="0" y="2514600"/>
            <a:ext cx="12192000" cy="3194035"/>
            <a:chOff x="647402" y="2514600"/>
            <a:chExt cx="10838688" cy="3194035"/>
          </a:xfrm>
        </p:grpSpPr>
        <p:grpSp>
          <p:nvGrpSpPr>
            <p:cNvPr id="9" name="Group 8"/>
            <p:cNvGrpSpPr/>
            <p:nvPr/>
          </p:nvGrpSpPr>
          <p:grpSpPr>
            <a:xfrm>
              <a:off x="647402" y="2514600"/>
              <a:ext cx="10838688" cy="63125"/>
              <a:chOff x="507492" y="1501519"/>
              <a:chExt cx="8129016" cy="63125"/>
            </a:xfrm>
          </p:grpSpPr>
          <p:cxnSp>
            <p:nvCxnSpPr>
              <p:cNvPr id="14" name="Straight Connector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rot="10800000">
              <a:off x="647402" y="5645510"/>
              <a:ext cx="10838688" cy="63125"/>
              <a:chOff x="507492" y="1501519"/>
              <a:chExt cx="8129016" cy="63125"/>
            </a:xfrm>
          </p:grpSpPr>
          <p:cxnSp>
            <p:nvCxnSpPr>
              <p:cNvPr id="12" name="Straight Connector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a:xfrm>
            <a:off x="1104899" y="2971806"/>
            <a:ext cx="10071099" cy="1684150"/>
          </a:xfrm>
        </p:spPr>
        <p:txBody>
          <a:bodyPr anchor="ctr">
            <a:normAutofit/>
          </a:bodyPr>
          <a:lstStyle>
            <a:lvl1pPr>
              <a:defRPr sz="4400" cap="all" baseline="0">
                <a:solidFill>
                  <a:schemeClr val="bg1"/>
                </a:solidFill>
              </a:defRPr>
            </a:lvl1pPr>
          </a:lstStyle>
          <a:p>
            <a:r>
              <a:rPr lang="ru-RU"/>
              <a:t>Образец заголовка</a:t>
            </a:r>
            <a:endParaRPr/>
          </a:p>
        </p:txBody>
      </p:sp>
      <p:sp>
        <p:nvSpPr>
          <p:cNvPr id="3" name="Text Placeholder 2"/>
          <p:cNvSpPr>
            <a:spLocks noGrp="1"/>
          </p:cNvSpPr>
          <p:nvPr>
            <p:ph type="body" idx="1"/>
          </p:nvPr>
        </p:nvSpPr>
        <p:spPr>
          <a:xfrm>
            <a:off x="1104899" y="4655956"/>
            <a:ext cx="10071099" cy="509750"/>
          </a:xfrm>
        </p:spPr>
        <p:txBody>
          <a:bodyPr>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02B9795-92DC-40DC-A1CA-9A4B349D7824}" type="datetimeFigureOut">
              <a:rPr lang="en-US" smtClean="0"/>
              <a:pPr/>
              <a:t>2/9/2024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pic>
        <p:nvPicPr>
          <p:cNvPr id="7" name="Picture 6"/>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xmlns="" val="0"/>
              </a:ext>
            </a:extLst>
          </a:blip>
          <a:stretch>
            <a:fillRect/>
          </a:stretch>
        </p:blipFill>
        <p:spPr>
          <a:xfrm>
            <a:off x="1325880" y="0"/>
            <a:ext cx="1783188" cy="2971806"/>
          </a:xfrm>
          <a:prstGeom prst="rect">
            <a:avLst/>
          </a:prstGeom>
        </p:spPr>
      </p:pic>
    </p:spTree>
    <p:extLst>
      <p:ext uri="{BB962C8B-B14F-4D97-AF65-F5344CB8AC3E}">
        <p14:creationId xmlns:p14="http://schemas.microsoft.com/office/powerpoint/2010/main" xmlns="" val="36026788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a:p>
        </p:txBody>
      </p:sp>
      <p:sp>
        <p:nvSpPr>
          <p:cNvPr id="3" name="Content Placeholder 2"/>
          <p:cNvSpPr>
            <a:spLocks noGrp="1"/>
          </p:cNvSpPr>
          <p:nvPr>
            <p:ph sz="half" idx="1"/>
          </p:nvPr>
        </p:nvSpPr>
        <p:spPr>
          <a:xfrm>
            <a:off x="1104900" y="1600200"/>
            <a:ext cx="4914900" cy="4571999"/>
          </a:xfrm>
        </p:spPr>
        <p:txBody>
          <a:bodyPr/>
          <a:lstStyle>
            <a:lvl5pPr>
              <a:defRPr/>
            </a:lvl5pPr>
            <a:lvl6pPr>
              <a:defRPr/>
            </a:lvl6pPr>
            <a:lvl7pPr>
              <a:defRPr/>
            </a:lvl7pPr>
            <a:lvl8pPr>
              <a:defRPr/>
            </a:lvl8pPr>
            <a:lvl9pPr>
              <a:defRPr/>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a:p>
        </p:txBody>
      </p:sp>
      <p:sp>
        <p:nvSpPr>
          <p:cNvPr id="4" name="Content Placeholder 3"/>
          <p:cNvSpPr>
            <a:spLocks noGrp="1"/>
          </p:cNvSpPr>
          <p:nvPr>
            <p:ph sz="half" idx="2"/>
          </p:nvPr>
        </p:nvSpPr>
        <p:spPr>
          <a:xfrm>
            <a:off x="6172200" y="1600200"/>
            <a:ext cx="4914900" cy="4571999"/>
          </a:xfrm>
        </p:spPr>
        <p:txBody>
          <a:bodyPr/>
          <a:lstStyle>
            <a:lvl5pPr>
              <a:defRPr/>
            </a:lvl5pPr>
            <a:lvl6pPr>
              <a:defRPr/>
            </a:lvl6pPr>
            <a:lvl7pPr>
              <a:defRPr/>
            </a:lvl7pPr>
            <a:lvl8pPr>
              <a:defRPr/>
            </a:lvl8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a:p>
        </p:txBody>
      </p:sp>
      <p:sp>
        <p:nvSpPr>
          <p:cNvPr id="5" name="Date Placeholder 4"/>
          <p:cNvSpPr>
            <a:spLocks noGrp="1"/>
          </p:cNvSpPr>
          <p:nvPr>
            <p:ph type="dt" sz="half" idx="10"/>
          </p:nvPr>
        </p:nvSpPr>
        <p:spPr/>
        <p:txBody>
          <a:bodyPr/>
          <a:lstStyle/>
          <a:p>
            <a:fld id="{402B9795-92DC-40DC-A1CA-9A4B349D7824}" type="datetimeFigureOut">
              <a:rPr lang="en-US" smtClean="0"/>
              <a:pPr/>
              <a:t>2/9/2024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xmlns="" val="35277910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a:p>
        </p:txBody>
      </p:sp>
      <p:sp>
        <p:nvSpPr>
          <p:cNvPr id="3" name="Text Placeholder 2"/>
          <p:cNvSpPr>
            <a:spLocks noGrp="1"/>
          </p:cNvSpPr>
          <p:nvPr>
            <p:ph type="body" idx="1"/>
          </p:nvPr>
        </p:nvSpPr>
        <p:spPr>
          <a:xfrm>
            <a:off x="110490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04900" y="2424112"/>
            <a:ext cx="4919472" cy="37480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a:p>
        </p:txBody>
      </p:sp>
      <p:sp>
        <p:nvSpPr>
          <p:cNvPr id="5" name="Text Placeholder 4"/>
          <p:cNvSpPr>
            <a:spLocks noGrp="1"/>
          </p:cNvSpPr>
          <p:nvPr>
            <p:ph type="body" sz="quarter" idx="3"/>
          </p:nvPr>
        </p:nvSpPr>
        <p:spPr>
          <a:xfrm>
            <a:off x="616611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66110" y="2424112"/>
            <a:ext cx="4919472" cy="37480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a:p>
        </p:txBody>
      </p:sp>
      <p:sp>
        <p:nvSpPr>
          <p:cNvPr id="7" name="Date Placeholder 6"/>
          <p:cNvSpPr>
            <a:spLocks noGrp="1"/>
          </p:cNvSpPr>
          <p:nvPr>
            <p:ph type="dt" sz="half" idx="10"/>
          </p:nvPr>
        </p:nvSpPr>
        <p:spPr/>
        <p:txBody>
          <a:bodyPr/>
          <a:lstStyle/>
          <a:p>
            <a:fld id="{402B9795-92DC-40DC-A1CA-9A4B349D7824}" type="datetimeFigureOut">
              <a:rPr lang="en-US" smtClean="0"/>
              <a:pPr/>
              <a:t>2/9/2024</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xmlns="" val="397101610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a:p>
        </p:txBody>
      </p:sp>
      <p:sp>
        <p:nvSpPr>
          <p:cNvPr id="3" name="Date Placeholder 2"/>
          <p:cNvSpPr>
            <a:spLocks noGrp="1"/>
          </p:cNvSpPr>
          <p:nvPr>
            <p:ph type="dt" sz="half" idx="10"/>
          </p:nvPr>
        </p:nvSpPr>
        <p:spPr/>
        <p:txBody>
          <a:bodyPr/>
          <a:lstStyle/>
          <a:p>
            <a:fld id="{402B9795-92DC-40DC-A1CA-9A4B349D7824}" type="datetimeFigureOut">
              <a:rPr lang="en-US" smtClean="0"/>
              <a:pPr/>
              <a:t>2/9/2024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xmlns="" val="17581115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smtClean="0"/>
              <a:pPr/>
              <a:t>2/9/2024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xmlns="" val="30241692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ru-RU"/>
              <a:t>Образец заголовка</a:t>
            </a:r>
            <a:endParaRPr/>
          </a:p>
        </p:txBody>
      </p:sp>
      <p:sp>
        <p:nvSpPr>
          <p:cNvPr id="3" name="Content Placeholder 2"/>
          <p:cNvSpPr>
            <a:spLocks noGrp="1"/>
          </p:cNvSpPr>
          <p:nvPr>
            <p:ph idx="1"/>
          </p:nvPr>
        </p:nvSpPr>
        <p:spPr>
          <a:xfrm>
            <a:off x="5641848" y="1600199"/>
            <a:ext cx="5445252"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a:p>
        </p:txBody>
      </p:sp>
      <p:sp>
        <p:nvSpPr>
          <p:cNvPr id="4" name="Text Placeholder 3"/>
          <p:cNvSpPr>
            <a:spLocks noGrp="1"/>
          </p:cNvSpPr>
          <p:nvPr>
            <p:ph type="body" sz="half" idx="2"/>
          </p:nvPr>
        </p:nvSpPr>
        <p:spPr>
          <a:xfrm>
            <a:off x="1104900" y="1600200"/>
            <a:ext cx="4384548"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02B9795-92DC-40DC-A1CA-9A4B349D7824}" type="datetimeFigureOut">
              <a:rPr lang="en-US" smtClean="0"/>
              <a:pPr/>
              <a:t>2/9/2024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xmlns="" val="37697646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38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lang="ru-RU"/>
              <a:t>Образец заголовка</a:t>
            </a:r>
            <a:endParaRPr/>
          </a:p>
        </p:txBody>
      </p:sp>
      <p:sp>
        <p:nvSpPr>
          <p:cNvPr id="3" name="Text Placeholder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a:p>
        </p:txBody>
      </p:sp>
      <p:sp>
        <p:nvSpPr>
          <p:cNvPr id="4" name="Date Placeholder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a:solidFill>
                  <a:schemeClr val="tx1">
                    <a:lumMod val="75000"/>
                  </a:schemeClr>
                </a:solidFill>
              </a:defRPr>
            </a:lvl1pPr>
          </a:lstStyle>
          <a:p>
            <a:fld id="{402B9795-92DC-40DC-A1CA-9A4B349D7824}" type="datetimeFigureOut">
              <a:rPr lang="en-US" smtClean="0"/>
              <a:pPr/>
              <a:t>2/9/2024</a:t>
            </a:fld>
            <a:endParaRPr lang="en-US"/>
          </a:p>
        </p:txBody>
      </p:sp>
      <p:sp>
        <p:nvSpPr>
          <p:cNvPr id="5" name="Footer Placeholder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a:solidFill>
                  <a:schemeClr val="tx1">
                    <a:lumMod val="75000"/>
                  </a:schemeClr>
                </a:solidFill>
              </a:defRPr>
            </a:lvl1pPr>
          </a:lstStyle>
          <a:p>
            <a:endParaRPr lang="en-US"/>
          </a:p>
        </p:txBody>
      </p:sp>
      <p:sp>
        <p:nvSpPr>
          <p:cNvPr id="6" name="Slide Number Placeholder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a:solidFill>
                  <a:schemeClr val="tx1">
                    <a:lumMod val="75000"/>
                  </a:schemeClr>
                </a:solidFill>
              </a:defRPr>
            </a:lvl1pPr>
          </a:lstStyle>
          <a:p>
            <a:fld id="{0FF54DE5-C571-48E8-A5BC-B369434E2F44}" type="slidenum">
              <a:rPr lang="en-US" smtClean="0"/>
              <a:pPr/>
              <a:t>‹#›</a:t>
            </a:fld>
            <a:endParaRPr lang="en-US"/>
          </a:p>
        </p:txBody>
      </p:sp>
      <p:grpSp>
        <p:nvGrpSpPr>
          <p:cNvPr id="15" name="Group 14"/>
          <p:cNvGrpSpPr/>
          <p:nvPr/>
        </p:nvGrpSpPr>
        <p:grpSpPr>
          <a:xfrm>
            <a:off x="1103376" y="1219201"/>
            <a:ext cx="9985248" cy="84403"/>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b1878da7-c776-474c-b889-09db9d2a6d69.jpg"/>
          <p:cNvPicPr>
            <a:picLocks noChangeAspect="1"/>
          </p:cNvPicPr>
          <p:nvPr/>
        </p:nvPicPr>
        <p:blipFill>
          <a:blip r:embed="rId2"/>
          <a:stretch>
            <a:fillRect/>
          </a:stretch>
        </p:blipFill>
        <p:spPr>
          <a:xfrm>
            <a:off x="0" y="0"/>
            <a:ext cx="12192000" cy="6858000"/>
          </a:xfrm>
          <a:prstGeom prst="rect">
            <a:avLst/>
          </a:prstGeom>
          <a:ln>
            <a:solidFill>
              <a:schemeClr val="tx2"/>
            </a:solidFill>
          </a:ln>
        </p:spPr>
      </p:pic>
      <p:pic>
        <p:nvPicPr>
          <p:cNvPr id="3" name="Рисунок 2" descr="b4ed64c1-a2ee-4616-ad71-b5816c555f3a.jpg"/>
          <p:cNvPicPr>
            <a:picLocks noChangeAspect="1"/>
          </p:cNvPicPr>
          <p:nvPr/>
        </p:nvPicPr>
        <p:blipFill>
          <a:blip r:embed="rId3"/>
          <a:srcRect l="465"/>
          <a:stretch>
            <a:fillRect/>
          </a:stretch>
        </p:blipFill>
        <p:spPr>
          <a:xfrm>
            <a:off x="119641" y="102550"/>
            <a:ext cx="11955566" cy="6648628"/>
          </a:xfrm>
          <a:prstGeom prst="rect">
            <a:avLst/>
          </a:prstGeom>
          <a:ln>
            <a:solidFill>
              <a:schemeClr val="bg1"/>
            </a:solidFill>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smtClean="0"/>
              <a:t>Дисплеи Брайля</a:t>
            </a:r>
            <a:endParaRPr lang="ru-RU" dirty="0"/>
          </a:p>
        </p:txBody>
      </p:sp>
    </p:spTree>
    <p:extLst>
      <p:ext uri="{BB962C8B-B14F-4D97-AF65-F5344CB8AC3E}">
        <p14:creationId xmlns:p14="http://schemas.microsoft.com/office/powerpoint/2010/main" xmlns="" val="152700415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sun9-29.userapi.com/impg/7f8yhh6dKOWidGhAp8D9X8h2cRvhIT-9hZ6GHw/T1gFM9h5SUo.jpg?size=1280x1245&amp;quality=95&amp;sign=85a0b3b63bcfc8bdc1f8b919514be449&amp;type=album"/>
          <p:cNvPicPr>
            <a:picLocks noChangeAspect="1" noChangeArrowheads="1"/>
          </p:cNvPicPr>
          <p:nvPr/>
        </p:nvPicPr>
        <p:blipFill>
          <a:blip r:embed="rId3"/>
          <a:srcRect/>
          <a:stretch>
            <a:fillRect/>
          </a:stretch>
        </p:blipFill>
        <p:spPr bwMode="auto">
          <a:xfrm>
            <a:off x="0" y="723332"/>
            <a:ext cx="3844611" cy="3739486"/>
          </a:xfrm>
          <a:prstGeom prst="rect">
            <a:avLst/>
          </a:prstGeom>
          <a:noFill/>
        </p:spPr>
      </p:pic>
      <p:sp>
        <p:nvSpPr>
          <p:cNvPr id="3" name="Скругленный прямоугольник 2"/>
          <p:cNvSpPr/>
          <p:nvPr/>
        </p:nvSpPr>
        <p:spPr>
          <a:xfrm>
            <a:off x="4094328" y="873457"/>
            <a:ext cx="8097672" cy="537721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Линейка </a:t>
            </a:r>
            <a:r>
              <a:rPr lang="ru-RU" dirty="0" err="1" smtClean="0"/>
              <a:t>брайлевских</a:t>
            </a:r>
            <a:r>
              <a:rPr lang="ru-RU" dirty="0" smtClean="0"/>
              <a:t> дисплеев «</a:t>
            </a:r>
            <a:r>
              <a:rPr lang="ru-RU" dirty="0" err="1" smtClean="0"/>
              <a:t>Focus</a:t>
            </a:r>
            <a:r>
              <a:rPr lang="ru-RU" dirty="0" smtClean="0"/>
              <a:t> </a:t>
            </a:r>
            <a:r>
              <a:rPr lang="ru-RU" dirty="0" err="1" smtClean="0"/>
              <a:t>Blue</a:t>
            </a:r>
            <a:r>
              <a:rPr lang="ru-RU" dirty="0" smtClean="0"/>
              <a:t>» с беспроводной технологией </a:t>
            </a:r>
            <a:r>
              <a:rPr lang="ru-RU" dirty="0" err="1" smtClean="0"/>
              <a:t>Bluetooth</a:t>
            </a:r>
            <a:r>
              <a:rPr lang="ru-RU" dirty="0" smtClean="0"/>
              <a:t>® разработана по самым новейшим технологиям и отличается превосходным качеством и ультрасовременным дизайном. Эргономичное расположение клавиш управления позволяет комфортно работать продолжительное время. Режим </a:t>
            </a:r>
            <a:r>
              <a:rPr lang="ru-RU" dirty="0" err="1" smtClean="0"/>
              <a:t>Braille</a:t>
            </a:r>
            <a:r>
              <a:rPr lang="ru-RU" dirty="0" smtClean="0"/>
              <a:t> </a:t>
            </a:r>
            <a:r>
              <a:rPr lang="ru-RU" dirty="0" err="1" smtClean="0"/>
              <a:t>Study</a:t>
            </a:r>
            <a:r>
              <a:rPr lang="ru-RU" dirty="0" smtClean="0"/>
              <a:t> является интерактивным инструментом для преподавания и изучения Брайля. Полностью поддерживает устройства </a:t>
            </a:r>
            <a:r>
              <a:rPr lang="ru-RU" dirty="0" err="1" smtClean="0"/>
              <a:t>Apple</a:t>
            </a:r>
            <a:r>
              <a:rPr lang="ru-RU" dirty="0" smtClean="0"/>
              <a:t> на базе iOS6.</a:t>
            </a:r>
            <a:br>
              <a:rPr lang="ru-RU" dirty="0" smtClean="0"/>
            </a:br>
            <a:r>
              <a:rPr lang="ru-RU" dirty="0" smtClean="0"/>
              <a:t>Дисплеи новейшей линейки </a:t>
            </a:r>
            <a:r>
              <a:rPr lang="ru-RU" dirty="0" err="1" smtClean="0"/>
              <a:t>Focus</a:t>
            </a:r>
            <a:r>
              <a:rPr lang="ru-RU" dirty="0" smtClean="0"/>
              <a:t> </a:t>
            </a:r>
            <a:r>
              <a:rPr lang="ru-RU" dirty="0" err="1" smtClean="0"/>
              <a:t>Blue</a:t>
            </a:r>
            <a:r>
              <a:rPr lang="ru-RU" dirty="0" smtClean="0"/>
              <a:t> V имеют более прочный корпус, изготовленный из металла (алюминий и сталь), бамперы для поглощения ударов и физически изолированные ячейки Брайля, что удовлетворяет требованиям активных пользователей. Новая функция встроенного блокнота (</a:t>
            </a:r>
            <a:r>
              <a:rPr lang="ru-RU" dirty="0" err="1" smtClean="0"/>
              <a:t>Scratchpad</a:t>
            </a:r>
            <a:r>
              <a:rPr lang="ru-RU" dirty="0" smtClean="0"/>
              <a:t>) позволяет делать заметки и читать книги без подключения</a:t>
            </a:r>
            <a:r>
              <a:rPr lang="ru-RU" sz="2400" dirty="0" smtClean="0"/>
              <a:t>.</a:t>
            </a:r>
            <a:endParaRPr lang="ru-RU" sz="2400" dirty="0"/>
          </a:p>
        </p:txBody>
      </p:sp>
    </p:spTree>
    <p:extLst>
      <p:ext uri="{BB962C8B-B14F-4D97-AF65-F5344CB8AC3E}">
        <p14:creationId xmlns:p14="http://schemas.microsoft.com/office/powerpoint/2010/main" xmlns="" val="18003801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un9-3.userapi.com/impg/emkMLUZcYjlCQzpRiHxn6H7YpiqOumJfSrkvaQ/q0Ge_7m9ArU.jpg?size=737x1080&amp;quality=95&amp;sign=7da9329645eb97c3ac745705dcf65967&amp;type=album"/>
          <p:cNvPicPr>
            <a:picLocks noChangeAspect="1" noChangeArrowheads="1"/>
          </p:cNvPicPr>
          <p:nvPr/>
        </p:nvPicPr>
        <p:blipFill>
          <a:blip r:embed="rId3"/>
          <a:srcRect/>
          <a:stretch>
            <a:fillRect/>
          </a:stretch>
        </p:blipFill>
        <p:spPr bwMode="auto">
          <a:xfrm>
            <a:off x="-1" y="0"/>
            <a:ext cx="3483187" cy="5104263"/>
          </a:xfrm>
          <a:prstGeom prst="rect">
            <a:avLst/>
          </a:prstGeom>
          <a:noFill/>
        </p:spPr>
      </p:pic>
      <p:sp>
        <p:nvSpPr>
          <p:cNvPr id="6" name="Скругленный прямоугольник 5"/>
          <p:cNvSpPr/>
          <p:nvPr/>
        </p:nvSpPr>
        <p:spPr>
          <a:xfrm>
            <a:off x="3998794" y="163773"/>
            <a:ext cx="7779223" cy="669422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14 обновляемых ячеек Брайля.</a:t>
            </a:r>
            <a:br>
              <a:rPr lang="ru-RU" dirty="0" smtClean="0"/>
            </a:br>
            <a:r>
              <a:rPr lang="ru-RU" dirty="0" smtClean="0"/>
              <a:t>Настраиваемый повтор клавиш для ускоренной прокрутки и панорамирования •</a:t>
            </a:r>
            <a:r>
              <a:rPr lang="ru-RU" sz="1600" dirty="0" smtClean="0"/>
              <a:t>Две фронтально расположенные клавиши для прокрутки; две клавиши для перемещения по строке вверх/вниз; две клавиши выбора. • Габариты: 160 × 82 × 19 мм, вес 230 г</a:t>
            </a:r>
            <a:br>
              <a:rPr lang="ru-RU" sz="1600" dirty="0" smtClean="0"/>
            </a:br>
            <a:r>
              <a:rPr lang="ru-RU" sz="1600" dirty="0" smtClean="0"/>
              <a:t>Помимо вышеперечисленных функций и параметров, новая модель </a:t>
            </a:r>
            <a:r>
              <a:rPr lang="ru-RU" sz="1600" dirty="0" err="1" smtClean="0"/>
              <a:t>Focus</a:t>
            </a:r>
            <a:r>
              <a:rPr lang="ru-RU" sz="1600" dirty="0" smtClean="0"/>
              <a:t> 14 </a:t>
            </a:r>
            <a:r>
              <a:rPr lang="ru-RU" sz="1600" dirty="0" err="1" smtClean="0"/>
              <a:t>Blue</a:t>
            </a:r>
            <a:r>
              <a:rPr lang="ru-RU" sz="1600" dirty="0" smtClean="0"/>
              <a:t> V обладает следующими отличительными особенностями:</a:t>
            </a:r>
            <a:br>
              <a:rPr lang="ru-RU" sz="1600" dirty="0" smtClean="0"/>
            </a:br>
            <a:r>
              <a:rPr lang="ru-RU" sz="1600" dirty="0" smtClean="0"/>
              <a:t> • Корпус устройства выполнен из металла.</a:t>
            </a:r>
            <a:br>
              <a:rPr lang="ru-RU" sz="1600" dirty="0" smtClean="0"/>
            </a:br>
            <a:r>
              <a:rPr lang="ru-RU" sz="1600" dirty="0" smtClean="0"/>
              <a:t> • Бамперы на корпусе для поглощения ударов.</a:t>
            </a:r>
            <a:br>
              <a:rPr lang="ru-RU" sz="1600" dirty="0" smtClean="0"/>
            </a:br>
            <a:r>
              <a:rPr lang="ru-RU" sz="1600" dirty="0" smtClean="0"/>
              <a:t> • Удобные элементы управления на передней панели и настраиваемые кнопки NAV </a:t>
            </a:r>
            <a:r>
              <a:rPr lang="ru-RU" sz="1600" dirty="0" err="1" smtClean="0"/>
              <a:t>Rockers</a:t>
            </a:r>
            <a:r>
              <a:rPr lang="ru-RU" sz="1600" dirty="0" smtClean="0"/>
              <a:t>, позволяющие быстро прокручивать строки, предложения, абзацы, а также перемещаться по документу.</a:t>
            </a:r>
            <a:br>
              <a:rPr lang="ru-RU" sz="1600" dirty="0" smtClean="0"/>
            </a:br>
            <a:r>
              <a:rPr lang="ru-RU" sz="1600" dirty="0" smtClean="0"/>
              <a:t> • Кнопка Меню, удобно расположенная над кнопками маршрутизации курсора для быстрого доступа к календарю, часам, </a:t>
            </a:r>
            <a:r>
              <a:rPr lang="ru-RU" sz="1600" dirty="0" err="1" smtClean="0"/>
              <a:t>Bluetooth</a:t>
            </a:r>
            <a:r>
              <a:rPr lang="ru-RU" sz="1600" dirty="0" smtClean="0"/>
              <a:t> соединениям и т.п.</a:t>
            </a:r>
            <a:br>
              <a:rPr lang="ru-RU" sz="1600" dirty="0" smtClean="0"/>
            </a:br>
            <a:r>
              <a:rPr lang="ru-RU" sz="1600" dirty="0" smtClean="0"/>
              <a:t> • Встроенный блокнот для заметок с возможностью чтения книг в формате BRF</a:t>
            </a:r>
            <a:br>
              <a:rPr lang="ru-RU" sz="1600" dirty="0" smtClean="0"/>
            </a:br>
            <a:r>
              <a:rPr lang="ru-RU" sz="1600" dirty="0" smtClean="0"/>
              <a:t>• </a:t>
            </a:r>
            <a:r>
              <a:rPr lang="ru-RU" sz="1600" dirty="0" err="1" smtClean="0"/>
              <a:t>Micro-SD</a:t>
            </a:r>
            <a:r>
              <a:rPr lang="ru-RU" sz="1600" dirty="0" smtClean="0"/>
              <a:t> карта с поддержкой памяти до 32Гб</a:t>
            </a:r>
            <a:br>
              <a:rPr lang="ru-RU" sz="1600" dirty="0" smtClean="0"/>
            </a:br>
            <a:r>
              <a:rPr lang="ru-RU" sz="1600" dirty="0" smtClean="0"/>
              <a:t>• Микро разъём USB-C</a:t>
            </a:r>
            <a:br>
              <a:rPr lang="ru-RU" sz="1600" dirty="0" smtClean="0"/>
            </a:br>
            <a:r>
              <a:rPr lang="ru-RU" sz="1600" dirty="0" smtClean="0"/>
              <a:t> • Габариты: 195 × 21 </a:t>
            </a:r>
            <a:r>
              <a:rPr lang="ru-RU" sz="1600" dirty="0" err="1" smtClean="0"/>
              <a:t>х</a:t>
            </a:r>
            <a:r>
              <a:rPr lang="ru-RU" sz="1600" dirty="0" smtClean="0"/>
              <a:t> 82 мм, вес 328 г.</a:t>
            </a:r>
            <a:br>
              <a:rPr lang="ru-RU" sz="1600" dirty="0" smtClean="0"/>
            </a:br>
            <a:r>
              <a:rPr lang="ru-RU" sz="1600" dirty="0" smtClean="0"/>
              <a:t>•Уникальный кейс для переноски. Работайте с дисплеем не вынимая его из защитного кейса.</a:t>
            </a:r>
            <a:endParaRPr lang="ru-RU" sz="1600" dirty="0"/>
          </a:p>
        </p:txBody>
      </p:sp>
    </p:spTree>
    <p:extLst>
      <p:ext uri="{BB962C8B-B14F-4D97-AF65-F5344CB8AC3E}">
        <p14:creationId xmlns:p14="http://schemas.microsoft.com/office/powerpoint/2010/main" xmlns="" val="31970234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s://sun9-76.userapi.com/impg/ieGWLf7hom5xfkRf5du3Ggnnt_e_jgl7ySdYxA/HnBF01MfD8I.jpg?size=1280x1070&amp;quality=95&amp;sign=af04e495bf079e4b9984fb9935374a58&amp;type=album"/>
          <p:cNvPicPr>
            <a:picLocks noChangeAspect="1" noChangeArrowheads="1"/>
          </p:cNvPicPr>
          <p:nvPr/>
        </p:nvPicPr>
        <p:blipFill>
          <a:blip r:embed="rId2"/>
          <a:srcRect/>
          <a:stretch>
            <a:fillRect/>
          </a:stretch>
        </p:blipFill>
        <p:spPr bwMode="auto">
          <a:xfrm>
            <a:off x="-1" y="0"/>
            <a:ext cx="4506057" cy="3766782"/>
          </a:xfrm>
          <a:prstGeom prst="rect">
            <a:avLst/>
          </a:prstGeom>
          <a:noFill/>
        </p:spPr>
      </p:pic>
      <p:sp>
        <p:nvSpPr>
          <p:cNvPr id="3" name="Скругленный прямоугольник 2"/>
          <p:cNvSpPr/>
          <p:nvPr/>
        </p:nvSpPr>
        <p:spPr>
          <a:xfrm>
            <a:off x="4626590" y="0"/>
            <a:ext cx="7565409" cy="563652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t>• 40 обновляемых ячеек Брайля.</a:t>
            </a:r>
            <a:br>
              <a:rPr lang="ru-RU" sz="1600" dirty="0" smtClean="0"/>
            </a:br>
            <a:r>
              <a:rPr lang="ru-RU" sz="1600" dirty="0" smtClean="0"/>
              <a:t> • Клавиша маршрутизации курсора над каждой ячейкой Брайля (всего 40 клавиш).</a:t>
            </a:r>
            <a:br>
              <a:rPr lang="ru-RU" sz="1600" dirty="0" smtClean="0"/>
            </a:br>
            <a:r>
              <a:rPr lang="ru-RU" sz="1600" dirty="0" smtClean="0"/>
              <a:t>• 2 клавиши панорамирования на передней панели, 2 </a:t>
            </a:r>
            <a:r>
              <a:rPr lang="ru-RU" sz="1600" dirty="0" err="1" smtClean="0"/>
              <a:t>клавиши-качельки</a:t>
            </a:r>
            <a:r>
              <a:rPr lang="ru-RU" sz="1600" dirty="0" smtClean="0"/>
              <a:t> для перемещения по строке, 2 клавиши выбора.</a:t>
            </a:r>
            <a:br>
              <a:rPr lang="ru-RU" sz="1600" dirty="0" smtClean="0"/>
            </a:br>
            <a:r>
              <a:rPr lang="ru-RU" sz="1600" dirty="0" smtClean="0"/>
              <a:t>• Размеры: 337 × 82 </a:t>
            </a:r>
            <a:r>
              <a:rPr lang="ru-RU" sz="1600" dirty="0" err="1" smtClean="0"/>
              <a:t>х</a:t>
            </a:r>
            <a:r>
              <a:rPr lang="ru-RU" sz="1600" dirty="0" smtClean="0"/>
              <a:t> 19 мм, вес 650 г</a:t>
            </a:r>
          </a:p>
          <a:p>
            <a:pPr algn="ctr"/>
            <a:r>
              <a:rPr lang="ru-RU" sz="1600" dirty="0" smtClean="0"/>
              <a:t/>
            </a:r>
            <a:br>
              <a:rPr lang="ru-RU" sz="1600" dirty="0" smtClean="0"/>
            </a:br>
            <a:r>
              <a:rPr lang="ru-RU" sz="1600" dirty="0" smtClean="0"/>
              <a:t>Помимо вышеперечисленных функций и параметров, новая модель </a:t>
            </a:r>
            <a:r>
              <a:rPr lang="ru-RU" sz="1600" dirty="0" err="1" smtClean="0"/>
              <a:t>Focus</a:t>
            </a:r>
            <a:r>
              <a:rPr lang="ru-RU" sz="1600" dirty="0" smtClean="0"/>
              <a:t> 40 </a:t>
            </a:r>
            <a:r>
              <a:rPr lang="ru-RU" sz="1600" dirty="0" err="1" smtClean="0"/>
              <a:t>Blue</a:t>
            </a:r>
            <a:r>
              <a:rPr lang="ru-RU" sz="1600" dirty="0" smtClean="0"/>
              <a:t> V обладает следующими отличительными особенностями:</a:t>
            </a:r>
            <a:br>
              <a:rPr lang="ru-RU" sz="1600" dirty="0" smtClean="0"/>
            </a:br>
            <a:r>
              <a:rPr lang="ru-RU" sz="1600" dirty="0" smtClean="0"/>
              <a:t> • Корпус устройства выполнен из металла.</a:t>
            </a:r>
            <a:br>
              <a:rPr lang="ru-RU" sz="1600" dirty="0" smtClean="0"/>
            </a:br>
            <a:r>
              <a:rPr lang="ru-RU" sz="1600" dirty="0" smtClean="0"/>
              <a:t> • Бамперы на корпусе для поглощения ударов.</a:t>
            </a:r>
            <a:br>
              <a:rPr lang="ru-RU" sz="1600" dirty="0" smtClean="0"/>
            </a:br>
            <a:r>
              <a:rPr lang="ru-RU" sz="1600" dirty="0" smtClean="0"/>
              <a:t> • Кнопка Меню, удобно расположенная над кнопками маршрутизации курсора для быстрого доступа к календарю, часам, </a:t>
            </a:r>
            <a:r>
              <a:rPr lang="ru-RU" sz="1600" dirty="0" err="1" smtClean="0"/>
              <a:t>Bluetooth</a:t>
            </a:r>
            <a:r>
              <a:rPr lang="ru-RU" sz="1600" dirty="0" smtClean="0"/>
              <a:t> соединениям и т.п.</a:t>
            </a:r>
            <a:br>
              <a:rPr lang="ru-RU" sz="1600" dirty="0" smtClean="0"/>
            </a:br>
            <a:r>
              <a:rPr lang="ru-RU" sz="1600" dirty="0" smtClean="0"/>
              <a:t> • Встроенный блокнот для заметок с возможностью чтения книг в формате BRF</a:t>
            </a:r>
            <a:br>
              <a:rPr lang="ru-RU" sz="1600" dirty="0" smtClean="0"/>
            </a:br>
            <a:r>
              <a:rPr lang="ru-RU" sz="1600" dirty="0" smtClean="0"/>
              <a:t> • </a:t>
            </a:r>
            <a:r>
              <a:rPr lang="ru-RU" sz="1600" dirty="0" err="1" smtClean="0"/>
              <a:t>Micro-SD</a:t>
            </a:r>
            <a:r>
              <a:rPr lang="ru-RU" sz="1600" dirty="0" smtClean="0"/>
              <a:t> карта с поддержкой памяти до 32Гб</a:t>
            </a:r>
            <a:br>
              <a:rPr lang="ru-RU" sz="1600" dirty="0" smtClean="0"/>
            </a:br>
            <a:r>
              <a:rPr lang="ru-RU" sz="1600" dirty="0" smtClean="0"/>
              <a:t> • Микро разъём USB-C</a:t>
            </a:r>
            <a:br>
              <a:rPr lang="ru-RU" sz="1600" dirty="0" smtClean="0"/>
            </a:br>
            <a:r>
              <a:rPr lang="ru-RU" sz="1600" dirty="0" smtClean="0"/>
              <a:t> • Габариты: 368 × 75 </a:t>
            </a:r>
            <a:r>
              <a:rPr lang="ru-RU" sz="1600" dirty="0" err="1" smtClean="0"/>
              <a:t>х</a:t>
            </a:r>
            <a:r>
              <a:rPr lang="ru-RU" sz="1600" dirty="0" smtClean="0"/>
              <a:t> 19 мм, вес 565 г</a:t>
            </a:r>
            <a:endParaRPr lang="ru-RU"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s://sun9-31.userapi.com/impg/co6P504iLUZE-Piq2vwmPe4aKwXH9fSus0aFvA/5uOHUr1N9hI.jpg?size=1280x1101&amp;quality=95&amp;sign=c44c352169a228412e40ead28aaf9fe7&amp;type=album"/>
          <p:cNvPicPr>
            <a:picLocks noChangeAspect="1" noChangeArrowheads="1"/>
          </p:cNvPicPr>
          <p:nvPr/>
        </p:nvPicPr>
        <p:blipFill>
          <a:blip r:embed="rId2"/>
          <a:srcRect/>
          <a:stretch>
            <a:fillRect/>
          </a:stretch>
        </p:blipFill>
        <p:spPr bwMode="auto">
          <a:xfrm>
            <a:off x="-1" y="0"/>
            <a:ext cx="4506116" cy="3875964"/>
          </a:xfrm>
          <a:prstGeom prst="rect">
            <a:avLst/>
          </a:prstGeom>
          <a:noFill/>
        </p:spPr>
      </p:pic>
      <p:sp>
        <p:nvSpPr>
          <p:cNvPr id="3" name="Скругленный прямоугольник 2"/>
          <p:cNvSpPr/>
          <p:nvPr/>
        </p:nvSpPr>
        <p:spPr>
          <a:xfrm>
            <a:off x="4831307" y="177421"/>
            <a:ext cx="7360693" cy="47494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80 обновляемых ячеек Брайля.</a:t>
            </a:r>
            <a:br>
              <a:rPr lang="ru-RU" dirty="0" smtClean="0"/>
            </a:br>
            <a:r>
              <a:rPr lang="ru-RU" dirty="0" smtClean="0"/>
              <a:t>• Клавиша маршрутизации курсора над каждой</a:t>
            </a:r>
            <a:br>
              <a:rPr lang="ru-RU" dirty="0" smtClean="0"/>
            </a:br>
            <a:r>
              <a:rPr lang="ru-RU" dirty="0" smtClean="0"/>
              <a:t>ячейкой Брайля (всего 80 клавиш).</a:t>
            </a:r>
            <a:br>
              <a:rPr lang="ru-RU" dirty="0" smtClean="0"/>
            </a:br>
            <a:r>
              <a:rPr lang="ru-RU" dirty="0" smtClean="0"/>
              <a:t> • Настраиваемый повтор клавиш для быстрой прокрутки и панорамирования. Клавиши управления перемещения курсора. Две клавиши выбора.</a:t>
            </a:r>
            <a:br>
              <a:rPr lang="ru-RU" dirty="0" smtClean="0"/>
            </a:br>
            <a:r>
              <a:rPr lang="ru-RU" dirty="0" smtClean="0"/>
              <a:t>• На передней панели: 2 кнопки панорамирования, 2 </a:t>
            </a:r>
            <a:r>
              <a:rPr lang="ru-RU" dirty="0" err="1" smtClean="0"/>
              <a:t>клавиши-качельки</a:t>
            </a:r>
            <a:r>
              <a:rPr lang="ru-RU" dirty="0" smtClean="0"/>
              <a:t> для перемещения вверх и вниз по строке, 4 </a:t>
            </a:r>
            <a:r>
              <a:rPr lang="ru-RU" dirty="0" err="1" smtClean="0"/>
              <a:t>клавиши-качельки</a:t>
            </a:r>
            <a:r>
              <a:rPr lang="ru-RU" dirty="0" smtClean="0"/>
              <a:t> панорамирования.</a:t>
            </a:r>
            <a:br>
              <a:rPr lang="ru-RU" dirty="0" smtClean="0"/>
            </a:br>
            <a:r>
              <a:rPr lang="ru-RU" dirty="0" smtClean="0"/>
              <a:t>• Совместим с любыми стандартными USB адаптерами питания.</a:t>
            </a:r>
            <a:br>
              <a:rPr lang="ru-RU" dirty="0" smtClean="0"/>
            </a:br>
            <a:r>
              <a:rPr lang="ru-RU" dirty="0" smtClean="0"/>
              <a:t>• Размеры: 58 × 8,9 × 2,3 см, вес 1,02 кг</a:t>
            </a:r>
            <a:endParaRPr lang="ru-RU"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sun9-66.userapi.com/impg/sP9WMvybjulxnDEkwTbjVURgbzQjb3RSqU4ipw/pPaKupaffQo.jpg?size=1280x609&amp;quality=95&amp;sign=fdfbeb56e15401bab491c8df7042bf95&amp;type=album"/>
          <p:cNvPicPr>
            <a:picLocks noChangeAspect="1" noChangeArrowheads="1"/>
          </p:cNvPicPr>
          <p:nvPr/>
        </p:nvPicPr>
        <p:blipFill>
          <a:blip r:embed="rId2"/>
          <a:srcRect/>
          <a:stretch>
            <a:fillRect/>
          </a:stretch>
        </p:blipFill>
        <p:spPr bwMode="auto">
          <a:xfrm>
            <a:off x="3852343" y="203234"/>
            <a:ext cx="4621394" cy="2198772"/>
          </a:xfrm>
          <a:prstGeom prst="rect">
            <a:avLst/>
          </a:prstGeom>
          <a:noFill/>
        </p:spPr>
      </p:pic>
      <p:sp>
        <p:nvSpPr>
          <p:cNvPr id="3" name="Скругленный прямоугольник 2"/>
          <p:cNvSpPr/>
          <p:nvPr/>
        </p:nvSpPr>
        <p:spPr>
          <a:xfrm>
            <a:off x="2238233" y="2545308"/>
            <a:ext cx="8229600" cy="431269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smtClean="0"/>
              <a:t>Brailliant</a:t>
            </a:r>
            <a:r>
              <a:rPr lang="ru-RU" dirty="0" smtClean="0"/>
              <a:t> BI 20X — это портативный обновляемый дисплей</a:t>
            </a:r>
            <a:br>
              <a:rPr lang="ru-RU" dirty="0" smtClean="0"/>
            </a:br>
            <a:r>
              <a:rPr lang="ru-RU" dirty="0" smtClean="0"/>
              <a:t>Брайля с 20 ячейками, который можно подключать к другим устройствам или использовать с автономными приложениями.</a:t>
            </a:r>
            <a:br>
              <a:rPr lang="ru-RU" dirty="0" smtClean="0"/>
            </a:br>
            <a:r>
              <a:rPr lang="ru-RU" dirty="0" smtClean="0"/>
              <a:t>Индивидуальная настройка главного меню, клавишей для больших пальцев, выбор таблиц Брайля и настройка скорости автоматической прокрутки в соответствии с предпочтениями пользователя для максимально комфортного чтения.</a:t>
            </a:r>
            <a:br>
              <a:rPr lang="ru-RU" dirty="0" smtClean="0"/>
            </a:br>
            <a:r>
              <a:rPr lang="ru-RU" dirty="0" smtClean="0"/>
              <a:t>Управление данными значительно упрощенно благодаря</a:t>
            </a:r>
            <a:br>
              <a:rPr lang="ru-RU" dirty="0" smtClean="0"/>
            </a:br>
            <a:r>
              <a:rPr lang="ru-RU" dirty="0" smtClean="0"/>
              <a:t>16 Гб полезной внутренней памяти и включенному встроенному переводчику, обеспечивающему совместимость различных типов файлов.</a:t>
            </a:r>
            <a:br>
              <a:rPr lang="ru-RU" dirty="0" smtClean="0"/>
            </a:br>
            <a:r>
              <a:rPr lang="ru-RU" dirty="0" err="1" smtClean="0"/>
              <a:t>Brailliant</a:t>
            </a:r>
            <a:r>
              <a:rPr lang="ru-RU" dirty="0" smtClean="0"/>
              <a:t> </a:t>
            </a:r>
            <a:r>
              <a:rPr lang="ru-RU" dirty="0" err="1" smtClean="0"/>
              <a:t>Bl</a:t>
            </a:r>
            <a:r>
              <a:rPr lang="ru-RU" dirty="0" smtClean="0"/>
              <a:t> 20X удобно брать с собой в поездку или путешествие благодаря компактным размерам и малому весу.</a:t>
            </a:r>
            <a:endParaRPr lang="ru-RU"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s://sun9-26.userapi.com/impg/ZPXS10Vo-CQKiklswzKZy7vWCypR9m2hXHAvDA/SfkBQhrUf8k.jpg?size=1280x432&amp;quality=95&amp;sign=458604df24e202631093872b5a9b4231&amp;type=album"/>
          <p:cNvPicPr>
            <a:picLocks noChangeAspect="1" noChangeArrowheads="1"/>
          </p:cNvPicPr>
          <p:nvPr/>
        </p:nvPicPr>
        <p:blipFill>
          <a:blip r:embed="rId2"/>
          <a:srcRect/>
          <a:stretch>
            <a:fillRect/>
          </a:stretch>
        </p:blipFill>
        <p:spPr bwMode="auto">
          <a:xfrm>
            <a:off x="4326340" y="0"/>
            <a:ext cx="5691117" cy="1920753"/>
          </a:xfrm>
          <a:prstGeom prst="rect">
            <a:avLst/>
          </a:prstGeom>
          <a:noFill/>
        </p:spPr>
      </p:pic>
      <p:sp>
        <p:nvSpPr>
          <p:cNvPr id="3" name="Скругленный прямоугольник 2"/>
          <p:cNvSpPr/>
          <p:nvPr/>
        </p:nvSpPr>
        <p:spPr>
          <a:xfrm>
            <a:off x="-1" y="1678675"/>
            <a:ext cx="6005016" cy="517932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err="1" smtClean="0"/>
              <a:t>Brailliant</a:t>
            </a:r>
            <a:r>
              <a:rPr lang="ru-RU" sz="1600" dirty="0" smtClean="0"/>
              <a:t> BI 40X — современный дисплей</a:t>
            </a:r>
            <a:br>
              <a:rPr lang="ru-RU" sz="1600" dirty="0" smtClean="0"/>
            </a:br>
            <a:r>
              <a:rPr lang="ru-RU" sz="1600" dirty="0" smtClean="0"/>
              <a:t>Брайля, оснащённый беспроводной технологией</a:t>
            </a:r>
            <a:br>
              <a:rPr lang="ru-RU" sz="1600" dirty="0" smtClean="0"/>
            </a:br>
            <a:r>
              <a:rPr lang="ru-RU" sz="1600" dirty="0" err="1" smtClean="0"/>
              <a:t>Bluetooth</a:t>
            </a:r>
            <a:r>
              <a:rPr lang="ru-RU" sz="1600" dirty="0" smtClean="0"/>
              <a:t> 5.0, что вдвое ускоряет скорость сопряжения и в четыре раза увеличивает радиус действия, обеспечивая более надежное и стабильное подключение к нескольким устройствам одновременно.</a:t>
            </a:r>
            <a:br>
              <a:rPr lang="ru-RU" sz="1600" dirty="0" smtClean="0"/>
            </a:br>
            <a:r>
              <a:rPr lang="ru-RU" sz="1600" dirty="0" smtClean="0"/>
              <a:t>Индивидуальная настройка главного меню, клавишей для больших пальцев, выбор таблиц Брайля и настройка скорости автоматической прокрутки в соответствии с предпочтениями пользователя для максимально комфортного чтения.</a:t>
            </a:r>
            <a:br>
              <a:rPr lang="ru-RU" sz="1600" dirty="0" smtClean="0"/>
            </a:br>
            <a:r>
              <a:rPr lang="ru-RU" sz="1600" dirty="0" smtClean="0"/>
              <a:t>Управление данными значительно упрощенно благодаря 32 Гб полезной внутренней памяти и включенному встроенному переводчику, обеспечивающему совместимость различных типов файлов.</a:t>
            </a:r>
            <a:br>
              <a:rPr lang="ru-RU" sz="1600" dirty="0" smtClean="0"/>
            </a:br>
            <a:r>
              <a:rPr lang="ru-RU" sz="1600" dirty="0" smtClean="0"/>
              <a:t>Краткие технические и функциональные характеристики</a:t>
            </a:r>
            <a:br>
              <a:rPr lang="ru-RU" sz="1600" dirty="0" smtClean="0"/>
            </a:br>
            <a:r>
              <a:rPr lang="ru-RU" sz="1600" dirty="0" smtClean="0"/>
              <a:t>40 ячеек Брайля с клавишами маршрутизации курсора над каждой ячейкой.</a:t>
            </a:r>
            <a:endParaRPr lang="ru-RU" sz="1600" dirty="0"/>
          </a:p>
        </p:txBody>
      </p:sp>
      <p:sp>
        <p:nvSpPr>
          <p:cNvPr id="4" name="Скругленный прямоугольник 3"/>
          <p:cNvSpPr/>
          <p:nvPr/>
        </p:nvSpPr>
        <p:spPr>
          <a:xfrm>
            <a:off x="6182437" y="1842448"/>
            <a:ext cx="6009564" cy="501555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t>Эргономичная и бесшумная 8-точечная клавиатура в стиле </a:t>
            </a:r>
            <a:r>
              <a:rPr lang="ru-RU" sz="1600" dirty="0" err="1" smtClean="0"/>
              <a:t>Perkins</a:t>
            </a:r>
            <a:r>
              <a:rPr lang="ru-RU" sz="1600" dirty="0" smtClean="0"/>
              <a:t> и 2 клавиши Пробел.</a:t>
            </a:r>
            <a:br>
              <a:rPr lang="ru-RU" sz="1600" dirty="0" smtClean="0"/>
            </a:br>
            <a:r>
              <a:rPr lang="ru-RU" sz="1600" dirty="0" smtClean="0"/>
              <a:t>• 6 командных клавиш</a:t>
            </a:r>
            <a:br>
              <a:rPr lang="ru-RU" sz="1600" dirty="0" smtClean="0"/>
            </a:br>
            <a:r>
              <a:rPr lang="ru-RU" sz="1600" dirty="0" smtClean="0"/>
              <a:t>• 256 Мб оперативной памяти</a:t>
            </a:r>
            <a:br>
              <a:rPr lang="ru-RU" sz="1600" dirty="0" smtClean="0"/>
            </a:br>
            <a:r>
              <a:rPr lang="ru-RU" sz="1600" dirty="0" smtClean="0"/>
              <a:t>• 32-разрядный процессор ARM Cortex®-A5,</a:t>
            </a:r>
            <a:br>
              <a:rPr lang="ru-RU" sz="1600" dirty="0" smtClean="0"/>
            </a:br>
            <a:r>
              <a:rPr lang="ru-RU" sz="1600" dirty="0" smtClean="0"/>
              <a:t>536 МГц</a:t>
            </a:r>
            <a:br>
              <a:rPr lang="ru-RU" sz="1600" dirty="0" smtClean="0"/>
            </a:br>
            <a:r>
              <a:rPr lang="ru-RU" sz="1600" dirty="0" smtClean="0"/>
              <a:t>• 32 Гб встроенной памяти для использования в качестве хранилища данных и для встроенного ПО</a:t>
            </a:r>
            <a:br>
              <a:rPr lang="ru-RU" sz="1600" dirty="0" smtClean="0"/>
            </a:br>
            <a:r>
              <a:rPr lang="ru-RU" sz="1600" dirty="0" smtClean="0"/>
              <a:t>• Подключение к 5 </a:t>
            </a:r>
            <a:r>
              <a:rPr lang="ru-RU" sz="1600" dirty="0" err="1" smtClean="0"/>
              <a:t>Bluetooth</a:t>
            </a:r>
            <a:r>
              <a:rPr lang="ru-RU" sz="1600" dirty="0" smtClean="0"/>
              <a:t> устройствам и 1</a:t>
            </a:r>
            <a:br>
              <a:rPr lang="ru-RU" sz="1600" dirty="0" smtClean="0"/>
            </a:br>
            <a:r>
              <a:rPr lang="ru-RU" sz="1600" dirty="0" smtClean="0"/>
              <a:t>USB устройству одновременно</a:t>
            </a:r>
            <a:br>
              <a:rPr lang="ru-RU" sz="1600" dirty="0" smtClean="0"/>
            </a:br>
            <a:r>
              <a:rPr lang="ru-RU" sz="1600" dirty="0" smtClean="0"/>
              <a:t>• Режим одной руки</a:t>
            </a:r>
            <a:br>
              <a:rPr lang="ru-RU" sz="1600" dirty="0" smtClean="0"/>
            </a:br>
            <a:r>
              <a:rPr lang="ru-RU" sz="1600" dirty="0" smtClean="0"/>
              <a:t>• Встроенный перевод Брайля</a:t>
            </a:r>
            <a:br>
              <a:rPr lang="ru-RU" sz="1600" dirty="0" smtClean="0"/>
            </a:br>
            <a:r>
              <a:rPr lang="ru-RU" sz="1600" dirty="0" smtClean="0"/>
              <a:t> • Фирменные клавиши </a:t>
            </a:r>
            <a:r>
              <a:rPr lang="ru-RU" sz="1600" dirty="0" err="1" smtClean="0"/>
              <a:t>HumanWare</a:t>
            </a:r>
            <a:r>
              <a:rPr lang="ru-RU" sz="1600" dirty="0" smtClean="0"/>
              <a:t> больших пальцев для эргономичного чтения</a:t>
            </a:r>
            <a:br>
              <a:rPr lang="ru-RU" sz="1600" dirty="0" smtClean="0"/>
            </a:br>
            <a:r>
              <a:rPr lang="ru-RU" sz="1600" dirty="0" smtClean="0"/>
              <a:t> • Перезаряжаемый и заменяемый пользователем литиево-ионный аккумулятор 2500 </a:t>
            </a:r>
            <a:r>
              <a:rPr lang="ru-RU" sz="1600" dirty="0" err="1" smtClean="0"/>
              <a:t>мАч</a:t>
            </a:r>
            <a:r>
              <a:rPr lang="ru-RU" sz="1600" dirty="0" smtClean="0"/>
              <a:t/>
            </a:r>
            <a:br>
              <a:rPr lang="ru-RU" sz="1600" dirty="0" smtClean="0"/>
            </a:br>
            <a:r>
              <a:rPr lang="ru-RU" sz="1600" dirty="0" smtClean="0"/>
              <a:t> • Время автономной работы до 20 часов</a:t>
            </a:r>
            <a:br>
              <a:rPr lang="ru-RU" sz="1600" dirty="0" smtClean="0"/>
            </a:br>
            <a:r>
              <a:rPr lang="ru-RU" sz="1600" dirty="0" smtClean="0"/>
              <a:t> • Габариты: 30,5 </a:t>
            </a:r>
            <a:r>
              <a:rPr lang="ru-RU" sz="1600" dirty="0" err="1" smtClean="0"/>
              <a:t>х</a:t>
            </a:r>
            <a:r>
              <a:rPr lang="ru-RU" sz="1600" dirty="0" smtClean="0"/>
              <a:t> 9,0 </a:t>
            </a:r>
            <a:r>
              <a:rPr lang="ru-RU" sz="1600" dirty="0" err="1" smtClean="0"/>
              <a:t>х</a:t>
            </a:r>
            <a:r>
              <a:rPr lang="ru-RU" sz="1600" dirty="0" smtClean="0"/>
              <a:t> 2,2 см</a:t>
            </a:r>
            <a:br>
              <a:rPr lang="ru-RU" sz="1600" dirty="0" smtClean="0"/>
            </a:br>
            <a:r>
              <a:rPr lang="ru-RU" sz="1600" dirty="0" smtClean="0"/>
              <a:t>• Вес: 720 г</a:t>
            </a:r>
            <a:endParaRPr lang="ru-RU"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s://sun9-49.userapi.com/impg/E4zbMBg8Sxy4JWWcGx58AgYiV_ewkqIER6rTOw/0__6Md88Vys.jpg?size=769x1080&amp;quality=95&amp;sign=c1079183cdef218b5d46052f3686e93b&amp;type=album"/>
          <p:cNvPicPr>
            <a:picLocks noChangeAspect="1" noChangeArrowheads="1"/>
          </p:cNvPicPr>
          <p:nvPr/>
        </p:nvPicPr>
        <p:blipFill>
          <a:blip r:embed="rId2"/>
          <a:srcRect/>
          <a:stretch>
            <a:fillRect/>
          </a:stretch>
        </p:blipFill>
        <p:spPr bwMode="auto">
          <a:xfrm>
            <a:off x="0" y="0"/>
            <a:ext cx="2997058" cy="4209132"/>
          </a:xfrm>
          <a:prstGeom prst="rect">
            <a:avLst/>
          </a:prstGeom>
          <a:noFill/>
        </p:spPr>
      </p:pic>
      <p:sp>
        <p:nvSpPr>
          <p:cNvPr id="3" name="Скругленный прямоугольник 2"/>
          <p:cNvSpPr/>
          <p:nvPr/>
        </p:nvSpPr>
        <p:spPr>
          <a:xfrm>
            <a:off x="3302758" y="0"/>
            <a:ext cx="8889242" cy="642809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smtClean="0"/>
          </a:p>
          <a:p>
            <a:r>
              <a:rPr lang="ru-RU" dirty="0" smtClean="0"/>
              <a:t>Портативный тактильный дисплей Брайля с беспроводной технологией </a:t>
            </a:r>
            <a:r>
              <a:rPr lang="ru-RU" dirty="0" err="1" smtClean="0"/>
              <a:t>Bluetooth</a:t>
            </a:r>
            <a:r>
              <a:rPr lang="ru-RU" dirty="0" smtClean="0"/>
              <a:t>® </a:t>
            </a:r>
            <a:r>
              <a:rPr lang="ru-RU" dirty="0" err="1" smtClean="0"/>
              <a:t>Mantis</a:t>
            </a:r>
            <a:r>
              <a:rPr lang="ru-RU" dirty="0" smtClean="0"/>
              <a:t> Q40 - это </a:t>
            </a:r>
            <a:r>
              <a:rPr lang="ru-RU" dirty="0" err="1" smtClean="0"/>
              <a:t>тифлотехническое</a:t>
            </a:r>
            <a:r>
              <a:rPr lang="ru-RU" dirty="0" smtClean="0"/>
              <a:t> устройство для лиц с нарушениями зрения, представляющее собой устройство, обеспечивающее тактильный доступ незрячих и слабовидящих пользователей к работе на любом персональном компьютере, ноутбуке, читающей машине, совместно с программным обеспечением экранного доступа. Устройство представляет собой современный дисплей Брайля, оснащённый беспроводной технологией </a:t>
            </a:r>
            <a:r>
              <a:rPr lang="ru-RU" dirty="0" err="1" smtClean="0"/>
              <a:t>Bluetooth</a:t>
            </a:r>
            <a:r>
              <a:rPr lang="ru-RU" dirty="0" smtClean="0"/>
              <a:t> 5.0, </a:t>
            </a:r>
            <a:r>
              <a:rPr lang="ru-RU" dirty="0" err="1" smtClean="0"/>
              <a:t>Wi-fi</a:t>
            </a:r>
            <a:r>
              <a:rPr lang="ru-RU" dirty="0" smtClean="0"/>
              <a:t> и обеспечивает надежное и стабильное подключение к 5 (пяти) устройствам одновременно. Портативный обновляемый тактильный дисплей Брайля </a:t>
            </a:r>
            <a:r>
              <a:rPr lang="ru-RU" dirty="0" err="1" smtClean="0"/>
              <a:t>Mantis</a:t>
            </a:r>
            <a:r>
              <a:rPr lang="ru-RU" dirty="0" smtClean="0"/>
              <a:t> Q40 с 40 ячейками обеспечивает соединение с компьютером или другим компьютерным устройством через USB или беспроводную связь </a:t>
            </a:r>
            <a:r>
              <a:rPr lang="ru-RU" dirty="0" err="1" smtClean="0"/>
              <a:t>Bluetooth</a:t>
            </a:r>
            <a:r>
              <a:rPr lang="ru-RU" dirty="0" smtClean="0"/>
              <a:t> и </a:t>
            </a:r>
            <a:r>
              <a:rPr lang="ru-RU" dirty="0" err="1" smtClean="0"/>
              <a:t>Wi-fi</a:t>
            </a:r>
            <a:r>
              <a:rPr lang="ru-RU" dirty="0" smtClean="0"/>
              <a:t>, а также имеет возможность использования с встроенными (автономными) приложениями. В дисплее </a:t>
            </a:r>
            <a:r>
              <a:rPr lang="ru-RU" dirty="0" err="1" smtClean="0"/>
              <a:t>Mantis</a:t>
            </a:r>
            <a:r>
              <a:rPr lang="ru-RU" dirty="0" smtClean="0"/>
              <a:t> Q40 </a:t>
            </a:r>
            <a:r>
              <a:rPr lang="ru-RU" dirty="0" err="1" smtClean="0"/>
              <a:t>брайлевский</a:t>
            </a:r>
            <a:r>
              <a:rPr lang="ru-RU" dirty="0" smtClean="0"/>
              <a:t> дисплей и универсальная полноразмерная клавиатура QWERTY объединены в одном компактном корпусе. </a:t>
            </a:r>
            <a:r>
              <a:rPr lang="ru-RU" dirty="0" err="1" smtClean="0"/>
              <a:t>Mantis</a:t>
            </a:r>
            <a:r>
              <a:rPr lang="ru-RU" dirty="0" smtClean="0"/>
              <a:t> Q40 работает как клавиатура другого устройства и обычный </a:t>
            </a:r>
            <a:r>
              <a:rPr lang="ru-RU" dirty="0" err="1" smtClean="0"/>
              <a:t>брайлевский</a:t>
            </a:r>
            <a:r>
              <a:rPr lang="ru-RU" dirty="0" smtClean="0"/>
              <a:t> дисплей при подключении через USB или </a:t>
            </a:r>
            <a:r>
              <a:rPr lang="ru-RU" dirty="0" err="1" smtClean="0"/>
              <a:t>Bluetooth</a:t>
            </a:r>
            <a:r>
              <a:rPr lang="ru-RU" dirty="0" smtClean="0"/>
              <a:t> к смартфону, компьютеру, ноутбуку, оснащён литиево-ионной аккумуляторной батареей, позволяющей работать устройству автономно без подключения к компьютеру или сети высокого напряжения.</a:t>
            </a:r>
          </a:p>
          <a:p>
            <a:r>
              <a:rPr lang="ru-RU" sz="1600" dirty="0" smtClean="0"/>
              <a:t/>
            </a:r>
            <a:br>
              <a:rPr lang="ru-RU" sz="1600" dirty="0" smtClean="0"/>
            </a:br>
            <a:endParaRPr lang="ru-RU"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s://sun9-36.userapi.com/impg/GB8MHhdFbHGlDSuhD9P3cT4Ol79h6f2o-4RLXg/Ple24tdDBCM.jpg?size=1280x954&amp;quality=95&amp;sign=c4856e5340053605249c745292e7d659&amp;type=album"/>
          <p:cNvPicPr>
            <a:picLocks noChangeAspect="1" noChangeArrowheads="1"/>
          </p:cNvPicPr>
          <p:nvPr/>
        </p:nvPicPr>
        <p:blipFill>
          <a:blip r:embed="rId2"/>
          <a:srcRect/>
          <a:stretch>
            <a:fillRect/>
          </a:stretch>
        </p:blipFill>
        <p:spPr bwMode="auto">
          <a:xfrm>
            <a:off x="4026090" y="0"/>
            <a:ext cx="2838734" cy="2088107"/>
          </a:xfrm>
          <a:prstGeom prst="rect">
            <a:avLst/>
          </a:prstGeom>
          <a:noFill/>
        </p:spPr>
      </p:pic>
      <p:sp>
        <p:nvSpPr>
          <p:cNvPr id="3" name="Скругленный прямоугольник 2"/>
          <p:cNvSpPr/>
          <p:nvPr/>
        </p:nvSpPr>
        <p:spPr>
          <a:xfrm>
            <a:off x="0" y="1856096"/>
            <a:ext cx="5718412" cy="500190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t>Машинка </a:t>
            </a:r>
            <a:r>
              <a:rPr lang="ru-RU" sz="1600" dirty="0" err="1" smtClean="0"/>
              <a:t>Perkins</a:t>
            </a:r>
            <a:r>
              <a:rPr lang="ru-RU" sz="1600" dirty="0" smtClean="0"/>
              <a:t> </a:t>
            </a:r>
            <a:r>
              <a:rPr lang="ru-RU" sz="1600" dirty="0" err="1" smtClean="0"/>
              <a:t>Smart</a:t>
            </a:r>
            <a:r>
              <a:rPr lang="ru-RU" sz="1600" dirty="0" smtClean="0"/>
              <a:t> сконструирована на основе недавно выпущенной платформы машинок следующего поколения </a:t>
            </a:r>
            <a:r>
              <a:rPr lang="ru-RU" sz="1600" dirty="0" err="1" smtClean="0"/>
              <a:t>Perkins</a:t>
            </a:r>
            <a:r>
              <a:rPr lang="ru-RU" sz="1600" dirty="0" smtClean="0"/>
              <a:t> - версия 2, которая включает в себя значительные улучшения повышающие прочность и производительность устройства. </a:t>
            </a:r>
            <a:r>
              <a:rPr lang="ru-RU" sz="1600" dirty="0" err="1" smtClean="0"/>
              <a:t>Perkins</a:t>
            </a:r>
            <a:r>
              <a:rPr lang="ru-RU" sz="1600" dirty="0" smtClean="0"/>
              <a:t> </a:t>
            </a:r>
            <a:r>
              <a:rPr lang="ru-RU" sz="1600" dirty="0" err="1" smtClean="0"/>
              <a:t>Smart</a:t>
            </a:r>
            <a:r>
              <a:rPr lang="ru-RU" sz="1600" dirty="0" smtClean="0"/>
              <a:t> - это эволюция от любимой классики до высоких технологий обучения. </a:t>
            </a:r>
            <a:r>
              <a:rPr lang="ru-RU" sz="1600" dirty="0" err="1" smtClean="0"/>
              <a:t>Perkins</a:t>
            </a:r>
            <a:r>
              <a:rPr lang="ru-RU" sz="1600" dirty="0" smtClean="0"/>
              <a:t> </a:t>
            </a:r>
            <a:r>
              <a:rPr lang="ru-RU" sz="1600" dirty="0" err="1" smtClean="0"/>
              <a:t>Smart</a:t>
            </a:r>
            <a:r>
              <a:rPr lang="ru-RU" sz="1600" dirty="0" smtClean="0"/>
              <a:t> открывает дверь в новый, более интуитивный способ для пользователей, как зрячих, так и незрячих для общения, преподавания и совместного изучения Брайля. Теперь зрячие родители могут помочь своим слабовидящим детям в выполнении домашних заданий, а учитель проконтролировать процесс обучения своих незрячих студентов, которые в свою очередь мо гут поделиться знанием Брайля со зрячими студентами.</a:t>
            </a:r>
            <a:br>
              <a:rPr lang="ru-RU" sz="1600" dirty="0" smtClean="0"/>
            </a:br>
            <a:r>
              <a:rPr lang="ru-RU" sz="1600" dirty="0" smtClean="0"/>
              <a:t>Зрячие или незрячие - теперь все мы можем поделиться опытом обучения!</a:t>
            </a:r>
            <a:endParaRPr lang="ru-RU" sz="1600" dirty="0"/>
          </a:p>
        </p:txBody>
      </p:sp>
      <p:sp>
        <p:nvSpPr>
          <p:cNvPr id="4" name="Скругленный прямоугольник 3"/>
          <p:cNvSpPr/>
          <p:nvPr/>
        </p:nvSpPr>
        <p:spPr>
          <a:xfrm>
            <a:off x="5882185" y="1869743"/>
            <a:ext cx="6309815" cy="498825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ОСНОВНЫЕ ФУНКЦИИ:</a:t>
            </a:r>
            <a:br>
              <a:rPr lang="ru-RU" dirty="0" smtClean="0"/>
            </a:br>
            <a:r>
              <a:rPr lang="ru-RU" dirty="0" smtClean="0"/>
              <a:t>•Видео экран, который мгновенно отображает</a:t>
            </a:r>
            <a:br>
              <a:rPr lang="ru-RU" dirty="0" smtClean="0"/>
            </a:br>
            <a:r>
              <a:rPr lang="ru-RU" dirty="0" err="1" smtClean="0"/>
              <a:t>SimBraille</a:t>
            </a:r>
            <a:r>
              <a:rPr lang="ru-RU" dirty="0" smtClean="0"/>
              <a:t> и обычный крупный шрифт в процессе печати, в сочетании с акустической обратной связью для </a:t>
            </a:r>
            <a:r>
              <a:rPr lang="ru-RU" dirty="0" err="1" smtClean="0"/>
              <a:t>мультисенсорного</a:t>
            </a:r>
            <a:r>
              <a:rPr lang="ru-RU" dirty="0" smtClean="0"/>
              <a:t> процесса обучения.</a:t>
            </a:r>
            <a:br>
              <a:rPr lang="ru-RU" dirty="0" smtClean="0"/>
            </a:br>
            <a:r>
              <a:rPr lang="ru-RU" dirty="0" smtClean="0"/>
              <a:t> • Возможность редактировать, сохранять и передавать электронные документы через USB</a:t>
            </a:r>
            <a:br>
              <a:rPr lang="ru-RU" dirty="0" smtClean="0"/>
            </a:br>
            <a:r>
              <a:rPr lang="ru-RU" dirty="0" smtClean="0"/>
              <a:t>• Встроенное программное обеспечение с уроками для начинающих изучать Брайль (опция)</a:t>
            </a:r>
            <a:br>
              <a:rPr lang="ru-RU" dirty="0" smtClean="0"/>
            </a:br>
            <a:r>
              <a:rPr lang="ru-RU" dirty="0" smtClean="0"/>
              <a:t> • </a:t>
            </a:r>
            <a:r>
              <a:rPr lang="ru-RU" dirty="0" err="1" smtClean="0"/>
              <a:t>Разьем</a:t>
            </a:r>
            <a:r>
              <a:rPr lang="ru-RU" dirty="0" smtClean="0"/>
              <a:t> для наушников и регулятор громкости</a:t>
            </a:r>
            <a:br>
              <a:rPr lang="ru-RU" dirty="0" smtClean="0"/>
            </a:br>
            <a:r>
              <a:rPr lang="ru-RU" dirty="0" smtClean="0"/>
              <a:t>Преобразование текста в речь от компании</a:t>
            </a:r>
            <a:br>
              <a:rPr lang="ru-RU" dirty="0" smtClean="0"/>
            </a:br>
            <a:r>
              <a:rPr lang="ru-RU" dirty="0" err="1" smtClean="0"/>
              <a:t>Acapela</a:t>
            </a:r>
            <a:r>
              <a:rPr lang="ru-RU" dirty="0" smtClean="0"/>
              <a:t> </a:t>
            </a:r>
            <a:r>
              <a:rPr lang="ru-RU" dirty="0" err="1" smtClean="0"/>
              <a:t>Group</a:t>
            </a:r>
            <a:endParaRPr lang="ru-RU" dirty="0" smtClean="0"/>
          </a:p>
          <a:p>
            <a:pPr algn="ctr"/>
            <a:r>
              <a:rPr lang="ru-RU" dirty="0" smtClean="0"/>
              <a:t>• Работает как механическая пишущая машинка</a:t>
            </a:r>
            <a:br>
              <a:rPr lang="ru-RU" dirty="0" smtClean="0"/>
            </a:br>
            <a:r>
              <a:rPr lang="ru-RU" dirty="0" smtClean="0"/>
              <a:t>для продолжительного использования</a:t>
            </a:r>
            <a:br>
              <a:rPr lang="ru-RU" dirty="0" smtClean="0"/>
            </a:br>
            <a:r>
              <a:rPr lang="ru-RU" dirty="0" smtClean="0"/>
              <a:t>• Несколько языковых платформ, включая английский, испанский, французский, немецкий, русский и португальский</a:t>
            </a:r>
            <a:br>
              <a:rPr lang="ru-RU" dirty="0" smtClean="0"/>
            </a:br>
            <a:r>
              <a:rPr lang="ru-RU" dirty="0" smtClean="0"/>
              <a:t>• Съемная аккумуляторная батарея</a:t>
            </a:r>
            <a:endParaRPr lang="ru-RU"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s://sun9-51.userapi.com/impg/9NncxnhkQNr_5H8eCeiYRg6bHNDC-6_pncuz9w/Dcr92vrE6_g.jpg?size=1280x838&amp;quality=95&amp;sign=369738a8db274235071242ff2ed05440&amp;type=album"/>
          <p:cNvPicPr>
            <a:picLocks noChangeAspect="1" noChangeArrowheads="1"/>
          </p:cNvPicPr>
          <p:nvPr/>
        </p:nvPicPr>
        <p:blipFill>
          <a:blip r:embed="rId2"/>
          <a:srcRect/>
          <a:stretch>
            <a:fillRect/>
          </a:stretch>
        </p:blipFill>
        <p:spPr bwMode="auto">
          <a:xfrm>
            <a:off x="0" y="0"/>
            <a:ext cx="4898862" cy="3207224"/>
          </a:xfrm>
          <a:prstGeom prst="rect">
            <a:avLst/>
          </a:prstGeom>
          <a:noFill/>
        </p:spPr>
      </p:pic>
      <p:sp>
        <p:nvSpPr>
          <p:cNvPr id="3" name="Скругленный прямоугольник 2"/>
          <p:cNvSpPr/>
          <p:nvPr/>
        </p:nvSpPr>
        <p:spPr>
          <a:xfrm>
            <a:off x="5049672" y="218364"/>
            <a:ext cx="6728346" cy="620973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Механические машинки для незрячих и слабовидящих </a:t>
            </a:r>
            <a:r>
              <a:rPr lang="ru-RU" b="1" dirty="0" err="1" smtClean="0"/>
              <a:t>Perkins</a:t>
            </a:r>
            <a:r>
              <a:rPr lang="ru-RU" b="1" dirty="0" smtClean="0"/>
              <a:t> </a:t>
            </a:r>
            <a:r>
              <a:rPr lang="ru-RU" b="1" dirty="0" err="1" smtClean="0"/>
              <a:t>Standard</a:t>
            </a:r>
            <a:r>
              <a:rPr lang="ru-RU" b="1" dirty="0" smtClean="0"/>
              <a:t> </a:t>
            </a:r>
            <a:r>
              <a:rPr lang="ru-RU" dirty="0" smtClean="0"/>
              <a:t>представляют собой шестиклавишные </a:t>
            </a:r>
            <a:r>
              <a:rPr lang="ru-RU" dirty="0" err="1" smtClean="0"/>
              <a:t>брайлевские</a:t>
            </a:r>
            <a:r>
              <a:rPr lang="ru-RU" dirty="0" smtClean="0"/>
              <a:t> пишущие машинки, предназначенные для печати текста на бумаге шрифтом Брайля.</a:t>
            </a:r>
          </a:p>
          <a:p>
            <a:pPr algn="ctr"/>
            <a:r>
              <a:rPr lang="ru-RU" dirty="0" smtClean="0"/>
              <a:t/>
            </a:r>
            <a:br>
              <a:rPr lang="ru-RU" dirty="0" smtClean="0"/>
            </a:br>
            <a:r>
              <a:rPr lang="ru-RU" b="1" dirty="0" smtClean="0"/>
              <a:t>ТЕХНИЧЕСКИЕ ХАРАКТЕРИСТИКИ:</a:t>
            </a:r>
            <a:r>
              <a:rPr lang="ru-RU" dirty="0" smtClean="0"/>
              <a:t/>
            </a:r>
            <a:br>
              <a:rPr lang="ru-RU" dirty="0" smtClean="0"/>
            </a:br>
            <a:r>
              <a:rPr lang="ru-RU" dirty="0" smtClean="0"/>
              <a:t>• Прочные и компактные</a:t>
            </a:r>
            <a:br>
              <a:rPr lang="ru-RU" dirty="0" smtClean="0"/>
            </a:br>
            <a:r>
              <a:rPr lang="ru-RU" dirty="0" smtClean="0"/>
              <a:t>• Тиснение: 25 строк и 42 ячейки на листе формата</a:t>
            </a:r>
            <a:br>
              <a:rPr lang="ru-RU" dirty="0" smtClean="0"/>
            </a:br>
            <a:r>
              <a:rPr lang="ru-RU" dirty="0" smtClean="0"/>
              <a:t>A4</a:t>
            </a:r>
            <a:br>
              <a:rPr lang="ru-RU" dirty="0" smtClean="0"/>
            </a:br>
            <a:r>
              <a:rPr lang="ru-RU" dirty="0" smtClean="0"/>
              <a:t>6 клавиш, соответствующих шести точкам </a:t>
            </a:r>
            <a:r>
              <a:rPr lang="ru-RU" dirty="0" err="1" smtClean="0"/>
              <a:t>брайлевской</a:t>
            </a:r>
            <a:r>
              <a:rPr lang="ru-RU" dirty="0" smtClean="0"/>
              <a:t> ячейки, клавиша «Пробел», клавиша</a:t>
            </a:r>
            <a:br>
              <a:rPr lang="ru-RU" dirty="0" smtClean="0"/>
            </a:br>
            <a:r>
              <a:rPr lang="ru-RU" dirty="0" smtClean="0"/>
              <a:t>«Перемещение назад»</a:t>
            </a:r>
            <a:br>
              <a:rPr lang="ru-RU" dirty="0" smtClean="0"/>
            </a:br>
            <a:r>
              <a:rPr lang="ru-RU" dirty="0" smtClean="0"/>
              <a:t> • Защитный чехол, входящий в комплект поставки, предотвратит попадание пыли и грязи, и ваша машинка будет служить вам очень долго.</a:t>
            </a:r>
            <a:br>
              <a:rPr lang="ru-RU" dirty="0" smtClean="0"/>
            </a:br>
            <a:r>
              <a:rPr lang="ru-RU" dirty="0" smtClean="0"/>
              <a:t>Габариты 35х22×14 см. Вес 5 кг</a:t>
            </a:r>
            <a:endParaRPr lang="ru-RU"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fontScale="90000"/>
          </a:bodyPr>
          <a:lstStyle/>
          <a:p>
            <a:r>
              <a:rPr lang="ru-RU" b="1" dirty="0" smtClean="0">
                <a:solidFill>
                  <a:schemeClr val="tx2"/>
                </a:solidFill>
              </a:rPr>
              <a:t>Программное обеспечение для незрячих и слабовидящих</a:t>
            </a:r>
            <a:endParaRPr lang="en-US" b="1" dirty="0">
              <a:solidFill>
                <a:schemeClr val="tx2"/>
              </a:solidFill>
            </a:endParaRPr>
          </a:p>
        </p:txBody>
      </p:sp>
    </p:spTree>
    <p:extLst>
      <p:ext uri="{BB962C8B-B14F-4D97-AF65-F5344CB8AC3E}">
        <p14:creationId xmlns:p14="http://schemas.microsoft.com/office/powerpoint/2010/main" xmlns="" val="16542553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s://sun9-50.userapi.com/impg/2bqMiMhwFuldnHskoqwqyRcT8ItkGePWNiafkQ/NH-8QuIt_xk.jpg?size=1280x811&amp;quality=95&amp;sign=c168e5442a9aee420436307aefe3218e&amp;type=album"/>
          <p:cNvPicPr>
            <a:picLocks noChangeAspect="1" noChangeArrowheads="1"/>
          </p:cNvPicPr>
          <p:nvPr/>
        </p:nvPicPr>
        <p:blipFill>
          <a:blip r:embed="rId2"/>
          <a:srcRect/>
          <a:stretch>
            <a:fillRect/>
          </a:stretch>
        </p:blipFill>
        <p:spPr bwMode="auto">
          <a:xfrm>
            <a:off x="-1" y="0"/>
            <a:ext cx="3384645" cy="2144490"/>
          </a:xfrm>
          <a:prstGeom prst="rect">
            <a:avLst/>
          </a:prstGeom>
          <a:noFill/>
        </p:spPr>
      </p:pic>
      <p:sp>
        <p:nvSpPr>
          <p:cNvPr id="3" name="Скругленный прямоугольник 2"/>
          <p:cNvSpPr/>
          <p:nvPr/>
        </p:nvSpPr>
        <p:spPr>
          <a:xfrm>
            <a:off x="6237027" y="1"/>
            <a:ext cx="5954973" cy="46538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err="1" smtClean="0"/>
              <a:t>Mountbatten</a:t>
            </a:r>
            <a:r>
              <a:rPr lang="ru-RU" sz="1600" dirty="0" smtClean="0"/>
              <a:t> </a:t>
            </a:r>
            <a:r>
              <a:rPr lang="ru-RU" sz="1600" dirty="0" err="1" smtClean="0"/>
              <a:t>Writer</a:t>
            </a:r>
            <a:r>
              <a:rPr lang="ru-RU" sz="1600" dirty="0" smtClean="0"/>
              <a:t> + будет верным помощником и тем кто впервые изучает Брайль, и учителям для подготовки обучающих материалов на Брайле, а также всем тем, кто хочет повысить уровень своей грамотности печати на Брайле.</a:t>
            </a:r>
            <a:br>
              <a:rPr lang="ru-RU" sz="1600" dirty="0" smtClean="0"/>
            </a:br>
            <a:r>
              <a:rPr lang="ru-RU" sz="1600" dirty="0" smtClean="0"/>
              <a:t>ПЕЧАТЬ:</a:t>
            </a:r>
            <a:br>
              <a:rPr lang="ru-RU" sz="1600" dirty="0" smtClean="0"/>
            </a:br>
            <a:r>
              <a:rPr lang="ru-RU" sz="1600" dirty="0" smtClean="0"/>
              <a:t>Электронная </a:t>
            </a:r>
            <a:r>
              <a:rPr lang="ru-RU" sz="1600" dirty="0" err="1" smtClean="0"/>
              <a:t>брайлевская</a:t>
            </a:r>
            <a:r>
              <a:rPr lang="ru-RU" sz="1600" dirty="0" smtClean="0"/>
              <a:t> пишущая машинка/</a:t>
            </a:r>
            <a:r>
              <a:rPr lang="ru-RU" sz="1600" dirty="0" err="1" smtClean="0"/>
              <a:t>тиснитель</a:t>
            </a:r>
            <a:r>
              <a:rPr lang="ru-RU" sz="1600" dirty="0" smtClean="0"/>
              <a:t/>
            </a:r>
            <a:br>
              <a:rPr lang="ru-RU" sz="1600" dirty="0" smtClean="0"/>
            </a:br>
            <a:r>
              <a:rPr lang="ru-RU" sz="1600" dirty="0" smtClean="0"/>
              <a:t>• Возможность корректировки и удаления</a:t>
            </a:r>
            <a:br>
              <a:rPr lang="ru-RU" sz="1600" dirty="0" smtClean="0"/>
            </a:br>
            <a:r>
              <a:rPr lang="ru-RU" sz="1600" dirty="0" smtClean="0"/>
              <a:t>•Эргономичная клавиатура</a:t>
            </a:r>
            <a:br>
              <a:rPr lang="ru-RU" sz="1600" dirty="0" smtClean="0"/>
            </a:br>
            <a:r>
              <a:rPr lang="ru-RU" sz="1600" dirty="0" smtClean="0"/>
              <a:t> • Форматирование страницы</a:t>
            </a:r>
            <a:br>
              <a:rPr lang="ru-RU" sz="1600" dirty="0" smtClean="0"/>
            </a:br>
            <a:r>
              <a:rPr lang="ru-RU" sz="1600" dirty="0" smtClean="0"/>
              <a:t> • Запись в память</a:t>
            </a:r>
            <a:br>
              <a:rPr lang="ru-RU" sz="1600" dirty="0" smtClean="0"/>
            </a:br>
            <a:r>
              <a:rPr lang="ru-RU" sz="1600" dirty="0" smtClean="0"/>
              <a:t> • Режим </a:t>
            </a:r>
            <a:r>
              <a:rPr lang="ru-RU" sz="1600" dirty="0" err="1" smtClean="0"/>
              <a:t>брайлевского</a:t>
            </a:r>
            <a:r>
              <a:rPr lang="ru-RU" sz="1600" dirty="0" smtClean="0"/>
              <a:t> чата для общения, например, между родителями (не знающими Брайль) и </a:t>
            </a:r>
            <a:r>
              <a:rPr lang="ru-RU" sz="1600" dirty="0" err="1" smtClean="0"/>
              <a:t>ребенком-брайлистом</a:t>
            </a:r>
            <a:r>
              <a:rPr lang="ru-RU" sz="1600" dirty="0" smtClean="0"/>
              <a:t> или между зрячим и незрячим или </a:t>
            </a:r>
            <a:r>
              <a:rPr lang="ru-RU" sz="1600" dirty="0" err="1" smtClean="0"/>
              <a:t>слепо-глухим</a:t>
            </a:r>
            <a:r>
              <a:rPr lang="ru-RU" sz="1600" dirty="0" smtClean="0"/>
              <a:t> человеком</a:t>
            </a:r>
            <a:br>
              <a:rPr lang="ru-RU" sz="1600" dirty="0" smtClean="0"/>
            </a:br>
            <a:r>
              <a:rPr lang="ru-RU" sz="1600" dirty="0" smtClean="0"/>
              <a:t>Графический режим</a:t>
            </a:r>
            <a:br>
              <a:rPr lang="ru-RU" sz="1600" dirty="0" smtClean="0"/>
            </a:br>
            <a:r>
              <a:rPr lang="ru-RU" sz="1600" dirty="0" smtClean="0"/>
              <a:t>Режим одной руки</a:t>
            </a:r>
            <a:endParaRPr lang="ru-RU" sz="1600" dirty="0"/>
          </a:p>
        </p:txBody>
      </p:sp>
      <p:sp>
        <p:nvSpPr>
          <p:cNvPr id="4" name="Скругленный прямоугольник 3"/>
          <p:cNvSpPr/>
          <p:nvPr/>
        </p:nvSpPr>
        <p:spPr>
          <a:xfrm>
            <a:off x="368490" y="2183642"/>
            <a:ext cx="5663820" cy="222458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t>ПЕРЕВОД БРАЙЛЯ</a:t>
            </a:r>
            <a:br>
              <a:rPr lang="ru-RU" sz="1600" dirty="0" smtClean="0"/>
            </a:br>
            <a:r>
              <a:rPr lang="ru-RU" sz="1600" dirty="0" smtClean="0"/>
              <a:t>Перевод Брайля в обычный текст и обратно: Может использоваться людьми, которые не знают Брайль. При печати с обычной клавиатуры происходит конвертация</a:t>
            </a:r>
            <a:br>
              <a:rPr lang="ru-RU" sz="1600" dirty="0" smtClean="0"/>
            </a:br>
            <a:r>
              <a:rPr lang="ru-RU" sz="1600" dirty="0" smtClean="0"/>
              <a:t>текста в Брайль. В то же время дисплей </a:t>
            </a:r>
            <a:r>
              <a:rPr lang="ru-RU" sz="1600" dirty="0" err="1" smtClean="0"/>
              <a:t>Мітіс</a:t>
            </a:r>
            <a:r>
              <a:rPr lang="ru-RU" sz="1600" dirty="0" smtClean="0"/>
              <a:t> отображает обычный текст, набранный на </a:t>
            </a:r>
            <a:r>
              <a:rPr lang="ru-RU" sz="1600" dirty="0" err="1" smtClean="0"/>
              <a:t>Брайлевской</a:t>
            </a:r>
            <a:r>
              <a:rPr lang="ru-RU" sz="1600" dirty="0" smtClean="0"/>
              <a:t> клавиатуре. Доступна таблица исключений.</a:t>
            </a:r>
            <a:endParaRPr lang="ru-RU" sz="1600" dirty="0"/>
          </a:p>
        </p:txBody>
      </p:sp>
      <p:sp>
        <p:nvSpPr>
          <p:cNvPr id="5" name="Скругленный прямоугольник 4"/>
          <p:cNvSpPr/>
          <p:nvPr/>
        </p:nvSpPr>
        <p:spPr>
          <a:xfrm>
            <a:off x="163773" y="4681182"/>
            <a:ext cx="6469039" cy="172644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СРЕДСТВА ОБУЧЕНИЯ</a:t>
            </a:r>
            <a:br>
              <a:rPr lang="ru-RU" dirty="0" smtClean="0"/>
            </a:br>
            <a:r>
              <a:rPr lang="ru-RU" dirty="0" smtClean="0"/>
              <a:t>Два режима: режим обучения и расширенный режим.</a:t>
            </a:r>
            <a:br>
              <a:rPr lang="ru-RU" dirty="0" smtClean="0"/>
            </a:br>
            <a:r>
              <a:rPr lang="ru-RU" dirty="0" smtClean="0"/>
              <a:t>Речевое сопровождение; оцифрованная речь; назначаемые функциональные клавиши; передача файлов на/с ПК.</a:t>
            </a:r>
            <a:endParaRPr lang="ru-RU"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s://sun9-37.userapi.com/impg/e_x55JiYpZKw2hc4FDO832zACfHs4PilvU_ZAQ/fbq9f9R8bZE.jpg?size=1280x645&amp;quality=95&amp;sign=fc897960f0dd18ee88afb4416fdd8c85&amp;type=album"/>
          <p:cNvPicPr>
            <a:picLocks noChangeAspect="1" noChangeArrowheads="1"/>
          </p:cNvPicPr>
          <p:nvPr/>
        </p:nvPicPr>
        <p:blipFill>
          <a:blip r:embed="rId2"/>
          <a:srcRect/>
          <a:stretch>
            <a:fillRect/>
          </a:stretch>
        </p:blipFill>
        <p:spPr bwMode="auto">
          <a:xfrm>
            <a:off x="6601867" y="177421"/>
            <a:ext cx="5590133" cy="2816903"/>
          </a:xfrm>
          <a:prstGeom prst="rect">
            <a:avLst/>
          </a:prstGeom>
          <a:noFill/>
        </p:spPr>
      </p:pic>
      <p:sp>
        <p:nvSpPr>
          <p:cNvPr id="3" name="Скругленный прямоугольник 2"/>
          <p:cNvSpPr/>
          <p:nvPr/>
        </p:nvSpPr>
        <p:spPr>
          <a:xfrm>
            <a:off x="0" y="1119116"/>
            <a:ext cx="6564573" cy="545228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smtClean="0"/>
          </a:p>
          <a:p>
            <a:r>
              <a:rPr lang="ru-RU" b="1" dirty="0" smtClean="0"/>
              <a:t>ТЕХНИЧЕСКИЕ ХАРАКТЕРИСТИКИ</a:t>
            </a:r>
            <a:r>
              <a:rPr lang="ru-RU" dirty="0" smtClean="0"/>
              <a:t>:</a:t>
            </a:r>
            <a:br>
              <a:rPr lang="ru-RU" dirty="0" smtClean="0"/>
            </a:br>
            <a:r>
              <a:rPr lang="ru-RU" dirty="0" smtClean="0"/>
              <a:t>• 6-точек Брайля</a:t>
            </a:r>
            <a:br>
              <a:rPr lang="ru-RU" dirty="0" smtClean="0"/>
            </a:br>
            <a:r>
              <a:rPr lang="ru-RU" dirty="0" smtClean="0"/>
              <a:t>• Порты: 2x9-pin последовательных порта, 1х25-pin </a:t>
            </a:r>
            <a:r>
              <a:rPr lang="ru-RU" dirty="0" err="1" smtClean="0"/>
              <a:t>out</a:t>
            </a:r>
            <a:r>
              <a:rPr lang="ru-RU" dirty="0" smtClean="0"/>
              <a:t> параллельный порт, 1xPS2 разъем, USB</a:t>
            </a:r>
            <a:br>
              <a:rPr lang="ru-RU" dirty="0" smtClean="0"/>
            </a:br>
            <a:r>
              <a:rPr lang="ru-RU" dirty="0" smtClean="0"/>
              <a:t>-В порт, D15 порт внешней клавиатуры</a:t>
            </a:r>
            <a:br>
              <a:rPr lang="ru-RU" dirty="0" smtClean="0"/>
            </a:br>
            <a:r>
              <a:rPr lang="ru-RU" dirty="0" smtClean="0"/>
              <a:t>• Возможность подключения к ПК</a:t>
            </a:r>
            <a:br>
              <a:rPr lang="ru-RU" dirty="0" smtClean="0"/>
            </a:br>
            <a:r>
              <a:rPr lang="ru-RU" dirty="0" smtClean="0"/>
              <a:t>• Стандартный разъем 3,5 мм для наушников</a:t>
            </a:r>
            <a:br>
              <a:rPr lang="ru-RU" dirty="0" smtClean="0"/>
            </a:br>
            <a:r>
              <a:rPr lang="ru-RU" dirty="0" smtClean="0"/>
              <a:t>• Динамик</a:t>
            </a:r>
            <a:br>
              <a:rPr lang="ru-RU" dirty="0" smtClean="0"/>
            </a:br>
            <a:r>
              <a:rPr lang="ru-RU" dirty="0" smtClean="0"/>
              <a:t>• Размер памяти 400 кб или 600 </a:t>
            </a:r>
            <a:r>
              <a:rPr lang="ru-RU" dirty="0" err="1" smtClean="0"/>
              <a:t>брайлевских</a:t>
            </a:r>
            <a:r>
              <a:rPr lang="ru-RU" dirty="0" smtClean="0"/>
              <a:t/>
            </a:r>
            <a:br>
              <a:rPr lang="ru-RU" dirty="0" smtClean="0"/>
            </a:br>
            <a:r>
              <a:rPr lang="ru-RU" dirty="0" smtClean="0"/>
              <a:t>страниц</a:t>
            </a:r>
            <a:br>
              <a:rPr lang="ru-RU" dirty="0" smtClean="0"/>
            </a:br>
            <a:r>
              <a:rPr lang="ru-RU" dirty="0" smtClean="0"/>
              <a:t>• Источник питания: работает и от сети и от аккумулятора 9В постоянного тока 5.5 А, цикл зарядки 8 часов, время работы 6-8 часов. При тиснении файлов необходимо подключение к источнику питания</a:t>
            </a:r>
            <a:br>
              <a:rPr lang="ru-RU" dirty="0" smtClean="0"/>
            </a:br>
            <a:r>
              <a:rPr lang="ru-RU" dirty="0" smtClean="0"/>
              <a:t>Габариты: Вес 4,7 кг; Высота 12 </a:t>
            </a:r>
            <a:r>
              <a:rPr lang="ru-RU" dirty="0" err="1" smtClean="0"/>
              <a:t>х</a:t>
            </a:r>
            <a:r>
              <a:rPr lang="ru-RU" dirty="0" smtClean="0"/>
              <a:t> глубина 24 мм </a:t>
            </a:r>
            <a:r>
              <a:rPr lang="ru-RU" dirty="0" err="1" smtClean="0"/>
              <a:t>х</a:t>
            </a:r>
            <a:r>
              <a:rPr lang="ru-RU" dirty="0" smtClean="0"/>
              <a:t> ширина 45 см</a:t>
            </a:r>
          </a:p>
          <a:p>
            <a:r>
              <a:rPr lang="ru-RU" dirty="0" smtClean="0"/>
              <a:t/>
            </a:r>
            <a:br>
              <a:rPr lang="ru-RU" dirty="0" smtClean="0"/>
            </a:br>
            <a:endParaRPr lang="ru-RU"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Читающие машины</a:t>
            </a:r>
            <a:endParaRPr lang="ru-RU"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s://sun9-60.userapi.com/impg/43_iLnK8TUt0SpA3WTcW8F9wTRzZXoDNGJEZqw/4H-q-B_khHg.jpg?size=661x1080&amp;quality=95&amp;sign=7ae3c313069e0f196257f9b7bef8f2db&amp;type=album"/>
          <p:cNvPicPr>
            <a:picLocks noChangeAspect="1" noChangeArrowheads="1"/>
          </p:cNvPicPr>
          <p:nvPr/>
        </p:nvPicPr>
        <p:blipFill>
          <a:blip r:embed="rId2"/>
          <a:srcRect/>
          <a:stretch>
            <a:fillRect/>
          </a:stretch>
        </p:blipFill>
        <p:spPr bwMode="auto">
          <a:xfrm>
            <a:off x="0" y="0"/>
            <a:ext cx="2833285" cy="4629271"/>
          </a:xfrm>
          <a:prstGeom prst="rect">
            <a:avLst/>
          </a:prstGeom>
          <a:noFill/>
        </p:spPr>
      </p:pic>
      <p:sp>
        <p:nvSpPr>
          <p:cNvPr id="5" name="Скругленный прямоугольник 4"/>
          <p:cNvSpPr/>
          <p:nvPr/>
        </p:nvSpPr>
        <p:spPr>
          <a:xfrm>
            <a:off x="3152632" y="0"/>
            <a:ext cx="4312693" cy="654410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t>Читающая машина «</a:t>
            </a:r>
            <a:r>
              <a:rPr lang="ru-RU" sz="1400" dirty="0" err="1" smtClean="0"/>
              <a:t>ClearReader+</a:t>
            </a:r>
            <a:r>
              <a:rPr lang="ru-RU" sz="1400" dirty="0" smtClean="0"/>
              <a:t>» — это новое поколение читающих машин для незрячих и слабовидящих пользователей. Читающая машина «</a:t>
            </a:r>
            <a:r>
              <a:rPr lang="ru-RU" sz="1400" dirty="0" err="1" smtClean="0"/>
              <a:t>ClearReader+</a:t>
            </a:r>
            <a:r>
              <a:rPr lang="ru-RU" sz="1400" dirty="0" smtClean="0"/>
              <a:t>» с синтезом речи на казахском (государственном), русском и других языках, производства «</a:t>
            </a:r>
            <a:r>
              <a:rPr lang="ru-RU" sz="1400" dirty="0" err="1" smtClean="0"/>
              <a:t>Optelec</a:t>
            </a:r>
            <a:r>
              <a:rPr lang="ru-RU" sz="1400" dirty="0" smtClean="0"/>
              <a:t>» (Нидерланды), обладает улучшенными техническими характеристиками и новейшей широкоугольной оптикой. Новая читающая машина «</a:t>
            </a:r>
            <a:r>
              <a:rPr lang="ru-RU" sz="1400" dirty="0" err="1" smtClean="0"/>
              <a:t>ClearReader+</a:t>
            </a:r>
            <a:r>
              <a:rPr lang="ru-RU" sz="1400" dirty="0" smtClean="0"/>
              <a:t>» принципиально отличается от предыдущей модели SARA СЕ, снятой с производства в 2017 году, - новым дизайном, компактностью, мобильностью, эргономичностью и удобством в эксплуатации, благодаря встроенным камере, ручке для переноски устройства и аккумуляторной батарее «</a:t>
            </a:r>
            <a:r>
              <a:rPr lang="ru-RU" sz="1400" dirty="0" err="1" smtClean="0"/>
              <a:t>ClearReader+</a:t>
            </a:r>
            <a:r>
              <a:rPr lang="ru-RU" sz="1400" dirty="0" smtClean="0"/>
              <a:t>» имеет достаточно большой объем внутренней памяти (1 Тб), возможность подключения к дисплею:</a:t>
            </a:r>
            <a:br>
              <a:rPr lang="ru-RU" sz="1400" dirty="0" smtClean="0"/>
            </a:br>
            <a:r>
              <a:rPr lang="ru-RU" sz="1400" dirty="0" smtClean="0"/>
              <a:t>Брайля и монитору. Легка в управлении, кнопки простые и имеют отличительные формы. Это помогает пользователю без особых усилий управлять всеми функциями устройства.</a:t>
            </a:r>
            <a:endParaRPr lang="ru-RU" sz="1400" dirty="0"/>
          </a:p>
        </p:txBody>
      </p:sp>
      <p:sp>
        <p:nvSpPr>
          <p:cNvPr id="6" name="Скругленный прямоугольник 5"/>
          <p:cNvSpPr/>
          <p:nvPr/>
        </p:nvSpPr>
        <p:spPr>
          <a:xfrm>
            <a:off x="7560860" y="0"/>
            <a:ext cx="4631140" cy="614831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t>Читающая машина «</a:t>
            </a:r>
            <a:r>
              <a:rPr lang="ru-RU" sz="1400" dirty="0" err="1" smtClean="0"/>
              <a:t>ClearReader+</a:t>
            </a:r>
            <a:r>
              <a:rPr lang="ru-RU" sz="1400" dirty="0" smtClean="0"/>
              <a:t>» автоматически сканирует и воспроизводит внятным и четким голосом диктора, при помощи синтеза речи, печатный материал на казахском (государственном) и русском, а также английском и других иностранных языках. Читающая машина проста в использовании, не требует особых технических навыков и опыта, и предоставляет возможность прослушивания и чтения незрячими и слабовидящими пользователями любых печатных материалов, включая книги, письма, газеты, журналы и другие плоскопечатные издания или документы, а также, благодаря достаточно большой встроенной внутренней памяти, возможность работы с большим объемом документов. Пользователь может выбрать нужные голоса и языки и переключать их во время чтения. Используя удобные кнопки, пользователь может легко сопоставить язык документа с языком чтения устройства.</a:t>
            </a:r>
            <a:endParaRPr lang="ru-RU" sz="14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s://sun9-47.userapi.com/impg/DBJk2TKWtS04spp_8mk-VEoq8oisAMGDLH28YQ/bLmvMwaiol8.jpg?size=1280x1127&amp;quality=95&amp;sign=836bfced6059084bdaaf819cae02ed04&amp;type=album"/>
          <p:cNvPicPr>
            <a:picLocks noChangeAspect="1" noChangeArrowheads="1"/>
          </p:cNvPicPr>
          <p:nvPr/>
        </p:nvPicPr>
        <p:blipFill>
          <a:blip r:embed="rId2"/>
          <a:srcRect/>
          <a:stretch>
            <a:fillRect/>
          </a:stretch>
        </p:blipFill>
        <p:spPr bwMode="auto">
          <a:xfrm>
            <a:off x="0" y="-1"/>
            <a:ext cx="4200652" cy="3698543"/>
          </a:xfrm>
          <a:prstGeom prst="rect">
            <a:avLst/>
          </a:prstGeom>
          <a:noFill/>
        </p:spPr>
      </p:pic>
      <p:sp>
        <p:nvSpPr>
          <p:cNvPr id="3" name="Скругленный прямоугольник 2"/>
          <p:cNvSpPr/>
          <p:nvPr/>
        </p:nvSpPr>
        <p:spPr>
          <a:xfrm>
            <a:off x="4722125" y="0"/>
            <a:ext cx="6223379" cy="6858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err="1" smtClean="0"/>
              <a:t>Pearl</a:t>
            </a:r>
            <a:r>
              <a:rPr lang="ru-RU" dirty="0" smtClean="0"/>
              <a:t> - предоставляет быстрый доступ для незрячих и слабовидящих пользователей к печатным материалам путем голосового воспроизведения, в том числе на казахском и русском языках.</a:t>
            </a:r>
            <a:br>
              <a:rPr lang="ru-RU" dirty="0" smtClean="0"/>
            </a:br>
            <a:r>
              <a:rPr lang="ru-RU" dirty="0" smtClean="0"/>
              <a:t>Складная камера в секунды подключается к ПК и производит снимки изображения печатного материала.</a:t>
            </a:r>
            <a:br>
              <a:rPr lang="ru-RU" dirty="0" smtClean="0"/>
            </a:br>
            <a:r>
              <a:rPr lang="ru-RU" dirty="0" smtClean="0"/>
              <a:t>Устройство позволяет быстро конвертировать печатный материал в речь.</a:t>
            </a:r>
            <a:br>
              <a:rPr lang="ru-RU" dirty="0" smtClean="0"/>
            </a:br>
            <a:r>
              <a:rPr lang="ru-RU" dirty="0" smtClean="0"/>
              <a:t>•</a:t>
            </a:r>
            <a:br>
              <a:rPr lang="ru-RU" dirty="0" smtClean="0"/>
            </a:br>
            <a:r>
              <a:rPr lang="ru-RU" dirty="0" smtClean="0"/>
              <a:t>Читает все виды документов.</a:t>
            </a:r>
            <a:br>
              <a:rPr lang="ru-RU" dirty="0" smtClean="0"/>
            </a:br>
            <a:r>
              <a:rPr lang="ru-RU" dirty="0" smtClean="0"/>
              <a:t>Сканирование 20 страниц за минуту во время чтения.</a:t>
            </a:r>
            <a:br>
              <a:rPr lang="ru-RU" dirty="0" smtClean="0"/>
            </a:br>
            <a:r>
              <a:rPr lang="ru-RU" dirty="0" smtClean="0"/>
              <a:t>• Сканирование книг в переплете с сохранением</a:t>
            </a:r>
            <a:br>
              <a:rPr lang="ru-RU" dirty="0" smtClean="0"/>
            </a:br>
            <a:r>
              <a:rPr lang="ru-RU" dirty="0" smtClean="0"/>
              <a:t>разбиения страниц.</a:t>
            </a:r>
            <a:br>
              <a:rPr lang="ru-RU" dirty="0" smtClean="0"/>
            </a:br>
            <a:r>
              <a:rPr lang="ru-RU" dirty="0" smtClean="0"/>
              <a:t>Увеличение и переформатирование текста для более легкого чтения.</a:t>
            </a:r>
            <a:br>
              <a:rPr lang="ru-RU" dirty="0" smtClean="0"/>
            </a:br>
            <a:r>
              <a:rPr lang="ru-RU" dirty="0" smtClean="0"/>
              <a:t>В автоматическом режиме датчик движения определяет момент переворачивания страниц и</a:t>
            </a:r>
            <a:br>
              <a:rPr lang="ru-RU" dirty="0" smtClean="0"/>
            </a:br>
            <a:r>
              <a:rPr lang="ru-RU" dirty="0" smtClean="0"/>
              <a:t>PÉARL производит снимок изображения.</a:t>
            </a:r>
            <a:endParaRPr lang="ru-RU"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Принтеры для печати рельефно-точечным шрифтом Брайля компании </a:t>
            </a:r>
            <a:r>
              <a:rPr lang="ru-RU" dirty="0" err="1" smtClean="0"/>
              <a:t>Index</a:t>
            </a:r>
            <a:r>
              <a:rPr lang="ru-RU" dirty="0" smtClean="0"/>
              <a:t> </a:t>
            </a:r>
            <a:r>
              <a:rPr lang="ru-RU" dirty="0" err="1" smtClean="0"/>
              <a:t>Braille</a:t>
            </a:r>
            <a:r>
              <a:rPr lang="ru-RU" dirty="0" smtClean="0"/>
              <a:t> (Швеция)</a:t>
            </a:r>
            <a:endParaRPr lang="ru-RU"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s://sun9-13.userapi.com/impg/rXd5a4OKKhrjIiRuzLhPngZQgR42i6YEQkH1EQ/DRjr3qvsKug.jpg?size=1060x1080&amp;quality=95&amp;sign=34d8886cbef66b724ceeb7ba32c38ecd&amp;type=album"/>
          <p:cNvPicPr>
            <a:picLocks noChangeAspect="1" noChangeArrowheads="1"/>
          </p:cNvPicPr>
          <p:nvPr/>
        </p:nvPicPr>
        <p:blipFill>
          <a:blip r:embed="rId2"/>
          <a:srcRect/>
          <a:stretch>
            <a:fillRect/>
          </a:stretch>
        </p:blipFill>
        <p:spPr bwMode="auto">
          <a:xfrm>
            <a:off x="0" y="0"/>
            <a:ext cx="3348756" cy="3411940"/>
          </a:xfrm>
          <a:prstGeom prst="rect">
            <a:avLst/>
          </a:prstGeom>
          <a:noFill/>
        </p:spPr>
      </p:pic>
      <p:sp>
        <p:nvSpPr>
          <p:cNvPr id="5" name="Скругленный прямоугольник 4"/>
          <p:cNvSpPr/>
          <p:nvPr/>
        </p:nvSpPr>
        <p:spPr>
          <a:xfrm>
            <a:off x="3411940" y="0"/>
            <a:ext cx="8780060" cy="6858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ru-RU" b="1" dirty="0" err="1" smtClean="0"/>
              <a:t>Everest-D</a:t>
            </a:r>
            <a:r>
              <a:rPr lang="ru-RU" b="1" dirty="0" smtClean="0"/>
              <a:t> V5 </a:t>
            </a:r>
            <a:r>
              <a:rPr lang="ru-RU" dirty="0" smtClean="0"/>
              <a:t>новая модель принтера Брайля шведской компании </a:t>
            </a:r>
            <a:r>
              <a:rPr lang="ru-RU" dirty="0" err="1" smtClean="0"/>
              <a:t>Index</a:t>
            </a:r>
            <a:r>
              <a:rPr lang="ru-RU" dirty="0" smtClean="0"/>
              <a:t> </a:t>
            </a:r>
            <a:r>
              <a:rPr lang="ru-RU" dirty="0" err="1" smtClean="0"/>
              <a:t>Braille</a:t>
            </a:r>
            <a:r>
              <a:rPr lang="ru-RU" dirty="0" smtClean="0"/>
              <a:t>. </a:t>
            </a:r>
            <a:r>
              <a:rPr lang="ru-RU" dirty="0" err="1" smtClean="0"/>
              <a:t>Everest</a:t>
            </a:r>
            <a:r>
              <a:rPr lang="ru-RU" dirty="0" smtClean="0"/>
              <a:t>- D V5 — это самый универсальный принтер, печатающий рельефно-точечным шрифтом Брайля в любом формате на листовой бумаге.</a:t>
            </a:r>
            <a:br>
              <a:rPr lang="ru-RU" dirty="0" smtClean="0"/>
            </a:br>
            <a:r>
              <a:rPr lang="ru-RU" b="1" dirty="0" smtClean="0"/>
              <a:t>СПЕЦИФИКАЦИЯ:</a:t>
            </a:r>
            <a:br>
              <a:rPr lang="ru-RU" b="1" dirty="0" smtClean="0"/>
            </a:br>
            <a:r>
              <a:rPr lang="ru-RU" b="1" dirty="0" smtClean="0"/>
              <a:t>ГАБАРИТЫ:</a:t>
            </a:r>
            <a:r>
              <a:rPr lang="ru-RU" dirty="0" smtClean="0"/>
              <a:t/>
            </a:r>
            <a:br>
              <a:rPr lang="ru-RU" dirty="0" smtClean="0"/>
            </a:br>
            <a:r>
              <a:rPr lang="ru-RU" dirty="0" smtClean="0"/>
              <a:t>45х56х18 см (</a:t>
            </a:r>
            <a:r>
              <a:rPr lang="ru-RU" dirty="0" err="1" smtClean="0"/>
              <a:t>ВхШхГ</a:t>
            </a:r>
            <a:r>
              <a:rPr lang="ru-RU" dirty="0" smtClean="0"/>
              <a:t>)</a:t>
            </a:r>
            <a:br>
              <a:rPr lang="ru-RU" dirty="0" smtClean="0"/>
            </a:br>
            <a:r>
              <a:rPr lang="ru-RU" dirty="0" smtClean="0"/>
              <a:t>Вес: 12 кг</a:t>
            </a:r>
            <a:br>
              <a:rPr lang="ru-RU" dirty="0" smtClean="0"/>
            </a:br>
            <a:r>
              <a:rPr lang="ru-RU" dirty="0" smtClean="0"/>
              <a:t>Уровень шума: 80 дБ (А) (&lt;60 дБ (А) с </a:t>
            </a:r>
            <a:r>
              <a:rPr lang="ru-RU" dirty="0" err="1" smtClean="0"/>
              <a:t>шумопоглощающим</a:t>
            </a:r>
            <a:r>
              <a:rPr lang="ru-RU" dirty="0" smtClean="0"/>
              <a:t> шкафом)</a:t>
            </a:r>
          </a:p>
          <a:p>
            <a:pPr algn="ctr"/>
            <a:r>
              <a:rPr lang="ru-RU" dirty="0" smtClean="0"/>
              <a:t/>
            </a:r>
            <a:br>
              <a:rPr lang="ru-RU" dirty="0" smtClean="0"/>
            </a:br>
            <a:r>
              <a:rPr lang="ru-RU" b="1" dirty="0" smtClean="0"/>
              <a:t>ХАРАКТЕРИСТИКИ БУМАГИ</a:t>
            </a:r>
            <a:r>
              <a:rPr lang="ru-RU" dirty="0" smtClean="0"/>
              <a:t/>
            </a:r>
            <a:br>
              <a:rPr lang="ru-RU" dirty="0" smtClean="0"/>
            </a:br>
            <a:r>
              <a:rPr lang="ru-RU" dirty="0" smtClean="0"/>
              <a:t>Тип бумаги: одинарные листы</a:t>
            </a:r>
            <a:br>
              <a:rPr lang="ru-RU" dirty="0" smtClean="0"/>
            </a:br>
            <a:r>
              <a:rPr lang="ru-RU" dirty="0" smtClean="0"/>
              <a:t>Вес бумаги: 120-180 г/м2</a:t>
            </a:r>
            <a:br>
              <a:rPr lang="ru-RU" dirty="0" smtClean="0"/>
            </a:br>
            <a:r>
              <a:rPr lang="ru-RU" dirty="0" smtClean="0"/>
              <a:t>Ширина бумаги: 130-297 мм</a:t>
            </a:r>
            <a:br>
              <a:rPr lang="ru-RU" dirty="0" smtClean="0"/>
            </a:br>
            <a:r>
              <a:rPr lang="ru-RU" dirty="0" smtClean="0"/>
              <a:t>Длина бумаги: 100-590 мм</a:t>
            </a:r>
            <a:br>
              <a:rPr lang="ru-RU" dirty="0" smtClean="0"/>
            </a:br>
            <a:r>
              <a:rPr lang="ru-RU" dirty="0" smtClean="0"/>
              <a:t>Настраиваемый размер бумаги</a:t>
            </a:r>
            <a:br>
              <a:rPr lang="ru-RU" dirty="0" smtClean="0"/>
            </a:br>
            <a:r>
              <a:rPr lang="ru-RU" dirty="0" smtClean="0"/>
              <a:t>Количество бумаги в </a:t>
            </a:r>
            <a:r>
              <a:rPr lang="ru-RU" dirty="0" err="1" smtClean="0"/>
              <a:t>податчике</a:t>
            </a:r>
            <a:r>
              <a:rPr lang="ru-RU" dirty="0" smtClean="0"/>
              <a:t> листов: 50 листов</a:t>
            </a:r>
            <a:br>
              <a:rPr lang="ru-RU" dirty="0" smtClean="0"/>
            </a:br>
            <a:r>
              <a:rPr lang="ru-RU" b="1" dirty="0" smtClean="0"/>
              <a:t>ХАРАКТЕРИСТИКИ ПЕЧАТИ ШРИФТОМ БРАЙЛЯ</a:t>
            </a:r>
            <a:r>
              <a:rPr lang="ru-RU" dirty="0" smtClean="0"/>
              <a:t/>
            </a:r>
            <a:br>
              <a:rPr lang="ru-RU" dirty="0" smtClean="0"/>
            </a:br>
            <a:r>
              <a:rPr lang="ru-RU" dirty="0" smtClean="0"/>
              <a:t>• Скорость тиснения: 120 знаков в секунду</a:t>
            </a:r>
            <a:br>
              <a:rPr lang="ru-RU" dirty="0" smtClean="0"/>
            </a:br>
            <a:r>
              <a:rPr lang="ru-RU" dirty="0" smtClean="0"/>
              <a:t>• Одностороннее и двустороннее тиснение</a:t>
            </a:r>
            <a:br>
              <a:rPr lang="ru-RU" dirty="0" smtClean="0"/>
            </a:br>
            <a:r>
              <a:rPr lang="ru-RU" dirty="0" smtClean="0"/>
              <a:t> • Вертикальная печать</a:t>
            </a:r>
            <a:br>
              <a:rPr lang="ru-RU" dirty="0" smtClean="0"/>
            </a:br>
            <a:r>
              <a:rPr lang="ru-RU" dirty="0" smtClean="0"/>
              <a:t> • Настраиваемое межстрочное расстояние</a:t>
            </a:r>
            <a:br>
              <a:rPr lang="ru-RU" dirty="0" smtClean="0"/>
            </a:br>
            <a:r>
              <a:rPr lang="ru-RU" dirty="0" smtClean="0"/>
              <a:t> • Технология формирования точки: 1 головка тиснения с 13 молоточками. Используется закаленная сталь для наилучшего качества Брайля и увеличения срока службы.</a:t>
            </a:r>
            <a:br>
              <a:rPr lang="ru-RU" dirty="0" smtClean="0"/>
            </a:br>
            <a:r>
              <a:rPr lang="ru-RU" dirty="0" smtClean="0"/>
              <a:t> • Шрифт Брайля: 2.2, 2.5, 3.2 мм</a:t>
            </a:r>
            <a:br>
              <a:rPr lang="ru-RU" dirty="0" smtClean="0"/>
            </a:br>
            <a:r>
              <a:rPr lang="ru-RU" dirty="0" smtClean="0"/>
              <a:t> • Тактильное графическое разрешение до 100 точек на дюйм.</a:t>
            </a:r>
            <a:endParaRPr lang="ru-RU"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s://sun9-57.userapi.com/impg/ROB_OQpOPlG9bPCppK50bDNMVlL_ZciQ5e2weQ/VG1vHq8nYOk.jpg?size=967x1080&amp;quality=95&amp;sign=8bf1e52b65acb7cc5851eef7f5bc9da3&amp;type=album"/>
          <p:cNvPicPr>
            <a:picLocks noChangeAspect="1" noChangeArrowheads="1"/>
          </p:cNvPicPr>
          <p:nvPr/>
        </p:nvPicPr>
        <p:blipFill>
          <a:blip r:embed="rId2"/>
          <a:srcRect/>
          <a:stretch>
            <a:fillRect/>
          </a:stretch>
        </p:blipFill>
        <p:spPr bwMode="auto">
          <a:xfrm>
            <a:off x="0" y="0"/>
            <a:ext cx="3592621" cy="4012442"/>
          </a:xfrm>
          <a:prstGeom prst="rect">
            <a:avLst/>
          </a:prstGeom>
          <a:noFill/>
        </p:spPr>
      </p:pic>
      <p:sp>
        <p:nvSpPr>
          <p:cNvPr id="3" name="Скругленный прямоугольник 2"/>
          <p:cNvSpPr/>
          <p:nvPr/>
        </p:nvSpPr>
        <p:spPr>
          <a:xfrm>
            <a:off x="3766782" y="0"/>
            <a:ext cx="8038531" cy="6858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r>
              <a:rPr lang="ru-RU" sz="1600" b="1" dirty="0" smtClean="0"/>
              <a:t>ИНТЕРФЕЙСЫ</a:t>
            </a:r>
            <a:r>
              <a:rPr lang="ru-RU" sz="1600" dirty="0" smtClean="0"/>
              <a:t> • </a:t>
            </a:r>
            <a:br>
              <a:rPr lang="ru-RU" sz="1600" dirty="0" smtClean="0"/>
            </a:br>
            <a:r>
              <a:rPr lang="ru-RU" sz="1600" dirty="0" smtClean="0"/>
              <a:t>•Пользовательский интерфейс: речевая обратная связь. Клавиши обозначены и плоскопечатным шрифтом и шрифтом брайля + наличие светодиодных индикаторов статусов.</a:t>
            </a:r>
            <a:br>
              <a:rPr lang="ru-RU" sz="1600" dirty="0" smtClean="0"/>
            </a:br>
            <a:r>
              <a:rPr lang="ru-RU" sz="1600" dirty="0" smtClean="0"/>
              <a:t>USB хост порт. Возможность печати документов напрямую с USB носителя.</a:t>
            </a:r>
            <a:br>
              <a:rPr lang="ru-RU" sz="1600" dirty="0" smtClean="0"/>
            </a:br>
            <a:r>
              <a:rPr lang="ru-RU" sz="1600" dirty="0" smtClean="0"/>
              <a:t>•Проводная сеть</a:t>
            </a:r>
            <a:br>
              <a:rPr lang="ru-RU" sz="1600" dirty="0" smtClean="0"/>
            </a:br>
            <a:r>
              <a:rPr lang="ru-RU" sz="1600" dirty="0" smtClean="0"/>
              <a:t> • </a:t>
            </a:r>
            <a:r>
              <a:rPr lang="ru-RU" sz="1600" dirty="0" err="1" smtClean="0"/>
              <a:t>Bluetooth</a:t>
            </a:r>
            <a:r>
              <a:rPr lang="ru-RU" sz="1600" dirty="0" smtClean="0"/>
              <a:t> • </a:t>
            </a:r>
            <a:br>
              <a:rPr lang="ru-RU" sz="1600" dirty="0" smtClean="0"/>
            </a:br>
            <a:r>
              <a:rPr lang="ru-RU" sz="1600" dirty="0" smtClean="0"/>
              <a:t> • </a:t>
            </a:r>
            <a:r>
              <a:rPr lang="ru-RU" sz="1600" dirty="0" err="1" smtClean="0"/>
              <a:t>Wi-Fi</a:t>
            </a:r>
            <a:r>
              <a:rPr lang="ru-RU" sz="1600" dirty="0" smtClean="0"/>
              <a:t/>
            </a:r>
            <a:br>
              <a:rPr lang="ru-RU" sz="1600" dirty="0" smtClean="0"/>
            </a:br>
            <a:r>
              <a:rPr lang="ru-RU" sz="1600" dirty="0" smtClean="0"/>
              <a:t>•Поддержка мобильных устройств</a:t>
            </a:r>
            <a:br>
              <a:rPr lang="ru-RU" sz="1600" dirty="0" smtClean="0"/>
            </a:br>
            <a:r>
              <a:rPr lang="ru-RU" sz="1600" dirty="0" smtClean="0"/>
              <a:t> • </a:t>
            </a:r>
            <a:r>
              <a:rPr lang="ru-RU" sz="1600" dirty="0" err="1" smtClean="0"/>
              <a:t>Веб-интерфейс</a:t>
            </a:r>
            <a:r>
              <a:rPr lang="ru-RU" sz="1600" dirty="0" smtClean="0"/>
              <a:t>: встроенный </a:t>
            </a:r>
            <a:r>
              <a:rPr lang="ru-RU" sz="1600" dirty="0" err="1" smtClean="0"/>
              <a:t>веб-сервер</a:t>
            </a:r>
            <a:r>
              <a:rPr lang="ru-RU" sz="1600" dirty="0" smtClean="0"/>
              <a:t> для мониторинга состояния тиснения и установки.</a:t>
            </a:r>
            <a:br>
              <a:rPr lang="ru-RU" sz="1600" dirty="0" smtClean="0"/>
            </a:br>
            <a:r>
              <a:rPr lang="ru-RU" sz="1600" dirty="0" smtClean="0"/>
              <a:t> • Приложение для печати </a:t>
            </a:r>
            <a:r>
              <a:rPr lang="ru-RU" sz="1600" dirty="0" err="1" smtClean="0"/>
              <a:t>idB</a:t>
            </a:r>
            <a:r>
              <a:rPr lang="ru-RU" sz="1600" dirty="0" smtClean="0"/>
              <a:t>: </a:t>
            </a:r>
            <a:r>
              <a:rPr lang="ru-RU" sz="1600" dirty="0" err="1" smtClean="0"/>
              <a:t>Index-direct-Braille</a:t>
            </a:r>
            <a:r>
              <a:rPr lang="ru-RU" sz="1600" dirty="0" smtClean="0"/>
              <a:t/>
            </a:r>
            <a:br>
              <a:rPr lang="ru-RU" sz="1600" dirty="0" smtClean="0"/>
            </a:br>
            <a:r>
              <a:rPr lang="ru-RU" sz="1600" dirty="0" smtClean="0"/>
              <a:t> • Возможность обновления программного обеспечения</a:t>
            </a:r>
          </a:p>
          <a:p>
            <a:r>
              <a:rPr lang="ru-RU" sz="1600" dirty="0" smtClean="0"/>
              <a:t/>
            </a:r>
            <a:br>
              <a:rPr lang="ru-RU" sz="1600" dirty="0" smtClean="0"/>
            </a:br>
            <a:r>
              <a:rPr lang="ru-RU" sz="1600" dirty="0" smtClean="0"/>
              <a:t>УСЛОВИЯ ЭКСПЛУАТАЦИИ</a:t>
            </a:r>
            <a:br>
              <a:rPr lang="ru-RU" sz="1600" dirty="0" smtClean="0"/>
            </a:br>
            <a:r>
              <a:rPr lang="ru-RU" sz="1600" dirty="0" smtClean="0"/>
              <a:t> • Напряжение: 100-240 В постоянного тока</a:t>
            </a:r>
            <a:br>
              <a:rPr lang="ru-RU" sz="1600" dirty="0" smtClean="0"/>
            </a:br>
            <a:r>
              <a:rPr lang="ru-RU" sz="1600" dirty="0" smtClean="0"/>
              <a:t> • Мощность: не более 140 Вт макс.</a:t>
            </a:r>
            <a:br>
              <a:rPr lang="ru-RU" sz="1600" dirty="0" smtClean="0"/>
            </a:br>
            <a:r>
              <a:rPr lang="ru-RU" sz="1600" dirty="0" smtClean="0"/>
              <a:t> • Мощность в режиме ожидания: не более 5 Вт В режиме ECO • •POWER: не более 0,05 Вт</a:t>
            </a:r>
          </a:p>
          <a:p>
            <a:r>
              <a:rPr lang="ru-RU" sz="1600" dirty="0" smtClean="0"/>
              <a:t/>
            </a:r>
            <a:br>
              <a:rPr lang="ru-RU" sz="1600" dirty="0" smtClean="0"/>
            </a:br>
            <a:r>
              <a:rPr lang="ru-RU" sz="1600" b="1" dirty="0" smtClean="0"/>
              <a:t>КОМПЛЕКТ ПОСТАВКИ:</a:t>
            </a:r>
            <a:r>
              <a:rPr lang="ru-RU" sz="1600" dirty="0" smtClean="0"/>
              <a:t/>
            </a:r>
            <a:br>
              <a:rPr lang="ru-RU" sz="1600" dirty="0" smtClean="0"/>
            </a:br>
            <a:r>
              <a:rPr lang="ru-RU" sz="1600" dirty="0" smtClean="0"/>
              <a:t>Принтер Брайля</a:t>
            </a:r>
            <a:br>
              <a:rPr lang="ru-RU" sz="1600" dirty="0" smtClean="0"/>
            </a:br>
            <a:r>
              <a:rPr lang="ru-RU" sz="1600" dirty="0" smtClean="0"/>
              <a:t>Кабель питания</a:t>
            </a:r>
            <a:br>
              <a:rPr lang="ru-RU" sz="1600" dirty="0" smtClean="0"/>
            </a:br>
            <a:r>
              <a:rPr lang="ru-RU" sz="1600" dirty="0" smtClean="0"/>
              <a:t>Руководство пользователя</a:t>
            </a:r>
          </a:p>
          <a:p>
            <a:endParaRPr lang="ru-RU" sz="1600" dirty="0" smtClean="0"/>
          </a:p>
          <a:p>
            <a:r>
              <a:rPr lang="ru-RU" sz="1600" b="1" dirty="0" smtClean="0"/>
              <a:t>КЛЮЧЕВЫЕ ОСОБЕННОСТИ:</a:t>
            </a:r>
            <a:r>
              <a:rPr lang="ru-RU" sz="1600" dirty="0" smtClean="0"/>
              <a:t/>
            </a:r>
            <a:br>
              <a:rPr lang="ru-RU" sz="1600" dirty="0" smtClean="0"/>
            </a:br>
            <a:r>
              <a:rPr lang="ru-RU" sz="1600" dirty="0" err="1" smtClean="0"/>
              <a:t>Податчик</a:t>
            </a:r>
            <a:r>
              <a:rPr lang="ru-RU" sz="1600" dirty="0" smtClean="0"/>
              <a:t> бумаги на 50 листов.</a:t>
            </a:r>
            <a:br>
              <a:rPr lang="ru-RU" sz="1600" dirty="0" smtClean="0"/>
            </a:br>
            <a:r>
              <a:rPr lang="ru-RU" sz="1600" dirty="0" smtClean="0"/>
              <a:t>• Использует стандартную бумагу, доступную в ближайшем магазине.</a:t>
            </a:r>
            <a:br>
              <a:rPr lang="ru-RU" sz="1600" dirty="0" smtClean="0"/>
            </a:br>
            <a:r>
              <a:rPr lang="ru-RU" sz="1600" dirty="0" smtClean="0"/>
              <a:t>Стандартный формат.</a:t>
            </a:r>
            <a:br>
              <a:rPr lang="ru-RU" sz="1600" dirty="0" smtClean="0"/>
            </a:br>
            <a:r>
              <a:rPr lang="ru-RU" sz="1600" dirty="0" smtClean="0"/>
              <a:t> • Автоматическая печать в формате буклета</a:t>
            </a:r>
            <a:endParaRPr lang="ru-RU"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s://sun9-1.userapi.com/impg/uA49C4qc5sOYBR0KXPiiF_B3pwyYId37xNjWFA/yZKClFHYU1s.jpg?size=864x1080&amp;quality=95&amp;sign=651c0b577d13dd0070f1357434f711b9&amp;type=album"/>
          <p:cNvPicPr>
            <a:picLocks noChangeAspect="1" noChangeArrowheads="1"/>
          </p:cNvPicPr>
          <p:nvPr/>
        </p:nvPicPr>
        <p:blipFill>
          <a:blip r:embed="rId2"/>
          <a:srcRect/>
          <a:stretch>
            <a:fillRect/>
          </a:stretch>
        </p:blipFill>
        <p:spPr bwMode="auto">
          <a:xfrm>
            <a:off x="0" y="0"/>
            <a:ext cx="3766782" cy="4708477"/>
          </a:xfrm>
          <a:prstGeom prst="rect">
            <a:avLst/>
          </a:prstGeom>
          <a:noFill/>
        </p:spPr>
      </p:pic>
      <p:sp>
        <p:nvSpPr>
          <p:cNvPr id="3" name="Скругленный прямоугольник 2"/>
          <p:cNvSpPr/>
          <p:nvPr/>
        </p:nvSpPr>
        <p:spPr>
          <a:xfrm>
            <a:off x="4599296" y="0"/>
            <a:ext cx="6951260" cy="6858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err="1" smtClean="0"/>
              <a:t>Шумопоглощающий</a:t>
            </a:r>
            <a:r>
              <a:rPr lang="ru-RU" b="1" dirty="0" smtClean="0"/>
              <a:t> шкаф </a:t>
            </a:r>
            <a:r>
              <a:rPr lang="ru-RU" b="1" dirty="0" err="1" smtClean="0"/>
              <a:t>Acoustic</a:t>
            </a:r>
            <a:r>
              <a:rPr lang="ru-RU" b="1" dirty="0" smtClean="0"/>
              <a:t> </a:t>
            </a:r>
            <a:r>
              <a:rPr lang="ru-RU" b="1" dirty="0" err="1" smtClean="0"/>
              <a:t>Hood</a:t>
            </a:r>
            <a:r>
              <a:rPr lang="ru-RU" b="1" dirty="0" smtClean="0"/>
              <a:t> </a:t>
            </a:r>
            <a:r>
              <a:rPr lang="ru-RU" b="1" dirty="0" err="1" smtClean="0"/>
              <a:t>Everest</a:t>
            </a:r>
            <a:r>
              <a:rPr lang="ru-RU" b="1" dirty="0" smtClean="0"/>
              <a:t> V4/</a:t>
            </a:r>
            <a:br>
              <a:rPr lang="ru-RU" b="1" dirty="0" smtClean="0"/>
            </a:br>
            <a:r>
              <a:rPr lang="ru-RU" b="1" dirty="0" smtClean="0"/>
              <a:t>V5 </a:t>
            </a:r>
            <a:r>
              <a:rPr lang="ru-RU" dirty="0" smtClean="0"/>
              <a:t>уменьшает шум до 90%, тем самым обеспечивая комфортные условия при работе с принтером Брайля. Подходит для использования в любых помещениях, включая классные комнаты, офисы и т.п.</a:t>
            </a:r>
            <a:br>
              <a:rPr lang="ru-RU" dirty="0" smtClean="0"/>
            </a:br>
            <a:r>
              <a:rPr lang="ru-RU" dirty="0" smtClean="0"/>
              <a:t>Шкаф имеет современный и стильный дизайн.</a:t>
            </a:r>
            <a:br>
              <a:rPr lang="ru-RU" dirty="0" smtClean="0"/>
            </a:br>
            <a:r>
              <a:rPr lang="ru-RU" dirty="0" smtClean="0"/>
              <a:t>Поставляется сразу готовым к использованию (сборке не требуется).</a:t>
            </a:r>
          </a:p>
          <a:p>
            <a:pPr algn="ctr"/>
            <a:r>
              <a:rPr lang="ru-RU" dirty="0" smtClean="0"/>
              <a:t/>
            </a:r>
            <a:br>
              <a:rPr lang="ru-RU" dirty="0" smtClean="0"/>
            </a:br>
            <a:r>
              <a:rPr lang="ru-RU" b="1" dirty="0" smtClean="0"/>
              <a:t>СПЕЦИФИКАЦИЯ</a:t>
            </a:r>
            <a:r>
              <a:rPr lang="ru-RU" dirty="0" smtClean="0"/>
              <a:t>:</a:t>
            </a:r>
            <a:br>
              <a:rPr lang="ru-RU" dirty="0" smtClean="0"/>
            </a:br>
            <a:r>
              <a:rPr lang="ru-RU" dirty="0" smtClean="0"/>
              <a:t>Уровень шума 58 (дБ)</a:t>
            </a:r>
            <a:br>
              <a:rPr lang="ru-RU" dirty="0" smtClean="0"/>
            </a:br>
            <a:r>
              <a:rPr lang="ru-RU" dirty="0" smtClean="0"/>
              <a:t>A4/A3 и </a:t>
            </a:r>
            <a:r>
              <a:rPr lang="ru-RU" dirty="0" err="1" smtClean="0"/>
              <a:t>Letter</a:t>
            </a:r>
            <a:r>
              <a:rPr lang="ru-RU" dirty="0" smtClean="0"/>
              <a:t>/11×17 дюймов</a:t>
            </a:r>
            <a:br>
              <a:rPr lang="ru-RU" dirty="0" smtClean="0"/>
            </a:br>
            <a:r>
              <a:rPr lang="ru-RU" dirty="0" smtClean="0"/>
              <a:t>Хранение до 50 листов бумаги</a:t>
            </a:r>
            <a:br>
              <a:rPr lang="ru-RU" dirty="0" smtClean="0"/>
            </a:br>
            <a:r>
              <a:rPr lang="ru-RU" dirty="0" smtClean="0"/>
              <a:t>Корпус: окрашенный МДФ (древесноволокнистая плита средней плотности), закаленное стекло и алюминиевые профили</a:t>
            </a:r>
            <a:br>
              <a:rPr lang="ru-RU" dirty="0" smtClean="0"/>
            </a:br>
            <a:r>
              <a:rPr lang="ru-RU" dirty="0" smtClean="0"/>
              <a:t>Вентиляция осуществляется при помощи вентилятора принтера Брайля</a:t>
            </a:r>
            <a:br>
              <a:rPr lang="ru-RU" dirty="0" smtClean="0"/>
            </a:br>
            <a:r>
              <a:rPr lang="ru-RU" dirty="0" smtClean="0"/>
              <a:t>Габариты (</a:t>
            </a:r>
            <a:r>
              <a:rPr lang="ru-RU" dirty="0" err="1" smtClean="0"/>
              <a:t>ШхГ×B</a:t>
            </a:r>
            <a:r>
              <a:rPr lang="ru-RU" dirty="0" smtClean="0"/>
              <a:t>): 60х39х92 см</a:t>
            </a:r>
            <a:br>
              <a:rPr lang="ru-RU" dirty="0" smtClean="0"/>
            </a:br>
            <a:r>
              <a:rPr lang="ru-RU" dirty="0" smtClean="0"/>
              <a:t>Вес: 23 кг</a:t>
            </a:r>
            <a:endParaRPr lang="ru-RU"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s://sun9-37.userapi.com/impg/AmH60YqLRs72CpLBSjXPCXBXZDvIJ7oYh9G1lA/gvi7SOTm_Zc.jpg?size=1280x1074&amp;quality=95&amp;sign=fa69a881824822c1e6a3178e9f20d564&amp;type=album"/>
          <p:cNvPicPr>
            <a:picLocks noChangeAspect="1" noChangeArrowheads="1"/>
          </p:cNvPicPr>
          <p:nvPr/>
        </p:nvPicPr>
        <p:blipFill>
          <a:blip r:embed="rId2"/>
          <a:srcRect/>
          <a:stretch>
            <a:fillRect/>
          </a:stretch>
        </p:blipFill>
        <p:spPr bwMode="auto">
          <a:xfrm>
            <a:off x="0" y="0"/>
            <a:ext cx="3671248" cy="3080407"/>
          </a:xfrm>
          <a:prstGeom prst="rect">
            <a:avLst/>
          </a:prstGeom>
          <a:noFill/>
        </p:spPr>
      </p:pic>
      <p:sp>
        <p:nvSpPr>
          <p:cNvPr id="3" name="Скругленный прямоугольник 2"/>
          <p:cNvSpPr/>
          <p:nvPr/>
        </p:nvSpPr>
        <p:spPr>
          <a:xfrm>
            <a:off x="3780431" y="0"/>
            <a:ext cx="8411570" cy="659186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ru-RU" sz="1600" b="1" dirty="0" smtClean="0"/>
              <a:t>СПЕЦИФИКАЦИЯ:</a:t>
            </a:r>
            <a:br>
              <a:rPr lang="ru-RU" sz="1600" b="1" dirty="0" smtClean="0"/>
            </a:br>
            <a:r>
              <a:rPr lang="ru-RU" sz="1600" b="1" dirty="0" smtClean="0"/>
              <a:t>ГАБАРИТЫ:</a:t>
            </a:r>
            <a:r>
              <a:rPr lang="ru-RU" sz="1600" dirty="0" smtClean="0"/>
              <a:t/>
            </a:r>
            <a:br>
              <a:rPr lang="ru-RU" sz="1600" dirty="0" smtClean="0"/>
            </a:br>
            <a:r>
              <a:rPr lang="ru-RU" sz="1600" dirty="0" smtClean="0"/>
              <a:t>56x72×90 см, Вес 65,2 кг</a:t>
            </a:r>
            <a:br>
              <a:rPr lang="ru-RU" sz="1600" dirty="0" smtClean="0"/>
            </a:br>
            <a:r>
              <a:rPr lang="ru-RU" sz="1600" dirty="0" smtClean="0"/>
              <a:t>• Уровень шума 60 дБ</a:t>
            </a:r>
          </a:p>
          <a:p>
            <a:pPr algn="ctr"/>
            <a:r>
              <a:rPr lang="ru-RU" sz="1600" dirty="0" smtClean="0"/>
              <a:t/>
            </a:r>
            <a:br>
              <a:rPr lang="ru-RU" sz="1600" dirty="0" smtClean="0"/>
            </a:br>
            <a:r>
              <a:rPr lang="ru-RU" sz="1400" b="1" dirty="0" smtClean="0"/>
              <a:t>ХАРАКТЕРИСТИКИ БУМАГИ:</a:t>
            </a:r>
            <a:r>
              <a:rPr lang="ru-RU" sz="1400" dirty="0" smtClean="0"/>
              <a:t/>
            </a:r>
            <a:br>
              <a:rPr lang="ru-RU" sz="1400" dirty="0" smtClean="0"/>
            </a:br>
            <a:r>
              <a:rPr lang="ru-RU" sz="1400" dirty="0" smtClean="0"/>
              <a:t>• Отдельные листы, ширина бумаги: А3 (297×410</a:t>
            </a:r>
            <a:br>
              <a:rPr lang="ru-RU" sz="1400" dirty="0" smtClean="0"/>
            </a:br>
            <a:r>
              <a:rPr lang="ru-RU" sz="1400" dirty="0" smtClean="0"/>
              <a:t>ММ), 11Х17 дюймов</a:t>
            </a:r>
            <a:br>
              <a:rPr lang="ru-RU" sz="1400" dirty="0" smtClean="0"/>
            </a:br>
            <a:r>
              <a:rPr lang="ru-RU" sz="1400" dirty="0" smtClean="0"/>
              <a:t>• Длина бумаги: 11»×11х5», В4 250х353 мм Вес </a:t>
            </a:r>
            <a:r>
              <a:rPr lang="ru-RU" sz="1400" dirty="0" err="1" smtClean="0"/>
              <a:t>бу-маги</a:t>
            </a:r>
            <a:r>
              <a:rPr lang="ru-RU" sz="1400" dirty="0" smtClean="0"/>
              <a:t>: 120-180 г/м2</a:t>
            </a:r>
            <a:br>
              <a:rPr lang="ru-RU" sz="1400" dirty="0" smtClean="0"/>
            </a:br>
            <a:r>
              <a:rPr lang="ru-RU" sz="1400" dirty="0" smtClean="0"/>
              <a:t>• Фиксированный размер бумаги Вместимость лотка: 400 листов</a:t>
            </a:r>
          </a:p>
          <a:p>
            <a:pPr algn="ctr"/>
            <a:r>
              <a:rPr lang="ru-RU" sz="1400" dirty="0" smtClean="0"/>
              <a:t/>
            </a:r>
            <a:br>
              <a:rPr lang="ru-RU" sz="1400" dirty="0" smtClean="0"/>
            </a:br>
            <a:r>
              <a:rPr lang="ru-RU" sz="1400" b="1" dirty="0" smtClean="0"/>
              <a:t>БРАЙЛЬ</a:t>
            </a:r>
            <a:r>
              <a:rPr lang="ru-RU" sz="1400" dirty="0" smtClean="0"/>
              <a:t>:</a:t>
            </a:r>
            <a:br>
              <a:rPr lang="ru-RU" sz="1400" dirty="0" smtClean="0"/>
            </a:br>
            <a:r>
              <a:rPr lang="ru-RU" sz="1400" dirty="0" smtClean="0"/>
              <a:t>• Скорость тиснения: 300 знаков в секунду</a:t>
            </a:r>
            <a:br>
              <a:rPr lang="ru-RU" sz="1400" dirty="0" smtClean="0"/>
            </a:br>
            <a:r>
              <a:rPr lang="ru-RU" sz="1400" dirty="0" smtClean="0"/>
              <a:t>Печать </a:t>
            </a:r>
            <a:r>
              <a:rPr lang="ru-RU" sz="1400" dirty="0" err="1" smtClean="0"/>
              <a:t>одностороняя</a:t>
            </a:r>
            <a:r>
              <a:rPr lang="ru-RU" sz="1400" dirty="0" smtClean="0"/>
              <a:t> и </a:t>
            </a:r>
            <a:r>
              <a:rPr lang="ru-RU" sz="1400" dirty="0" err="1" smtClean="0"/>
              <a:t>двустороняя</a:t>
            </a:r>
            <a:r>
              <a:rPr lang="ru-RU" sz="1400" dirty="0" smtClean="0"/>
              <a:t/>
            </a:r>
            <a:br>
              <a:rPr lang="ru-RU" sz="1400" dirty="0" smtClean="0"/>
            </a:br>
            <a:r>
              <a:rPr lang="ru-RU" sz="1400" dirty="0" smtClean="0"/>
              <a:t>• Вертикальная печать (буклет)</a:t>
            </a:r>
            <a:br>
              <a:rPr lang="ru-RU" sz="1400" dirty="0" smtClean="0"/>
            </a:br>
            <a:r>
              <a:rPr lang="ru-RU" sz="1400" dirty="0" smtClean="0"/>
              <a:t>Настраиваемое расстояние между строками</a:t>
            </a:r>
            <a:br>
              <a:rPr lang="ru-RU" sz="1400" dirty="0" smtClean="0"/>
            </a:br>
            <a:r>
              <a:rPr lang="ru-RU" sz="1400" dirty="0" smtClean="0"/>
              <a:t>Шрифты Брайля: 2,5 мм</a:t>
            </a:r>
            <a:br>
              <a:rPr lang="ru-RU" sz="1400" dirty="0" smtClean="0"/>
            </a:br>
            <a:r>
              <a:rPr lang="ru-RU" sz="1400" dirty="0" smtClean="0"/>
              <a:t>Разрешение тактильной графики: 50 DPI</a:t>
            </a:r>
            <a:br>
              <a:rPr lang="ru-RU" sz="1400" dirty="0" smtClean="0"/>
            </a:br>
            <a:r>
              <a:rPr lang="ru-RU" sz="1400" dirty="0" smtClean="0"/>
              <a:t>Технология формирования точек: 3 головки тиснения с 13 молоточками на каждой</a:t>
            </a:r>
          </a:p>
          <a:p>
            <a:pPr algn="ctr"/>
            <a:endParaRPr lang="ru-RU" sz="1400" dirty="0" smtClean="0"/>
          </a:p>
          <a:p>
            <a:pPr algn="ctr"/>
            <a:endParaRPr lang="ru-RU" sz="1400" dirty="0" smtClean="0"/>
          </a:p>
          <a:p>
            <a:pPr algn="ctr"/>
            <a:r>
              <a:rPr lang="ru-RU" sz="1400" dirty="0" smtClean="0"/>
              <a:t/>
            </a:r>
            <a:br>
              <a:rPr lang="ru-RU" sz="1400" dirty="0" smtClean="0"/>
            </a:br>
            <a:r>
              <a:rPr lang="ru-RU" sz="1400" b="1" dirty="0" smtClean="0"/>
              <a:t>СВЯЗЬ:</a:t>
            </a:r>
            <a:r>
              <a:rPr lang="ru-RU" sz="1400" dirty="0" smtClean="0"/>
              <a:t/>
            </a:r>
            <a:br>
              <a:rPr lang="ru-RU" sz="1400" dirty="0" smtClean="0"/>
            </a:br>
            <a:r>
              <a:rPr lang="ru-RU" sz="1400" dirty="0" smtClean="0"/>
              <a:t>USB</a:t>
            </a:r>
            <a:br>
              <a:rPr lang="ru-RU" sz="1400" dirty="0" smtClean="0"/>
            </a:br>
            <a:r>
              <a:rPr lang="ru-RU" sz="1400" dirty="0" smtClean="0"/>
              <a:t>USB </a:t>
            </a:r>
            <a:r>
              <a:rPr lang="ru-RU" sz="1400" dirty="0" err="1" smtClean="0"/>
              <a:t>флеш</a:t>
            </a:r>
            <a:r>
              <a:rPr lang="ru-RU" sz="1400" dirty="0" smtClean="0"/>
              <a:t> карта памяти</a:t>
            </a:r>
            <a:br>
              <a:rPr lang="ru-RU" sz="1400" dirty="0" smtClean="0"/>
            </a:br>
            <a:r>
              <a:rPr lang="ru-RU" sz="1400" dirty="0" smtClean="0"/>
              <a:t>• Сеть: беспроводная и проводная</a:t>
            </a:r>
            <a:br>
              <a:rPr lang="ru-RU" sz="1400" dirty="0" smtClean="0"/>
            </a:br>
            <a:r>
              <a:rPr lang="ru-RU" sz="1400" dirty="0" smtClean="0"/>
              <a:t>.</a:t>
            </a:r>
            <a:r>
              <a:rPr lang="ru-RU" sz="1400" dirty="0" err="1" smtClean="0"/>
              <a:t>Bluetooth</a:t>
            </a:r>
            <a:r>
              <a:rPr lang="ru-RU" sz="1400" dirty="0" smtClean="0"/>
              <a:t/>
            </a:r>
            <a:br>
              <a:rPr lang="ru-RU" sz="1400" dirty="0" smtClean="0"/>
            </a:br>
            <a:r>
              <a:rPr lang="ru-RU" sz="1400" dirty="0" smtClean="0"/>
              <a:t>• Поддержка мобильных устройств</a:t>
            </a:r>
            <a:br>
              <a:rPr lang="ru-RU" sz="1400" dirty="0" smtClean="0"/>
            </a:br>
            <a:r>
              <a:rPr lang="ru-RU" sz="1400" dirty="0" err="1" smtClean="0"/>
              <a:t>Веб-интерфейс</a:t>
            </a:r>
            <a:r>
              <a:rPr lang="ru-RU" sz="1400" dirty="0" smtClean="0"/>
              <a:t> для настроек принтера и мониторинга</a:t>
            </a:r>
            <a:br>
              <a:rPr lang="ru-RU" sz="1400" dirty="0" smtClean="0"/>
            </a:br>
            <a:r>
              <a:rPr lang="ru-RU" sz="1400" dirty="0" smtClean="0"/>
              <a:t>Драйвер принтера для </a:t>
            </a:r>
            <a:r>
              <a:rPr lang="ru-RU" sz="1400" dirty="0" err="1" smtClean="0"/>
              <a:t>Windows</a:t>
            </a:r>
            <a:r>
              <a:rPr lang="ru-RU" sz="1400" dirty="0" smtClean="0"/>
              <a:t>, </a:t>
            </a:r>
            <a:r>
              <a:rPr lang="ru-RU" sz="1400" dirty="0" err="1" smtClean="0"/>
              <a:t>Mac</a:t>
            </a:r>
            <a:r>
              <a:rPr lang="ru-RU" sz="1400" dirty="0" smtClean="0"/>
              <a:t> OS, </a:t>
            </a:r>
            <a:r>
              <a:rPr lang="ru-RU" sz="1400" dirty="0" err="1" smtClean="0"/>
              <a:t>Linux</a:t>
            </a:r>
            <a:r>
              <a:rPr lang="ru-RU" sz="1400" dirty="0" smtClean="0"/>
              <a:t/>
            </a:r>
            <a:br>
              <a:rPr lang="ru-RU" sz="1400" dirty="0" smtClean="0"/>
            </a:br>
            <a:r>
              <a:rPr lang="ru-RU" sz="1400" dirty="0" smtClean="0"/>
              <a:t>• Поддержка </a:t>
            </a:r>
            <a:r>
              <a:rPr lang="ru-RU" sz="1400" dirty="0" err="1" smtClean="0"/>
              <a:t>Index-direct-Braille</a:t>
            </a:r>
            <a:endParaRPr lang="ru-RU" sz="1400" dirty="0" smtClean="0"/>
          </a:p>
          <a:p>
            <a:pPr algn="ctr"/>
            <a:r>
              <a:rPr lang="ru-RU" sz="1400" dirty="0" smtClean="0"/>
              <a:t/>
            </a:r>
            <a:br>
              <a:rPr lang="ru-RU" sz="1400" dirty="0" smtClean="0"/>
            </a:br>
            <a:r>
              <a:rPr lang="ru-RU" sz="1400" b="1" dirty="0" smtClean="0"/>
              <a:t>ПИТАНИЕ:</a:t>
            </a:r>
            <a:r>
              <a:rPr lang="ru-RU" sz="1400" dirty="0" smtClean="0"/>
              <a:t/>
            </a:r>
            <a:br>
              <a:rPr lang="ru-RU" sz="1400" dirty="0" smtClean="0"/>
            </a:br>
            <a:r>
              <a:rPr lang="ru-RU" sz="1400" dirty="0" smtClean="0"/>
              <a:t>• Температура: 15-40° С</a:t>
            </a:r>
            <a:br>
              <a:rPr lang="ru-RU" sz="1400" dirty="0" smtClean="0"/>
            </a:br>
            <a:r>
              <a:rPr lang="ru-RU" sz="1400" dirty="0" smtClean="0"/>
              <a:t>• Напряжение: 100-240В</a:t>
            </a:r>
            <a:br>
              <a:rPr lang="ru-RU" sz="1400" dirty="0" smtClean="0"/>
            </a:br>
            <a:r>
              <a:rPr lang="ru-RU" sz="1400" dirty="0" smtClean="0"/>
              <a:t>• Мощность макс.: 400 Ватт, В режиме ожидания: 5</a:t>
            </a:r>
            <a:br>
              <a:rPr lang="ru-RU" sz="1400" dirty="0" smtClean="0"/>
            </a:br>
            <a:r>
              <a:rPr lang="ru-RU" sz="1400" dirty="0" smtClean="0"/>
              <a:t>Ватт, В режиме ЕСО: 1 Ватт</a:t>
            </a:r>
            <a:br>
              <a:rPr lang="ru-RU" sz="1400" dirty="0" smtClean="0"/>
            </a:br>
            <a:r>
              <a:rPr lang="ru-RU" sz="1400" dirty="0" smtClean="0"/>
              <a:t>• Переключаемый блок питания</a:t>
            </a:r>
            <a:endParaRPr lang="ru-RU" sz="14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3081" y="0"/>
            <a:ext cx="9980613" cy="1096963"/>
          </a:xfrm>
        </p:spPr>
        <p:txBody>
          <a:bodyPr/>
          <a:lstStyle/>
          <a:p>
            <a:r>
              <a:rPr lang="ru-RU" dirty="0" smtClean="0"/>
              <a:t>Программное обеспечение экранного доступа </a:t>
            </a:r>
            <a:r>
              <a:rPr lang="en-US" dirty="0" smtClean="0"/>
              <a:t>“JAWS for Windows”</a:t>
            </a:r>
            <a:endParaRPr lang="en-US" dirty="0"/>
          </a:p>
        </p:txBody>
      </p:sp>
      <p:pic>
        <p:nvPicPr>
          <p:cNvPr id="19458" name="Picture 2" descr="https://sun9-67.userapi.com/impg/0qWGjKuMEg9KeRIw2i17lEa3N7ltMPLGyyrmxA/tROqtKhoPpk.jpg?size=1280x1028&amp;quality=95&amp;sign=c6532972c268863d514a1bb2713ae747&amp;type=album"/>
          <p:cNvPicPr>
            <a:picLocks noChangeAspect="1" noChangeArrowheads="1"/>
          </p:cNvPicPr>
          <p:nvPr/>
        </p:nvPicPr>
        <p:blipFill>
          <a:blip r:embed="rId3"/>
          <a:srcRect/>
          <a:stretch>
            <a:fillRect/>
          </a:stretch>
        </p:blipFill>
        <p:spPr bwMode="auto">
          <a:xfrm>
            <a:off x="269991" y="1214650"/>
            <a:ext cx="3636570" cy="2920621"/>
          </a:xfrm>
          <a:prstGeom prst="rect">
            <a:avLst/>
          </a:prstGeom>
          <a:noFill/>
        </p:spPr>
      </p:pic>
      <p:sp>
        <p:nvSpPr>
          <p:cNvPr id="5" name="Скругленный прямоугольник 4"/>
          <p:cNvSpPr/>
          <p:nvPr/>
        </p:nvSpPr>
        <p:spPr>
          <a:xfrm>
            <a:off x="4885899" y="859808"/>
            <a:ext cx="6923964" cy="543863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«JAWS </a:t>
            </a:r>
            <a:r>
              <a:rPr lang="ru-RU" dirty="0" err="1" smtClean="0"/>
              <a:t>for</a:t>
            </a:r>
            <a:r>
              <a:rPr lang="ru-RU" dirty="0" smtClean="0"/>
              <a:t> </a:t>
            </a:r>
            <a:r>
              <a:rPr lang="ru-RU" dirty="0" err="1" smtClean="0"/>
              <a:t>Windows</a:t>
            </a:r>
            <a:r>
              <a:rPr lang="ru-RU" dirty="0" smtClean="0"/>
              <a:t>» - самая популярная в мире программа экранного доступа, работающая на ПК в среде </a:t>
            </a:r>
            <a:r>
              <a:rPr lang="ru-RU" dirty="0" err="1" smtClean="0"/>
              <a:t>Windows</a:t>
            </a:r>
            <a:r>
              <a:rPr lang="ru-RU" dirty="0" smtClean="0"/>
              <a:t>.</a:t>
            </a:r>
            <a:br>
              <a:rPr lang="ru-RU" dirty="0" smtClean="0"/>
            </a:br>
            <a:r>
              <a:rPr lang="ru-RU" dirty="0" smtClean="0"/>
              <a:t>JAWS предоставляет возможность доступа к необходимому программному обеспечению и интернету. Благодаря речевому синтезатору, через аудио-карту компьютера, информация с экрана считывается вслух, в т.ч. на казахском и русском языках, а также английском и других иностранных языках на не менее чем двух голосах (мужской и женский) по выбору пользователя, что обеспечивает возможность речевого доступа к самому разнообразному </a:t>
            </a:r>
            <a:r>
              <a:rPr lang="ru-RU" dirty="0" err="1" smtClean="0"/>
              <a:t>контенту</a:t>
            </a:r>
            <a:r>
              <a:rPr lang="ru-RU" dirty="0" smtClean="0"/>
              <a:t>. JAWS также позволяет выводить информацию на дисплей Брайля, в том числе на казахском (государственном) и русском языках.</a:t>
            </a:r>
            <a:endParaRPr lang="ru-RU" dirty="0"/>
          </a:p>
        </p:txBody>
      </p:sp>
    </p:spTree>
    <p:extLst>
      <p:ext uri="{BB962C8B-B14F-4D97-AF65-F5344CB8AC3E}">
        <p14:creationId xmlns:p14="http://schemas.microsoft.com/office/powerpoint/2010/main" xmlns="" val="40102786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200" dirty="0" smtClean="0"/>
              <a:t>Настольные принтеры для печати рельефно-точечным шрифтом Брайля компании «</a:t>
            </a:r>
            <a:r>
              <a:rPr lang="ru-RU" sz="3200" dirty="0" err="1" smtClean="0"/>
              <a:t>ViewPlus</a:t>
            </a:r>
            <a:r>
              <a:rPr lang="ru-RU" sz="3200" dirty="0" smtClean="0"/>
              <a:t>» (США)</a:t>
            </a:r>
            <a:endParaRPr lang="ru-RU" sz="3200" dirty="0"/>
          </a:p>
        </p:txBody>
      </p:sp>
      <p:sp>
        <p:nvSpPr>
          <p:cNvPr id="4" name="Содержимое 3"/>
          <p:cNvSpPr>
            <a:spLocks noGrp="1"/>
          </p:cNvSpPr>
          <p:nvPr>
            <p:ph idx="1"/>
          </p:nvPr>
        </p:nvSpPr>
        <p:spPr/>
        <p:txBody>
          <a:bodyPr/>
          <a:lstStyle/>
          <a:p>
            <a:r>
              <a:rPr lang="ru-RU" dirty="0" smtClean="0"/>
              <a:t>Настольные </a:t>
            </a:r>
            <a:r>
              <a:rPr lang="ru-RU" dirty="0" err="1" smtClean="0"/>
              <a:t>брайлевские</a:t>
            </a:r>
            <a:r>
              <a:rPr lang="ru-RU" dirty="0" smtClean="0"/>
              <a:t> принтеры, способные тиснить не только </a:t>
            </a:r>
            <a:r>
              <a:rPr lang="ru-RU" dirty="0" err="1" smtClean="0"/>
              <a:t>брайлевский</a:t>
            </a:r>
            <a:r>
              <a:rPr lang="ru-RU" dirty="0" smtClean="0"/>
              <a:t> текст, но и высококачественную тактильную графику. Принтеры легки в использовании и способны удовлетворить самые требовательные запросы. Уровень шума приемлем для офисных и учебных помещений без использования специальных </a:t>
            </a:r>
            <a:r>
              <a:rPr lang="ru-RU" dirty="0" err="1" smtClean="0"/>
              <a:t>шумозащитных</a:t>
            </a:r>
            <a:r>
              <a:rPr lang="ru-RU" dirty="0" smtClean="0"/>
              <a:t> приспособлений.</a:t>
            </a:r>
            <a:br>
              <a:rPr lang="ru-RU" dirty="0" smtClean="0"/>
            </a:br>
            <a:r>
              <a:rPr lang="ru-RU" dirty="0" smtClean="0"/>
              <a:t>В комплект поставки всех принтеров входит русифицированное программное обеспечение, которое делает настройку и работу с принтером достаточно легкой.</a:t>
            </a:r>
            <a:endParaRPr lang="ru-RU"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s://sun9-55.userapi.com/impg/6lXMLXh1cftMJyjX8J97R55PFsg_27dXDvI9dA/IVaWLu3TVj8.jpg?size=1280x1199&amp;quality=95&amp;sign=8cb5bb280c23a3306fd75d2c9b9598e3&amp;type=album"/>
          <p:cNvPicPr>
            <a:picLocks noChangeAspect="1" noChangeArrowheads="1"/>
          </p:cNvPicPr>
          <p:nvPr/>
        </p:nvPicPr>
        <p:blipFill>
          <a:blip r:embed="rId2"/>
          <a:srcRect/>
          <a:stretch>
            <a:fillRect/>
          </a:stretch>
        </p:blipFill>
        <p:spPr bwMode="auto">
          <a:xfrm>
            <a:off x="0" y="0"/>
            <a:ext cx="3525881" cy="3302758"/>
          </a:xfrm>
          <a:prstGeom prst="rect">
            <a:avLst/>
          </a:prstGeom>
          <a:noFill/>
        </p:spPr>
      </p:pic>
      <p:sp>
        <p:nvSpPr>
          <p:cNvPr id="5" name="Скругленный прямоугольник 4"/>
          <p:cNvSpPr/>
          <p:nvPr/>
        </p:nvSpPr>
        <p:spPr>
          <a:xfrm>
            <a:off x="3643952" y="0"/>
            <a:ext cx="8548048" cy="666010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ru-RU" sz="1600" b="1" dirty="0" smtClean="0"/>
              <a:t>Принтер для печати рельефно-точечным шрифтом Брайля VP </a:t>
            </a:r>
            <a:r>
              <a:rPr lang="ru-RU" sz="1600" b="1" dirty="0" err="1" smtClean="0"/>
              <a:t>EmBraille</a:t>
            </a:r>
            <a:r>
              <a:rPr lang="ru-RU" sz="1600" b="1" dirty="0" smtClean="0"/>
              <a:t>  </a:t>
            </a:r>
            <a:r>
              <a:rPr lang="ru-RU" sz="1600" dirty="0" smtClean="0"/>
              <a:t>предназначен для печати небольших тиражей документов шрифтом Брайля и тактильной графики.</a:t>
            </a:r>
          </a:p>
          <a:p>
            <a:pPr algn="ctr"/>
            <a:r>
              <a:rPr lang="ru-RU" sz="1600" dirty="0" smtClean="0"/>
              <a:t/>
            </a:r>
            <a:br>
              <a:rPr lang="ru-RU" sz="1600" dirty="0" smtClean="0"/>
            </a:br>
            <a:r>
              <a:rPr lang="ru-RU" sz="1600" b="1" dirty="0" smtClean="0"/>
              <a:t>СПЕЦИФИКАЦИЯ:</a:t>
            </a:r>
            <a:r>
              <a:rPr lang="ru-RU" sz="1600" dirty="0" smtClean="0"/>
              <a:t/>
            </a:r>
            <a:br>
              <a:rPr lang="ru-RU" sz="1600" dirty="0" smtClean="0"/>
            </a:br>
            <a:r>
              <a:rPr lang="ru-RU" sz="1600" b="1" dirty="0" smtClean="0"/>
              <a:t>ПЕЧАТЬ</a:t>
            </a:r>
            <a:r>
              <a:rPr lang="ru-RU" sz="1600" dirty="0" smtClean="0"/>
              <a:t>:</a:t>
            </a:r>
            <a:br>
              <a:rPr lang="ru-RU" sz="1600" dirty="0" smtClean="0"/>
            </a:br>
            <a:r>
              <a:rPr lang="ru-RU" sz="1600" dirty="0" smtClean="0"/>
              <a:t>Скорость печати: до 25 знаков в секунду;</a:t>
            </a:r>
            <a:br>
              <a:rPr lang="ru-RU" sz="1600" dirty="0" smtClean="0"/>
            </a:br>
            <a:r>
              <a:rPr lang="ru-RU" sz="1600" dirty="0" smtClean="0"/>
              <a:t>Режим печати: Односторонняя;</a:t>
            </a:r>
            <a:br>
              <a:rPr lang="ru-RU" sz="1600" dirty="0" smtClean="0"/>
            </a:br>
            <a:r>
              <a:rPr lang="ru-RU" sz="1600" dirty="0" smtClean="0"/>
              <a:t>Разрешение: 17 точек на дюйм;</a:t>
            </a:r>
            <a:br>
              <a:rPr lang="ru-RU" sz="1600" dirty="0" smtClean="0"/>
            </a:br>
            <a:r>
              <a:rPr lang="ru-RU" sz="1600" dirty="0" smtClean="0"/>
              <a:t>Высота тактильных точек: изменяемая для отображения цветной графики</a:t>
            </a:r>
            <a:br>
              <a:rPr lang="ru-RU" sz="1600" dirty="0" smtClean="0"/>
            </a:br>
            <a:r>
              <a:rPr lang="ru-RU" sz="1600" b="1" dirty="0" smtClean="0"/>
              <a:t>БУМАГА</a:t>
            </a:r>
            <a:r>
              <a:rPr lang="ru-RU" sz="1600" dirty="0" smtClean="0"/>
              <a:t>:</a:t>
            </a:r>
            <a:br>
              <a:rPr lang="ru-RU" sz="1600" dirty="0" smtClean="0"/>
            </a:br>
            <a:r>
              <a:rPr lang="ru-RU" sz="1600" dirty="0" smtClean="0"/>
              <a:t>Ширина бумаги: 77 - 216 мм;</a:t>
            </a:r>
            <a:br>
              <a:rPr lang="ru-RU" sz="1600" dirty="0" smtClean="0"/>
            </a:br>
            <a:r>
              <a:rPr lang="ru-RU" sz="1600" dirty="0" smtClean="0"/>
              <a:t>Бумага: отдельные листы и непрерывная подача;</a:t>
            </a:r>
            <a:br>
              <a:rPr lang="ru-RU" sz="1600" dirty="0" smtClean="0"/>
            </a:br>
            <a:r>
              <a:rPr lang="ru-RU" sz="1600" dirty="0" smtClean="0"/>
              <a:t>Плотность бумаги: 50-175 г/см</a:t>
            </a:r>
            <a:br>
              <a:rPr lang="ru-RU" sz="1600" dirty="0" smtClean="0"/>
            </a:br>
            <a:r>
              <a:rPr lang="ru-RU" sz="1600" b="1" dirty="0" smtClean="0"/>
              <a:t>ПОДКЛЮЧЕНИЕ</a:t>
            </a:r>
            <a:r>
              <a:rPr lang="ru-RU" sz="1600" dirty="0" smtClean="0"/>
              <a:t>:</a:t>
            </a:r>
            <a:br>
              <a:rPr lang="ru-RU" sz="1600" dirty="0" smtClean="0"/>
            </a:br>
            <a:r>
              <a:rPr lang="ru-RU" sz="1600" dirty="0" smtClean="0"/>
              <a:t>USB (1.1, 2.0)</a:t>
            </a:r>
            <a:br>
              <a:rPr lang="ru-RU" sz="1600" dirty="0" smtClean="0"/>
            </a:br>
            <a:r>
              <a:rPr lang="ru-RU" sz="1600" b="1" dirty="0" smtClean="0"/>
              <a:t>СОВМЕСТИМОСТЬ И ПРОГРАММНОЕ ОБЕСПЕЧЕНИЕ</a:t>
            </a:r>
            <a:r>
              <a:rPr lang="ru-RU" sz="1600" dirty="0" smtClean="0"/>
              <a:t>:</a:t>
            </a:r>
            <a:br>
              <a:rPr lang="ru-RU" sz="1600" dirty="0" smtClean="0"/>
            </a:br>
            <a:r>
              <a:rPr lang="ru-RU" sz="1600" dirty="0" smtClean="0"/>
              <a:t>Совместим с </a:t>
            </a:r>
            <a:r>
              <a:rPr lang="ru-RU" sz="1600" dirty="0" err="1" smtClean="0"/>
              <a:t>Windows</a:t>
            </a:r>
            <a:r>
              <a:rPr lang="ru-RU" sz="1600" dirty="0" smtClean="0"/>
              <a:t> 7, 8/8.1, 10;</a:t>
            </a:r>
            <a:br>
              <a:rPr lang="ru-RU" sz="1600" dirty="0" smtClean="0"/>
            </a:br>
            <a:r>
              <a:rPr lang="ru-RU" sz="1600" dirty="0" smtClean="0"/>
              <a:t>ПО даёт возможность создавать осязательные цветные рисунки и диаграммы с подписями шрифтом Брайля.</a:t>
            </a:r>
            <a:br>
              <a:rPr lang="ru-RU" sz="1600" dirty="0" smtClean="0"/>
            </a:br>
            <a:r>
              <a:rPr lang="ru-RU" sz="1600" dirty="0" smtClean="0"/>
              <a:t>ПО включает транслятор текста в Брайль.</a:t>
            </a:r>
          </a:p>
          <a:p>
            <a:pPr algn="ctr"/>
            <a:r>
              <a:rPr lang="ru-RU" sz="1600" dirty="0" smtClean="0"/>
              <a:t/>
            </a:r>
            <a:br>
              <a:rPr lang="ru-RU" sz="1600" dirty="0" smtClean="0"/>
            </a:br>
            <a:r>
              <a:rPr lang="ru-RU" sz="1600" b="1" dirty="0" smtClean="0"/>
              <a:t>ГАБАРИТЫ И ВЕС</a:t>
            </a:r>
            <a:r>
              <a:rPr lang="ru-RU" sz="1600" dirty="0" smtClean="0"/>
              <a:t>:</a:t>
            </a:r>
            <a:br>
              <a:rPr lang="ru-RU" sz="1600" dirty="0" smtClean="0"/>
            </a:br>
            <a:r>
              <a:rPr lang="ru-RU" sz="1600" dirty="0" smtClean="0"/>
              <a:t>Высота: 159 мм; Ширина: 359 мм; Глубина: 285 мм;</a:t>
            </a:r>
            <a:br>
              <a:rPr lang="ru-RU" sz="1600" dirty="0" smtClean="0"/>
            </a:br>
            <a:r>
              <a:rPr lang="ru-RU" sz="1600" dirty="0" smtClean="0"/>
              <a:t>Вес: 5 кг</a:t>
            </a:r>
          </a:p>
          <a:p>
            <a:pPr algn="ctr"/>
            <a:r>
              <a:rPr lang="ru-RU" sz="1600" dirty="0" smtClean="0"/>
              <a:t/>
            </a:r>
            <a:br>
              <a:rPr lang="ru-RU" sz="1600" dirty="0" smtClean="0"/>
            </a:br>
            <a:r>
              <a:rPr lang="ru-RU" sz="1600" b="1" dirty="0" smtClean="0"/>
              <a:t>УСЛОВИЯ ЭКСПЛУАТАЦИИ</a:t>
            </a:r>
            <a:r>
              <a:rPr lang="ru-RU" sz="1600" dirty="0" smtClean="0"/>
              <a:t>:</a:t>
            </a:r>
            <a:br>
              <a:rPr lang="ru-RU" sz="1600" dirty="0" smtClean="0"/>
            </a:br>
            <a:r>
              <a:rPr lang="ru-RU" sz="1600" dirty="0" smtClean="0"/>
              <a:t>Рекомендуемая температура: 5 - 35°С;</a:t>
            </a:r>
            <a:br>
              <a:rPr lang="ru-RU" sz="1600" dirty="0" smtClean="0"/>
            </a:br>
            <a:r>
              <a:rPr lang="ru-RU" sz="1600" dirty="0" smtClean="0"/>
              <a:t>Влажность: 20 - 80%</a:t>
            </a:r>
            <a:br>
              <a:rPr lang="ru-RU" sz="1600" dirty="0" smtClean="0"/>
            </a:br>
            <a:r>
              <a:rPr lang="ru-RU" sz="1600" b="1" dirty="0" smtClean="0"/>
              <a:t>ПИТАНИЕ:</a:t>
            </a:r>
          </a:p>
          <a:p>
            <a:pPr algn="ctr"/>
            <a:r>
              <a:rPr lang="ru-RU" sz="1600" dirty="0" smtClean="0"/>
              <a:t/>
            </a:r>
            <a:br>
              <a:rPr lang="ru-RU" sz="1600" dirty="0" smtClean="0"/>
            </a:br>
            <a:r>
              <a:rPr lang="ru-RU" sz="1600" dirty="0" smtClean="0"/>
              <a:t>Напряжение: 220 - 240 В; Частота: 50/60 Гц (‡3%);</a:t>
            </a:r>
            <a:br>
              <a:rPr lang="ru-RU" sz="1600" dirty="0" smtClean="0"/>
            </a:br>
            <a:r>
              <a:rPr lang="ru-RU" sz="1600" dirty="0" smtClean="0"/>
              <a:t>Потребляемая мощность в режиме ожидания: &lt; 4 Вт;</a:t>
            </a:r>
            <a:br>
              <a:rPr lang="ru-RU" sz="1600" dirty="0" smtClean="0"/>
            </a:br>
            <a:r>
              <a:rPr lang="ru-RU" sz="1600" dirty="0" smtClean="0"/>
              <a:t>Потребляемая мощность в режиме печати: &lt; 85 Вт.</a:t>
            </a:r>
            <a:br>
              <a:rPr lang="ru-RU" sz="1600" dirty="0" smtClean="0"/>
            </a:br>
            <a:r>
              <a:rPr lang="ru-RU" sz="1600" dirty="0" smtClean="0"/>
              <a:t>При эксплуатации принтера уровень шума составляет</a:t>
            </a:r>
            <a:br>
              <a:rPr lang="ru-RU" sz="1600" dirty="0" smtClean="0"/>
            </a:br>
            <a:r>
              <a:rPr lang="ru-RU" sz="1600" dirty="0" smtClean="0"/>
              <a:t>70дБ(А).</a:t>
            </a:r>
            <a:endParaRPr lang="ru-RU"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s://sun9-26.userapi.com/impg/SBDcBMSRlpGqrWTmMOaLmTw6vJYHEhqI7kxYUw/1pK222CcTo0.jpg?size=1280x1151&amp;quality=95&amp;sign=c919de408c838396cbc9b3c1de605eb6&amp;type=album"/>
          <p:cNvPicPr>
            <a:picLocks noChangeAspect="1" noChangeArrowheads="1"/>
          </p:cNvPicPr>
          <p:nvPr/>
        </p:nvPicPr>
        <p:blipFill>
          <a:blip r:embed="rId2"/>
          <a:srcRect/>
          <a:stretch>
            <a:fillRect/>
          </a:stretch>
        </p:blipFill>
        <p:spPr bwMode="auto">
          <a:xfrm>
            <a:off x="0" y="0"/>
            <a:ext cx="3399727" cy="3057099"/>
          </a:xfrm>
          <a:prstGeom prst="rect">
            <a:avLst/>
          </a:prstGeom>
          <a:noFill/>
        </p:spPr>
      </p:pic>
      <p:sp>
        <p:nvSpPr>
          <p:cNvPr id="3" name="Скругленный прямоугольник 2"/>
          <p:cNvSpPr/>
          <p:nvPr/>
        </p:nvSpPr>
        <p:spPr>
          <a:xfrm>
            <a:off x="3603009" y="0"/>
            <a:ext cx="8588991" cy="6858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ru-RU" sz="1500" b="1" dirty="0" smtClean="0"/>
              <a:t>VP </a:t>
            </a:r>
            <a:r>
              <a:rPr lang="ru-RU" sz="1500" b="1" dirty="0" err="1" smtClean="0"/>
              <a:t>Delta</a:t>
            </a:r>
            <a:r>
              <a:rPr lang="ru-RU" sz="1500" b="1" dirty="0" smtClean="0"/>
              <a:t> </a:t>
            </a:r>
            <a:r>
              <a:rPr lang="ru-RU" sz="1500" dirty="0" smtClean="0"/>
              <a:t>- сочетает тактильной графики и высокоскоростной печати документов шрифтом Брайля до 120 знаков в секунду. Печатает на отдельных листах.</a:t>
            </a:r>
            <a:br>
              <a:rPr lang="ru-RU" sz="1500" dirty="0" smtClean="0"/>
            </a:br>
            <a:r>
              <a:rPr lang="ru-RU" sz="1500" b="1" dirty="0" smtClean="0"/>
              <a:t>СПЕЦИФИКАЦИЯ:</a:t>
            </a:r>
            <a:br>
              <a:rPr lang="ru-RU" sz="1500" b="1" dirty="0" smtClean="0"/>
            </a:br>
            <a:r>
              <a:rPr lang="ru-RU" sz="1500" b="1" dirty="0" smtClean="0"/>
              <a:t>ПЕЧАТЬ:</a:t>
            </a:r>
            <a:r>
              <a:rPr lang="ru-RU" sz="1500" dirty="0" smtClean="0"/>
              <a:t/>
            </a:r>
            <a:br>
              <a:rPr lang="ru-RU" sz="1500" dirty="0" smtClean="0"/>
            </a:br>
            <a:r>
              <a:rPr lang="ru-RU" sz="1500" dirty="0" smtClean="0"/>
              <a:t>Скорость печати: до 120 знаков в секунду;</a:t>
            </a:r>
            <a:br>
              <a:rPr lang="ru-RU" sz="1500" dirty="0" smtClean="0"/>
            </a:br>
            <a:r>
              <a:rPr lang="ru-RU" sz="1500" dirty="0" smtClean="0"/>
              <a:t>Режим печати: двусторонний;</a:t>
            </a:r>
            <a:br>
              <a:rPr lang="ru-RU" sz="1500" dirty="0" smtClean="0"/>
            </a:br>
            <a:r>
              <a:rPr lang="ru-RU" sz="1500" dirty="0" smtClean="0"/>
              <a:t>Разрешение: 100 точек на дюйм;</a:t>
            </a:r>
            <a:br>
              <a:rPr lang="ru-RU" sz="1500" dirty="0" smtClean="0"/>
            </a:br>
            <a:r>
              <a:rPr lang="ru-RU" sz="1500" dirty="0" smtClean="0"/>
              <a:t>Высота тактильных точек: 7 уровней для отображения цветной графики;</a:t>
            </a:r>
            <a:br>
              <a:rPr lang="ru-RU" sz="1500" dirty="0" smtClean="0"/>
            </a:br>
            <a:r>
              <a:rPr lang="ru-RU" sz="1500" dirty="0" smtClean="0"/>
              <a:t>Высота шрифта Брайля: настраиваемая, 3 уровня.</a:t>
            </a:r>
            <a:br>
              <a:rPr lang="ru-RU" sz="1500" dirty="0" smtClean="0"/>
            </a:br>
            <a:r>
              <a:rPr lang="ru-RU" sz="1500" b="1" dirty="0" smtClean="0"/>
              <a:t>БУМАГА:</a:t>
            </a:r>
            <a:r>
              <a:rPr lang="ru-RU" sz="1500" dirty="0" smtClean="0"/>
              <a:t/>
            </a:r>
            <a:br>
              <a:rPr lang="ru-RU" sz="1500" dirty="0" smtClean="0"/>
            </a:br>
            <a:r>
              <a:rPr lang="ru-RU" sz="1500" dirty="0" smtClean="0"/>
              <a:t>Ширина бумаги: 7 - 12 дюйма (178 - 305 мм);</a:t>
            </a:r>
            <a:br>
              <a:rPr lang="ru-RU" sz="1500" dirty="0" smtClean="0"/>
            </a:br>
            <a:r>
              <a:rPr lang="ru-RU" sz="1500" dirty="0" smtClean="0"/>
              <a:t>Бумага: полистная подача (отдельные листы);</a:t>
            </a:r>
            <a:br>
              <a:rPr lang="ru-RU" sz="1500" dirty="0" smtClean="0"/>
            </a:br>
            <a:r>
              <a:rPr lang="ru-RU" sz="1500" dirty="0" smtClean="0"/>
              <a:t>Вес бумаги: 33 - 120 фунтов (90 - 200 г/кв.м);</a:t>
            </a:r>
            <a:br>
              <a:rPr lang="ru-RU" sz="1500" dirty="0" smtClean="0"/>
            </a:br>
            <a:r>
              <a:rPr lang="ru-RU" sz="1500" dirty="0" smtClean="0"/>
              <a:t>Лоток на 50 листов</a:t>
            </a:r>
            <a:br>
              <a:rPr lang="ru-RU" sz="1500" dirty="0" smtClean="0"/>
            </a:br>
            <a:r>
              <a:rPr lang="ru-RU" sz="1500" b="1" dirty="0" smtClean="0"/>
              <a:t>ПОДКЛЮЧЕНИЕ:</a:t>
            </a:r>
            <a:r>
              <a:rPr lang="ru-RU" sz="1500" dirty="0" smtClean="0"/>
              <a:t/>
            </a:r>
            <a:br>
              <a:rPr lang="ru-RU" sz="1500" dirty="0" smtClean="0"/>
            </a:br>
            <a:r>
              <a:rPr lang="ru-RU" sz="1500" dirty="0" smtClean="0"/>
              <a:t>USB (1.1, 2.0), </a:t>
            </a:r>
            <a:r>
              <a:rPr lang="ru-RU" sz="1500" dirty="0" err="1" smtClean="0"/>
              <a:t>Ethernet</a:t>
            </a:r>
            <a:r>
              <a:rPr lang="ru-RU" sz="1500" dirty="0" smtClean="0"/>
              <a:t/>
            </a:r>
            <a:br>
              <a:rPr lang="ru-RU" sz="1500" dirty="0" smtClean="0"/>
            </a:br>
            <a:r>
              <a:rPr lang="ru-RU" sz="1500" b="1" dirty="0" smtClean="0"/>
              <a:t>СОВМЕСТИМОСТЬ И ПРОГРАММНОЕ ОБЕСПЕЧЕНИЕ</a:t>
            </a:r>
            <a:r>
              <a:rPr lang="ru-RU" sz="1500" dirty="0" smtClean="0"/>
              <a:t>:</a:t>
            </a:r>
            <a:br>
              <a:rPr lang="ru-RU" sz="1500" dirty="0" smtClean="0"/>
            </a:br>
            <a:r>
              <a:rPr lang="ru-RU" sz="1500" dirty="0" smtClean="0"/>
              <a:t>Совместим с </a:t>
            </a:r>
            <a:r>
              <a:rPr lang="ru-RU" sz="1500" dirty="0" err="1" smtClean="0"/>
              <a:t>Windows</a:t>
            </a:r>
            <a:r>
              <a:rPr lang="ru-RU" sz="1500" dirty="0" smtClean="0"/>
              <a:t> 7, 8/8.1, 10;</a:t>
            </a:r>
            <a:br>
              <a:rPr lang="ru-RU" sz="1500" dirty="0" smtClean="0"/>
            </a:br>
            <a:r>
              <a:rPr lang="ru-RU" sz="1500" dirty="0" smtClean="0"/>
              <a:t>ПО даёт возможность создавать осязательные цветные рисунки и диаграммы с подписями шрифтом Брайля;</a:t>
            </a:r>
            <a:br>
              <a:rPr lang="ru-RU" sz="1500" dirty="0" smtClean="0"/>
            </a:br>
            <a:r>
              <a:rPr lang="ru-RU" sz="1500" dirty="0" smtClean="0"/>
              <a:t>ПО включает транслятор текста в Брайль.</a:t>
            </a:r>
            <a:br>
              <a:rPr lang="ru-RU" sz="1500" dirty="0" smtClean="0"/>
            </a:br>
            <a:r>
              <a:rPr lang="ru-RU" sz="1500" b="1" dirty="0" smtClean="0"/>
              <a:t>ГАБАРИТЫ И ВЕС:</a:t>
            </a:r>
            <a:r>
              <a:rPr lang="ru-RU" sz="1500" dirty="0" smtClean="0"/>
              <a:t/>
            </a:r>
            <a:br>
              <a:rPr lang="ru-RU" sz="1500" dirty="0" smtClean="0"/>
            </a:br>
            <a:r>
              <a:rPr lang="ru-RU" sz="1500" dirty="0" smtClean="0"/>
              <a:t>Высота: 158 мм; Ширина: 557 мм; Глубина: 275 мм;</a:t>
            </a:r>
            <a:br>
              <a:rPr lang="ru-RU" sz="1500" dirty="0" smtClean="0"/>
            </a:br>
            <a:r>
              <a:rPr lang="ru-RU" sz="1500" dirty="0" smtClean="0"/>
              <a:t>Вес: 9 кг</a:t>
            </a:r>
            <a:br>
              <a:rPr lang="ru-RU" sz="1500" dirty="0" smtClean="0"/>
            </a:br>
            <a:r>
              <a:rPr lang="ru-RU" sz="1500" b="1" dirty="0" smtClean="0"/>
              <a:t>УСЛОВИЯ ЭКСПЛУАТАЦИИ:</a:t>
            </a:r>
            <a:r>
              <a:rPr lang="ru-RU" sz="1500" dirty="0" smtClean="0"/>
              <a:t/>
            </a:r>
            <a:br>
              <a:rPr lang="ru-RU" sz="1500" dirty="0" smtClean="0"/>
            </a:br>
            <a:r>
              <a:rPr lang="ru-RU" sz="1500" dirty="0" smtClean="0"/>
              <a:t>Рекомендуемая температура: 15 — 35°С;</a:t>
            </a:r>
            <a:br>
              <a:rPr lang="ru-RU" sz="1500" dirty="0" smtClean="0"/>
            </a:br>
            <a:r>
              <a:rPr lang="ru-RU" sz="1500" dirty="0" smtClean="0"/>
              <a:t>Влажность: 20 - 80% относительной влажности (без</a:t>
            </a:r>
            <a:br>
              <a:rPr lang="ru-RU" sz="1500" dirty="0" smtClean="0"/>
            </a:br>
            <a:r>
              <a:rPr lang="ru-RU" sz="1500" dirty="0" smtClean="0"/>
              <a:t>конденсации</a:t>
            </a:r>
            <a:br>
              <a:rPr lang="ru-RU" sz="1500" dirty="0" smtClean="0"/>
            </a:br>
            <a:r>
              <a:rPr lang="ru-RU" sz="1500" b="1" dirty="0" smtClean="0"/>
              <a:t>ПИТАНИЕ:</a:t>
            </a:r>
            <a:r>
              <a:rPr lang="ru-RU" sz="1500" dirty="0" smtClean="0"/>
              <a:t/>
            </a:r>
            <a:br>
              <a:rPr lang="ru-RU" sz="1500" dirty="0" smtClean="0"/>
            </a:br>
            <a:r>
              <a:rPr lang="ru-RU" sz="1500" dirty="0" smtClean="0"/>
              <a:t>Напряжение: 85 - 264 В; Частота: 50/60 Гц (‡3%);</a:t>
            </a:r>
            <a:br>
              <a:rPr lang="ru-RU" sz="1500" dirty="0" smtClean="0"/>
            </a:br>
            <a:r>
              <a:rPr lang="ru-RU" sz="1500" dirty="0" smtClean="0"/>
              <a:t>Потребляемая мощность в режиме ожидания: 20 Вт;</a:t>
            </a:r>
            <a:br>
              <a:rPr lang="ru-RU" sz="1500" dirty="0" smtClean="0"/>
            </a:br>
            <a:r>
              <a:rPr lang="ru-RU" sz="1500" dirty="0" smtClean="0"/>
              <a:t>Потребляемая мощность в режиме печати: 200 Вт.</a:t>
            </a:r>
            <a:br>
              <a:rPr lang="ru-RU" sz="1500" dirty="0" smtClean="0"/>
            </a:br>
            <a:r>
              <a:rPr lang="ru-RU" sz="1500" dirty="0" smtClean="0"/>
              <a:t>При эксплуатации принтера уровень шума составляет</a:t>
            </a:r>
            <a:br>
              <a:rPr lang="ru-RU" sz="1500" dirty="0" smtClean="0"/>
            </a:br>
            <a:r>
              <a:rPr lang="ru-RU" sz="1500" dirty="0" smtClean="0"/>
              <a:t>70дБ(А).</a:t>
            </a:r>
            <a:endParaRPr lang="ru-RU" sz="15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s://sun9-50.userapi.com/impg/nhXzrrlci3smi2H6QiB4gTpsZJu1rJE40ToNWw/Cv0Ig6vSIPc.jpg?size=1280x1098&amp;quality=95&amp;sign=3a92b583bffcb486b7b10bdc55406d53&amp;type=album"/>
          <p:cNvPicPr>
            <a:picLocks noChangeAspect="1" noChangeArrowheads="1"/>
          </p:cNvPicPr>
          <p:nvPr/>
        </p:nvPicPr>
        <p:blipFill>
          <a:blip r:embed="rId2"/>
          <a:srcRect/>
          <a:stretch>
            <a:fillRect/>
          </a:stretch>
        </p:blipFill>
        <p:spPr bwMode="auto">
          <a:xfrm>
            <a:off x="0" y="-1"/>
            <a:ext cx="2831460" cy="2893325"/>
          </a:xfrm>
          <a:prstGeom prst="rect">
            <a:avLst/>
          </a:prstGeom>
          <a:noFill/>
        </p:spPr>
      </p:pic>
      <p:sp>
        <p:nvSpPr>
          <p:cNvPr id="3" name="Скругленный прямоугольник 2"/>
          <p:cNvSpPr/>
          <p:nvPr/>
        </p:nvSpPr>
        <p:spPr>
          <a:xfrm>
            <a:off x="2879678" y="0"/>
            <a:ext cx="9312322" cy="6858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ru-RU" sz="1300" b="1" dirty="0" smtClean="0"/>
              <a:t>Универсальный принтер, совмещающий Брайль и цветную печать.</a:t>
            </a:r>
            <a:r>
              <a:rPr lang="ru-RU" sz="1300" dirty="0" smtClean="0"/>
              <a:t/>
            </a:r>
            <a:br>
              <a:rPr lang="ru-RU" sz="1300" dirty="0" smtClean="0"/>
            </a:br>
            <a:r>
              <a:rPr lang="ru-RU" sz="1300" dirty="0" smtClean="0"/>
              <a:t>Отпечатанные документы зрительно идентичны напечатанным на струйном принтере, а тактильно - обладают рельефом и содержат </a:t>
            </a:r>
            <a:r>
              <a:rPr lang="ru-RU" sz="1300" dirty="0" err="1" smtClean="0"/>
              <a:t>брайлевский</a:t>
            </a:r>
            <a:r>
              <a:rPr lang="ru-RU" sz="1300" dirty="0" smtClean="0"/>
              <a:t> текст.</a:t>
            </a:r>
            <a:br>
              <a:rPr lang="ru-RU" sz="1300" dirty="0" smtClean="0"/>
            </a:br>
            <a:r>
              <a:rPr lang="ru-RU" sz="1300" dirty="0" smtClean="0"/>
              <a:t>• Создает осязательные цветные рисунки и диаграммы.</a:t>
            </a:r>
            <a:br>
              <a:rPr lang="ru-RU" sz="1300" dirty="0" smtClean="0"/>
            </a:br>
            <a:r>
              <a:rPr lang="ru-RU" sz="1300" dirty="0" smtClean="0"/>
              <a:t>• Печатает рельефный текст и математические знаки.</a:t>
            </a:r>
            <a:br>
              <a:rPr lang="ru-RU" sz="1300" dirty="0" smtClean="0"/>
            </a:br>
            <a:r>
              <a:rPr lang="ru-RU" sz="1300" dirty="0" smtClean="0"/>
              <a:t>• Переводит и печатает Брайль.</a:t>
            </a:r>
            <a:br>
              <a:rPr lang="ru-RU" sz="1300" dirty="0" smtClean="0"/>
            </a:br>
            <a:r>
              <a:rPr lang="ru-RU" sz="1300" dirty="0" smtClean="0"/>
              <a:t>Корпуса принтеров </a:t>
            </a:r>
            <a:r>
              <a:rPr lang="ru-RU" sz="1300" dirty="0" err="1" smtClean="0"/>
              <a:t>Emprint</a:t>
            </a:r>
            <a:r>
              <a:rPr lang="ru-RU" sz="1300" dirty="0" smtClean="0"/>
              <a:t>™ </a:t>
            </a:r>
            <a:r>
              <a:rPr lang="ru-RU" sz="1300" dirty="0" err="1" smtClean="0"/>
              <a:t>SpotDot</a:t>
            </a:r>
            <a:r>
              <a:rPr lang="ru-RU" sz="1300" dirty="0" smtClean="0"/>
              <a:t> представлены в красной («Огонь») и белой («Лед») цветовой гамме.</a:t>
            </a:r>
            <a:br>
              <a:rPr lang="ru-RU" sz="1300" dirty="0" smtClean="0"/>
            </a:br>
            <a:r>
              <a:rPr lang="ru-RU" sz="1300" b="1" dirty="0" smtClean="0"/>
              <a:t>СПЕЦИФИКАЦИЯ:</a:t>
            </a:r>
            <a:r>
              <a:rPr lang="ru-RU" sz="1300" dirty="0" smtClean="0"/>
              <a:t/>
            </a:r>
            <a:br>
              <a:rPr lang="ru-RU" sz="1300" dirty="0" smtClean="0"/>
            </a:br>
            <a:r>
              <a:rPr lang="ru-RU" sz="1300" dirty="0" smtClean="0"/>
              <a:t>Внимание! Данная модель принтера не поддерживает двустороннюю печать.</a:t>
            </a:r>
          </a:p>
          <a:p>
            <a:pPr algn="ctr"/>
            <a:r>
              <a:rPr lang="ru-RU" sz="1300" b="1" dirty="0" smtClean="0"/>
              <a:t>ПЕЧАТЬ:</a:t>
            </a:r>
            <a:r>
              <a:rPr lang="ru-RU" sz="1300" dirty="0" smtClean="0"/>
              <a:t/>
            </a:r>
            <a:br>
              <a:rPr lang="ru-RU" sz="1300" dirty="0" smtClean="0"/>
            </a:br>
            <a:r>
              <a:rPr lang="ru-RU" sz="1300" dirty="0" smtClean="0"/>
              <a:t>скорость печати: чернила и тиснение: 40 знаков в секунду; только тиснение: 50 знаков в секунду.</a:t>
            </a:r>
            <a:br>
              <a:rPr lang="ru-RU" sz="1300" dirty="0" smtClean="0"/>
            </a:br>
            <a:r>
              <a:rPr lang="ru-RU" sz="1300" dirty="0" smtClean="0"/>
              <a:t>Разрешение при печати: 300 </a:t>
            </a:r>
            <a:r>
              <a:rPr lang="ru-RU" sz="1300" dirty="0" err="1" smtClean="0"/>
              <a:t>дрі</a:t>
            </a:r>
            <a:r>
              <a:rPr lang="ru-RU" sz="1300" dirty="0" smtClean="0"/>
              <a:t> (точек на дюйм).</a:t>
            </a:r>
            <a:br>
              <a:rPr lang="ru-RU" sz="1300" dirty="0" smtClean="0"/>
            </a:br>
            <a:r>
              <a:rPr lang="ru-RU" sz="1300" dirty="0" smtClean="0"/>
              <a:t>Качество печати: улучшенное, нормальное, черновое.</a:t>
            </a:r>
            <a:br>
              <a:rPr lang="ru-RU" sz="1300" dirty="0" smtClean="0"/>
            </a:br>
            <a:r>
              <a:rPr lang="ru-RU" sz="1300" dirty="0" smtClean="0"/>
              <a:t>Разрешение при тиснении: 20 </a:t>
            </a:r>
            <a:r>
              <a:rPr lang="ru-RU" sz="1300" dirty="0" err="1" smtClean="0"/>
              <a:t>dpi</a:t>
            </a:r>
            <a:r>
              <a:rPr lang="ru-RU" sz="1300" dirty="0" smtClean="0"/>
              <a:t> (точек на дюйм).</a:t>
            </a:r>
            <a:br>
              <a:rPr lang="ru-RU" sz="1300" dirty="0" smtClean="0"/>
            </a:br>
            <a:r>
              <a:rPr lang="ru-RU" sz="1300" dirty="0" smtClean="0"/>
              <a:t>Интенсивность точек при тиснении: Сильное, нормальное, легкое.</a:t>
            </a:r>
            <a:br>
              <a:rPr lang="ru-RU" sz="1300" dirty="0" smtClean="0"/>
            </a:br>
            <a:r>
              <a:rPr lang="ru-RU" sz="1300" dirty="0" smtClean="0"/>
              <a:t>Тиснение 3D: для тактильной передачи цвета используется 8 степеней высоты точек.</a:t>
            </a:r>
            <a:br>
              <a:rPr lang="ru-RU" sz="1300" dirty="0" smtClean="0"/>
            </a:br>
            <a:r>
              <a:rPr lang="ru-RU" sz="1300" dirty="0" smtClean="0"/>
              <a:t>Заменяемые картриджи: С 6656 A </a:t>
            </a:r>
            <a:r>
              <a:rPr lang="ru-RU" sz="1300" dirty="0" err="1" smtClean="0"/>
              <a:t>Hewlett</a:t>
            </a:r>
            <a:r>
              <a:rPr lang="ru-RU" sz="1300" dirty="0" smtClean="0"/>
              <a:t> </a:t>
            </a:r>
            <a:r>
              <a:rPr lang="ru-RU" sz="1300" dirty="0" err="1" smtClean="0"/>
              <a:t>Packard</a:t>
            </a:r>
            <a:r>
              <a:rPr lang="ru-RU" sz="1300" dirty="0" smtClean="0"/>
              <a:t/>
            </a:r>
            <a:br>
              <a:rPr lang="ru-RU" sz="1300" dirty="0" smtClean="0"/>
            </a:br>
            <a:r>
              <a:rPr lang="ru-RU" sz="1300" dirty="0" smtClean="0"/>
              <a:t>Туре 56 - черный. С 6657 A </a:t>
            </a:r>
            <a:r>
              <a:rPr lang="ru-RU" sz="1300" dirty="0" err="1" smtClean="0"/>
              <a:t>Hewlett</a:t>
            </a:r>
            <a:r>
              <a:rPr lang="ru-RU" sz="1300" dirty="0" smtClean="0"/>
              <a:t> </a:t>
            </a:r>
            <a:r>
              <a:rPr lang="ru-RU" sz="1300" dirty="0" err="1" smtClean="0"/>
              <a:t>Packard</a:t>
            </a:r>
            <a:r>
              <a:rPr lang="ru-RU" sz="1300" dirty="0" smtClean="0"/>
              <a:t> </a:t>
            </a:r>
            <a:r>
              <a:rPr lang="ru-RU" sz="1300" dirty="0" err="1" smtClean="0"/>
              <a:t>Type</a:t>
            </a:r>
            <a:r>
              <a:rPr lang="ru-RU" sz="1300" dirty="0" smtClean="0"/>
              <a:t> 57 - </a:t>
            </a:r>
            <a:r>
              <a:rPr lang="ru-RU" sz="1300" dirty="0" err="1" smtClean="0"/>
              <a:t>трех-цветный</a:t>
            </a:r>
            <a:r>
              <a:rPr lang="ru-RU" sz="1300" dirty="0" smtClean="0"/>
              <a:t>.</a:t>
            </a:r>
            <a:br>
              <a:rPr lang="ru-RU" sz="1300" dirty="0" smtClean="0"/>
            </a:br>
            <a:r>
              <a:rPr lang="ru-RU" sz="1300" dirty="0" smtClean="0"/>
              <a:t>БУМАГА:</a:t>
            </a:r>
            <a:br>
              <a:rPr lang="ru-RU" sz="1300" dirty="0" smtClean="0"/>
            </a:br>
            <a:r>
              <a:rPr lang="ru-RU" sz="1300" dirty="0" smtClean="0"/>
              <a:t>размер: A 4, US </a:t>
            </a:r>
            <a:r>
              <a:rPr lang="ru-RU" sz="1300" dirty="0" err="1" smtClean="0"/>
              <a:t>Letter</a:t>
            </a:r>
            <a:r>
              <a:rPr lang="ru-RU" sz="1300" dirty="0" smtClean="0"/>
              <a:t> (8.5» </a:t>
            </a:r>
            <a:r>
              <a:rPr lang="ru-RU" sz="1300" dirty="0" err="1" smtClean="0"/>
              <a:t>x</a:t>
            </a:r>
            <a:r>
              <a:rPr lang="ru-RU" sz="1300" dirty="0" smtClean="0"/>
              <a:t> 11»), </a:t>
            </a:r>
            <a:r>
              <a:rPr lang="ru-RU" sz="1300" dirty="0" err="1" smtClean="0"/>
              <a:t>Legal</a:t>
            </a:r>
            <a:r>
              <a:rPr lang="ru-RU" sz="1300" dirty="0" smtClean="0"/>
              <a:t> (8.5» </a:t>
            </a:r>
            <a:r>
              <a:rPr lang="ru-RU" sz="1300" dirty="0" err="1" smtClean="0"/>
              <a:t>x</a:t>
            </a:r>
            <a:r>
              <a:rPr lang="ru-RU" sz="1300" dirty="0" smtClean="0"/>
              <a:t> 14»)</a:t>
            </a:r>
            <a:br>
              <a:rPr lang="ru-RU" sz="1300" dirty="0" smtClean="0"/>
            </a:br>
            <a:r>
              <a:rPr lang="ru-RU" sz="1300" dirty="0" smtClean="0"/>
              <a:t>Плотность: для письма - от 75 до 105 </a:t>
            </a:r>
            <a:r>
              <a:rPr lang="ru-RU" sz="1300" dirty="0" err="1" smtClean="0"/>
              <a:t>гр</a:t>
            </a:r>
            <a:r>
              <a:rPr lang="ru-RU" sz="1300" dirty="0" smtClean="0"/>
              <a:t>/м2; конверт, обложка: от 75 до 90 </a:t>
            </a:r>
            <a:r>
              <a:rPr lang="ru-RU" sz="1300" dirty="0" err="1" smtClean="0"/>
              <a:t>гр</a:t>
            </a:r>
            <a:r>
              <a:rPr lang="ru-RU" sz="1300" dirty="0" smtClean="0"/>
              <a:t>/м2; баннер: от 50 до 90 </a:t>
            </a:r>
            <a:r>
              <a:rPr lang="ru-RU" sz="1300" dirty="0" err="1" smtClean="0"/>
              <a:t>гр</a:t>
            </a:r>
            <a:r>
              <a:rPr lang="ru-RU" sz="1300" dirty="0" smtClean="0"/>
              <a:t>/м2; </a:t>
            </a:r>
            <a:r>
              <a:rPr lang="ru-RU" sz="1300" dirty="0" err="1" smtClean="0"/>
              <a:t>кар-точка</a:t>
            </a:r>
            <a:r>
              <a:rPr lang="ru-RU" sz="1300" dirty="0" smtClean="0"/>
              <a:t>: до 200 </a:t>
            </a:r>
            <a:r>
              <a:rPr lang="ru-RU" sz="1300" dirty="0" err="1" smtClean="0"/>
              <a:t>гр</a:t>
            </a:r>
            <a:r>
              <a:rPr lang="ru-RU" sz="1300" dirty="0" smtClean="0"/>
              <a:t>/м2; фотобумага: до 230 </a:t>
            </a:r>
            <a:r>
              <a:rPr lang="ru-RU" sz="1300" dirty="0" err="1" smtClean="0"/>
              <a:t>гр</a:t>
            </a:r>
            <a:r>
              <a:rPr lang="ru-RU" sz="1300" dirty="0" smtClean="0"/>
              <a:t>/м2.</a:t>
            </a:r>
            <a:br>
              <a:rPr lang="ru-RU" sz="1300" dirty="0" smtClean="0"/>
            </a:br>
            <a:r>
              <a:rPr lang="ru-RU" sz="1300" dirty="0" err="1" smtClean="0"/>
              <a:t>Бумагоприемник</a:t>
            </a:r>
            <a:r>
              <a:rPr lang="ru-RU" sz="1300" dirty="0" smtClean="0"/>
              <a:t>: - </a:t>
            </a:r>
            <a:r>
              <a:rPr lang="ru-RU" sz="1300" dirty="0" err="1" smtClean="0"/>
              <a:t>трей</a:t>
            </a:r>
            <a:r>
              <a:rPr lang="ru-RU" sz="1300" dirty="0" smtClean="0"/>
              <a:t> на 150 листов (копировальная бумага); - </a:t>
            </a:r>
            <a:r>
              <a:rPr lang="ru-RU" sz="1300" dirty="0" err="1" smtClean="0"/>
              <a:t>трей</a:t>
            </a:r>
            <a:r>
              <a:rPr lang="ru-RU" sz="1300" dirty="0" smtClean="0"/>
              <a:t> на 60 листов (</a:t>
            </a:r>
            <a:r>
              <a:rPr lang="ru-RU" sz="1300" dirty="0" err="1" smtClean="0"/>
              <a:t>Брайлевская</a:t>
            </a:r>
            <a:r>
              <a:rPr lang="ru-RU" sz="1300" dirty="0" smtClean="0"/>
              <a:t> бумага либо</a:t>
            </a:r>
            <a:br>
              <a:rPr lang="ru-RU" sz="1300" dirty="0" smtClean="0"/>
            </a:br>
            <a:r>
              <a:rPr lang="ru-RU" sz="1300" dirty="0" smtClean="0"/>
              <a:t>и карточки); до 20 конвертов, этикеток и баннеров.</a:t>
            </a:r>
            <a:br>
              <a:rPr lang="ru-RU" sz="1300" dirty="0" smtClean="0"/>
            </a:br>
            <a:r>
              <a:rPr lang="ru-RU" sz="1300" dirty="0" smtClean="0"/>
              <a:t>ИНТЕРФЕЙС:</a:t>
            </a:r>
            <a:br>
              <a:rPr lang="ru-RU" sz="1300" dirty="0" smtClean="0"/>
            </a:br>
            <a:r>
              <a:rPr lang="ru-RU" sz="1300" dirty="0" err="1" smtClean="0"/>
              <a:t>le</a:t>
            </a:r>
            <a:r>
              <a:rPr lang="ru-RU" sz="1300" dirty="0" smtClean="0"/>
              <a:t>-</a:t>
            </a:r>
            <a:br>
              <a:rPr lang="ru-RU" sz="1300" dirty="0" smtClean="0"/>
            </a:br>
            <a:r>
              <a:rPr lang="ru-RU" sz="1300" dirty="0" smtClean="0"/>
              <a:t>USB (1.1, 2.0)</a:t>
            </a:r>
          </a:p>
          <a:p>
            <a:pPr algn="ctr"/>
            <a:r>
              <a:rPr lang="ru-RU" sz="1300" dirty="0" smtClean="0"/>
              <a:t/>
            </a:r>
            <a:br>
              <a:rPr lang="ru-RU" sz="1300" dirty="0" smtClean="0"/>
            </a:br>
            <a:r>
              <a:rPr lang="ru-RU" sz="1300" b="1" dirty="0" smtClean="0"/>
              <a:t>СОВМЕСТИМОСТЬ И ПРОГРАММНОЕ ОБЕСПЕЧЕНИЕ:</a:t>
            </a:r>
            <a:r>
              <a:rPr lang="ru-RU" sz="1300" dirty="0" smtClean="0"/>
              <a:t/>
            </a:r>
            <a:br>
              <a:rPr lang="ru-RU" sz="1300" dirty="0" smtClean="0"/>
            </a:br>
            <a:r>
              <a:rPr lang="ru-RU" sz="1300" dirty="0" err="1" smtClean="0"/>
              <a:t>Windows</a:t>
            </a:r>
            <a:r>
              <a:rPr lang="ru-RU" sz="1300" dirty="0" smtClean="0"/>
              <a:t> 7, </a:t>
            </a:r>
            <a:r>
              <a:rPr lang="ru-RU" sz="1300" dirty="0" err="1" smtClean="0"/>
              <a:t>Vista</a:t>
            </a:r>
            <a:r>
              <a:rPr lang="ru-RU" sz="1300" dirty="0" smtClean="0"/>
              <a:t>, XP, 2000.</a:t>
            </a:r>
            <a:br>
              <a:rPr lang="ru-RU" sz="1300" dirty="0" smtClean="0"/>
            </a:br>
            <a:r>
              <a:rPr lang="ru-RU" sz="1300" dirty="0" smtClean="0"/>
              <a:t>ПО даёт возможность создавать осязательные цветные рисунки и диаграммы с подписями на Брайле.</a:t>
            </a:r>
            <a:br>
              <a:rPr lang="ru-RU" sz="1300" dirty="0" smtClean="0"/>
            </a:br>
            <a:r>
              <a:rPr lang="ru-RU" sz="1300" dirty="0" smtClean="0"/>
              <a:t>ПО включает транслятор текста в Брайль.</a:t>
            </a:r>
            <a:br>
              <a:rPr lang="ru-RU" sz="1300" dirty="0" smtClean="0"/>
            </a:br>
            <a:r>
              <a:rPr lang="ru-RU" sz="1300" b="1" dirty="0" smtClean="0"/>
              <a:t>ГАБАРИТЫ И ВЕС:</a:t>
            </a:r>
            <a:r>
              <a:rPr lang="ru-RU" sz="1300" dirty="0" smtClean="0"/>
              <a:t/>
            </a:r>
            <a:br>
              <a:rPr lang="ru-RU" sz="1300" dirty="0" smtClean="0"/>
            </a:br>
            <a:r>
              <a:rPr lang="ru-RU" sz="1300" dirty="0" smtClean="0"/>
              <a:t>высота - 170 мм; ширина - 596 мм; глубина - 427 мм.</a:t>
            </a:r>
            <a:br>
              <a:rPr lang="ru-RU" sz="1300" dirty="0" smtClean="0"/>
            </a:br>
            <a:r>
              <a:rPr lang="ru-RU" sz="1300" dirty="0" smtClean="0"/>
              <a:t>Вес: 11 кг.</a:t>
            </a:r>
            <a:br>
              <a:rPr lang="ru-RU" sz="1300" dirty="0" smtClean="0"/>
            </a:br>
            <a:r>
              <a:rPr lang="ru-RU" sz="1300" b="1" dirty="0" smtClean="0"/>
              <a:t>УСЛОВИЯ ЭКСПЛУАТАЦИИ</a:t>
            </a:r>
            <a:r>
              <a:rPr lang="ru-RU" sz="1300" dirty="0" smtClean="0"/>
              <a:t>:</a:t>
            </a:r>
            <a:br>
              <a:rPr lang="ru-RU" sz="1300" dirty="0" smtClean="0"/>
            </a:br>
            <a:r>
              <a:rPr lang="ru-RU" sz="1300" dirty="0" smtClean="0"/>
              <a:t>Рекомендуемая температура эксплуатации: 15 </a:t>
            </a:r>
            <a:r>
              <a:rPr lang="ru-RU" sz="1300" dirty="0" err="1" smtClean="0"/>
              <a:t>to</a:t>
            </a:r>
            <a:r>
              <a:rPr lang="ru-RU" sz="1300" dirty="0" smtClean="0"/>
              <a:t> 35 °C.</a:t>
            </a:r>
            <a:endParaRPr lang="ru-RU" sz="13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s://sun9-67.userapi.com/impg/wMrqXEvr8eq0R4ZUQXGvLc3IZRRabAi4JtvOuw/6WOx3HMPt2I.jpg?size=1280x1178&amp;quality=95&amp;sign=439a9902f4aca0f6213222dcd6dbe731&amp;type=album"/>
          <p:cNvPicPr>
            <a:picLocks noChangeAspect="1" noChangeArrowheads="1"/>
          </p:cNvPicPr>
          <p:nvPr/>
        </p:nvPicPr>
        <p:blipFill>
          <a:blip r:embed="rId2"/>
          <a:srcRect/>
          <a:stretch>
            <a:fillRect/>
          </a:stretch>
        </p:blipFill>
        <p:spPr bwMode="auto">
          <a:xfrm>
            <a:off x="-1" y="0"/>
            <a:ext cx="4271749" cy="3140051"/>
          </a:xfrm>
          <a:prstGeom prst="rect">
            <a:avLst/>
          </a:prstGeom>
          <a:noFill/>
        </p:spPr>
      </p:pic>
      <p:sp>
        <p:nvSpPr>
          <p:cNvPr id="3" name="Скругленный прямоугольник 2"/>
          <p:cNvSpPr/>
          <p:nvPr/>
        </p:nvSpPr>
        <p:spPr>
          <a:xfrm>
            <a:off x="4995081" y="0"/>
            <a:ext cx="7196919" cy="267496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err="1" smtClean="0"/>
              <a:t>Swell</a:t>
            </a:r>
            <a:r>
              <a:rPr lang="ru-RU" sz="1600" b="1" dirty="0" smtClean="0"/>
              <a:t> </a:t>
            </a:r>
            <a:r>
              <a:rPr lang="ru-RU" sz="1600" b="1" dirty="0" err="1" smtClean="0"/>
              <a:t>Form</a:t>
            </a:r>
            <a:r>
              <a:rPr lang="ru-RU" sz="1600" b="1" dirty="0" smtClean="0"/>
              <a:t> (</a:t>
            </a:r>
            <a:r>
              <a:rPr lang="ru-RU" sz="1600" b="1" dirty="0" err="1" smtClean="0"/>
              <a:t>ZyFuse</a:t>
            </a:r>
            <a:r>
              <a:rPr lang="ru-RU" sz="1600" b="1" dirty="0" smtClean="0"/>
              <a:t>) </a:t>
            </a:r>
            <a:r>
              <a:rPr lang="ru-RU" sz="1600" dirty="0" smtClean="0"/>
              <a:t>- устройство, которое позволяет создавать осязательные рисунки на специальной бумаге.</a:t>
            </a:r>
            <a:br>
              <a:rPr lang="ru-RU" sz="1600" dirty="0" smtClean="0"/>
            </a:br>
            <a:r>
              <a:rPr lang="ru-RU" sz="1600" dirty="0" smtClean="0"/>
              <a:t>При помощи нагрева, изображение на специальной бумаге становится выпуклым, что делает данную напечатанную информацию доступной для незрячих пользователей на ощупь.</a:t>
            </a:r>
            <a:br>
              <a:rPr lang="ru-RU" sz="1600" dirty="0" smtClean="0"/>
            </a:br>
            <a:r>
              <a:rPr lang="ru-RU" sz="1600" dirty="0" smtClean="0"/>
              <a:t>Используется для создания тактильной графики: карт, изображений, диаграмм, графиков и т.п.</a:t>
            </a:r>
            <a:br>
              <a:rPr lang="ru-RU" sz="1600" dirty="0" smtClean="0"/>
            </a:br>
            <a:r>
              <a:rPr lang="ru-RU" sz="1600" dirty="0" err="1" smtClean="0"/>
              <a:t>Swell</a:t>
            </a:r>
            <a:r>
              <a:rPr lang="ru-RU" sz="1600" dirty="0" smtClean="0"/>
              <a:t> </a:t>
            </a:r>
            <a:r>
              <a:rPr lang="ru-RU" sz="1600" dirty="0" err="1" smtClean="0"/>
              <a:t>Form</a:t>
            </a:r>
            <a:r>
              <a:rPr lang="ru-RU" sz="1600" dirty="0" smtClean="0"/>
              <a:t> (</a:t>
            </a:r>
            <a:r>
              <a:rPr lang="ru-RU" sz="1600" dirty="0" err="1" smtClean="0"/>
              <a:t>ZyFuse</a:t>
            </a:r>
            <a:r>
              <a:rPr lang="ru-RU" sz="1600" dirty="0" smtClean="0"/>
              <a:t>) - это простой и быстрый способ создания тактильной графики!</a:t>
            </a:r>
            <a:endParaRPr lang="ru-RU" sz="1600" dirty="0"/>
          </a:p>
        </p:txBody>
      </p:sp>
      <p:sp>
        <p:nvSpPr>
          <p:cNvPr id="4" name="Скругленный прямоугольник 3"/>
          <p:cNvSpPr/>
          <p:nvPr/>
        </p:nvSpPr>
        <p:spPr>
          <a:xfrm>
            <a:off x="832513" y="3152632"/>
            <a:ext cx="5923129" cy="370536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Т</a:t>
            </a:r>
            <a:r>
              <a:rPr lang="ru-RU" sz="1600" b="1" dirty="0" smtClean="0"/>
              <a:t>ЕХНИЧЕСКИЕ ХАРАКТЕРИСТИКИ</a:t>
            </a:r>
            <a:r>
              <a:rPr lang="ru-RU" sz="1600" dirty="0" smtClean="0"/>
              <a:t>:</a:t>
            </a:r>
            <a:br>
              <a:rPr lang="ru-RU" sz="1600" dirty="0" smtClean="0"/>
            </a:br>
            <a:r>
              <a:rPr lang="ru-RU" sz="1600" dirty="0" smtClean="0"/>
              <a:t>• Встроенный температурный контроль.</a:t>
            </a:r>
            <a:br>
              <a:rPr lang="ru-RU" sz="1600" dirty="0" smtClean="0"/>
            </a:br>
            <a:r>
              <a:rPr lang="ru-RU" sz="1600" dirty="0" smtClean="0"/>
              <a:t>• Ручная настройка температуры.</a:t>
            </a:r>
            <a:br>
              <a:rPr lang="ru-RU" sz="1600" dirty="0" smtClean="0"/>
            </a:br>
            <a:r>
              <a:rPr lang="ru-RU" sz="1600" dirty="0" smtClean="0"/>
              <a:t>Формат бумаги: до АЗ</a:t>
            </a:r>
            <a:br>
              <a:rPr lang="ru-RU" sz="1600" dirty="0" smtClean="0"/>
            </a:br>
            <a:r>
              <a:rPr lang="ru-RU" sz="1600" dirty="0" smtClean="0"/>
              <a:t>•Использует одинарные листы специальной бумаги </a:t>
            </a:r>
            <a:r>
              <a:rPr lang="ru-RU" sz="1600" dirty="0" err="1" smtClean="0"/>
              <a:t>SwellTouch</a:t>
            </a:r>
            <a:r>
              <a:rPr lang="ru-RU" sz="1600" dirty="0" smtClean="0"/>
              <a:t> - Звуковой индикатор позволяет узнать, когда вставить следующий лист.</a:t>
            </a:r>
            <a:br>
              <a:rPr lang="ru-RU" sz="1600" dirty="0" smtClean="0"/>
            </a:br>
            <a:r>
              <a:rPr lang="ru-RU" sz="1600" dirty="0" smtClean="0"/>
              <a:t> • Лампа: кварц галоген (1000Вт)</a:t>
            </a:r>
            <a:br>
              <a:rPr lang="ru-RU" sz="1600" dirty="0" smtClean="0"/>
            </a:br>
            <a:r>
              <a:rPr lang="ru-RU" sz="1600" dirty="0" smtClean="0"/>
              <a:t> • Питание от сети 220-240В 50Гц, 5А</a:t>
            </a:r>
            <a:br>
              <a:rPr lang="ru-RU" sz="1600" dirty="0" smtClean="0"/>
            </a:br>
            <a:r>
              <a:rPr lang="ru-RU" sz="1600" b="1" dirty="0" smtClean="0"/>
              <a:t>Размеры:</a:t>
            </a:r>
            <a:r>
              <a:rPr lang="ru-RU" sz="1600" dirty="0" smtClean="0"/>
              <a:t/>
            </a:r>
            <a:br>
              <a:rPr lang="ru-RU" sz="1600" dirty="0" smtClean="0"/>
            </a:br>
            <a:r>
              <a:rPr lang="ru-RU" sz="1600" dirty="0" smtClean="0"/>
              <a:t>без лотков: 50х12×16 см с лотками: 50х12×19мм</a:t>
            </a:r>
            <a:br>
              <a:rPr lang="ru-RU" sz="1600" dirty="0" smtClean="0"/>
            </a:br>
            <a:r>
              <a:rPr lang="ru-RU" sz="1600" dirty="0" smtClean="0"/>
              <a:t>Вес: 6 кг</a:t>
            </a:r>
            <a:br>
              <a:rPr lang="ru-RU" sz="1600" dirty="0" smtClean="0"/>
            </a:br>
            <a:r>
              <a:rPr lang="ru-RU" sz="1600" dirty="0" smtClean="0"/>
              <a:t>Рабочая температура: 5-35 °С</a:t>
            </a:r>
            <a:endParaRPr lang="ru-RU"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Видеоувеличители</a:t>
            </a:r>
            <a:r>
              <a:rPr lang="ru-RU" dirty="0" smtClean="0"/>
              <a:t> </a:t>
            </a:r>
            <a:endParaRPr lang="ru-RU" dirty="0"/>
          </a:p>
        </p:txBody>
      </p:sp>
      <p:sp>
        <p:nvSpPr>
          <p:cNvPr id="3" name="Текст 2"/>
          <p:cNvSpPr>
            <a:spLocks noGrp="1"/>
          </p:cNvSpPr>
          <p:nvPr>
            <p:ph type="body" idx="1"/>
          </p:nvPr>
        </p:nvSpPr>
        <p:spPr>
          <a:xfrm>
            <a:off x="1104899" y="4135272"/>
            <a:ext cx="10071099" cy="1030434"/>
          </a:xfrm>
        </p:spPr>
        <p:txBody>
          <a:bodyPr>
            <a:normAutofit fontScale="92500" lnSpcReduction="10000"/>
          </a:bodyPr>
          <a:lstStyle/>
          <a:p>
            <a:r>
              <a:rPr lang="ru-RU" dirty="0" smtClean="0"/>
              <a:t>Портативные </a:t>
            </a:r>
            <a:r>
              <a:rPr lang="ru-RU" dirty="0" err="1" smtClean="0"/>
              <a:t>видеоувеличители</a:t>
            </a:r>
            <a:r>
              <a:rPr lang="ru-RU" dirty="0" smtClean="0"/>
              <a:t> (электронные лупы)</a:t>
            </a:r>
          </a:p>
          <a:p>
            <a:r>
              <a:rPr lang="ru-RU" dirty="0" smtClean="0"/>
              <a:t>Стационарные </a:t>
            </a:r>
            <a:r>
              <a:rPr lang="ru-RU" dirty="0" err="1" smtClean="0"/>
              <a:t>видеоувеличители</a:t>
            </a:r>
            <a:r>
              <a:rPr lang="ru-RU" dirty="0" smtClean="0"/>
              <a:t> </a:t>
            </a:r>
            <a:br>
              <a:rPr lang="ru-RU" dirty="0" smtClean="0"/>
            </a:br>
            <a:r>
              <a:rPr lang="ru-RU" dirty="0" smtClean="0"/>
              <a:t> Устройства для чтения «говорящих книг» на </a:t>
            </a:r>
            <a:r>
              <a:rPr lang="ru-RU" dirty="0" err="1" smtClean="0"/>
              <a:t>флэш</a:t>
            </a:r>
            <a:r>
              <a:rPr lang="ru-RU" dirty="0" smtClean="0"/>
              <a:t> картах (</a:t>
            </a:r>
            <a:r>
              <a:rPr lang="ru-RU" dirty="0" err="1" smtClean="0"/>
              <a:t>тифлофлешплеер</a:t>
            </a:r>
            <a:r>
              <a:rPr lang="ru-RU" dirty="0" smtClean="0"/>
              <a:t>)</a:t>
            </a:r>
          </a:p>
          <a:p>
            <a:r>
              <a:rPr lang="ru-RU" dirty="0" smtClean="0"/>
              <a:t>Портативные компьютеры (</a:t>
            </a:r>
            <a:r>
              <a:rPr lang="ru-RU" dirty="0" err="1" smtClean="0"/>
              <a:t>тифлокомпьютеры</a:t>
            </a:r>
            <a:r>
              <a:rPr lang="ru-RU" dirty="0" smtClean="0"/>
              <a:t>) </a:t>
            </a:r>
            <a:r>
              <a:rPr lang="ru-RU" dirty="0" err="1" smtClean="0"/>
              <a:t>ElBraille</a:t>
            </a:r>
            <a:r>
              <a:rPr lang="ru-RU" dirty="0" smtClean="0"/>
              <a:t> с вводом/выводом шрифтом Брайля и синтезатором речи на казахском и русском языках</a:t>
            </a:r>
            <a:endParaRPr lang="ru-RU"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s://sun9-14.userapi.com/impg/DSxL3E-jivHsJBsTdxLdhyedF1keoDFdzr0iOA/Rx_2KqguDLI.jpg?size=1280x1223&amp;quality=95&amp;sign=486d10cd595bba923279a979bb0740bb&amp;type=album"/>
          <p:cNvPicPr>
            <a:picLocks noChangeAspect="1" noChangeArrowheads="1"/>
          </p:cNvPicPr>
          <p:nvPr/>
        </p:nvPicPr>
        <p:blipFill>
          <a:blip r:embed="rId2"/>
          <a:srcRect/>
          <a:stretch>
            <a:fillRect/>
          </a:stretch>
        </p:blipFill>
        <p:spPr bwMode="auto">
          <a:xfrm>
            <a:off x="0" y="0"/>
            <a:ext cx="4258101" cy="4068483"/>
          </a:xfrm>
          <a:prstGeom prst="rect">
            <a:avLst/>
          </a:prstGeom>
          <a:noFill/>
        </p:spPr>
      </p:pic>
      <p:sp>
        <p:nvSpPr>
          <p:cNvPr id="5" name="Скругленный прямоугольник 4"/>
          <p:cNvSpPr/>
          <p:nvPr/>
        </p:nvSpPr>
        <p:spPr>
          <a:xfrm>
            <a:off x="5240740" y="327546"/>
            <a:ext cx="6755642" cy="47494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Портативная электронная лупа </a:t>
            </a:r>
            <a:r>
              <a:rPr lang="en-US" b="1" dirty="0" smtClean="0"/>
              <a:t>Ruby </a:t>
            </a:r>
            <a:endParaRPr lang="ru-RU" b="1" dirty="0" smtClean="0"/>
          </a:p>
          <a:p>
            <a:pPr algn="ctr"/>
            <a:endParaRPr lang="ru-RU" b="1" dirty="0" smtClean="0"/>
          </a:p>
          <a:p>
            <a:pPr algn="ctr"/>
            <a:r>
              <a:rPr lang="ru-RU" dirty="0" smtClean="0"/>
              <a:t>• Экран: 10,2 см (16:9)</a:t>
            </a:r>
            <a:br>
              <a:rPr lang="ru-RU" dirty="0" smtClean="0"/>
            </a:br>
            <a:r>
              <a:rPr lang="ru-RU" dirty="0" smtClean="0"/>
              <a:t> • Увеличение: от 2х до 14 раз</a:t>
            </a:r>
            <a:br>
              <a:rPr lang="ru-RU" dirty="0" smtClean="0"/>
            </a:br>
            <a:r>
              <a:rPr lang="ru-RU" dirty="0" smtClean="0"/>
              <a:t> • Цветовые режимы: 5</a:t>
            </a:r>
            <a:br>
              <a:rPr lang="ru-RU" dirty="0" smtClean="0"/>
            </a:br>
            <a:r>
              <a:rPr lang="ru-RU" dirty="0" smtClean="0"/>
              <a:t> • Возможность задержки изображения</a:t>
            </a:r>
            <a:br>
              <a:rPr lang="ru-RU" dirty="0" smtClean="0"/>
            </a:br>
            <a:r>
              <a:rPr lang="ru-RU" dirty="0" smtClean="0"/>
              <a:t>• Аккумулятор: примерно 2 часа непрерывной работы, зарядка за 2 часа</a:t>
            </a:r>
          </a:p>
          <a:p>
            <a:pPr algn="ctr"/>
            <a:r>
              <a:rPr lang="ru-RU" dirty="0" smtClean="0"/>
              <a:t/>
            </a:r>
            <a:br>
              <a:rPr lang="ru-RU" dirty="0" smtClean="0"/>
            </a:br>
            <a:r>
              <a:rPr lang="ru-RU" b="1" dirty="0" smtClean="0"/>
              <a:t>Комплектация:</a:t>
            </a:r>
            <a:r>
              <a:rPr lang="ru-RU" dirty="0" smtClean="0"/>
              <a:t> лупа, защитный чехол, наручный ремешок, аккумулятор, зарядное устройство, инструкция по эксплуатации</a:t>
            </a:r>
            <a:endParaRPr lang="ru-RU"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s://sun9-6.userapi.com/impg/RpRmRT5aKKQ56JM-hKmmh9eYAkAWmQ5uSWiUJw/hoXOPdDNq3Y.jpg?size=852x1080&amp;quality=95&amp;sign=f89e7f8af71e097399b35b3ad6c88ef3&amp;type=album"/>
          <p:cNvPicPr>
            <a:picLocks noChangeAspect="1" noChangeArrowheads="1"/>
          </p:cNvPicPr>
          <p:nvPr/>
        </p:nvPicPr>
        <p:blipFill>
          <a:blip r:embed="rId2"/>
          <a:srcRect/>
          <a:stretch>
            <a:fillRect/>
          </a:stretch>
        </p:blipFill>
        <p:spPr bwMode="auto">
          <a:xfrm>
            <a:off x="0" y="-1"/>
            <a:ext cx="3439236" cy="4359595"/>
          </a:xfrm>
          <a:prstGeom prst="rect">
            <a:avLst/>
          </a:prstGeom>
          <a:noFill/>
        </p:spPr>
      </p:pic>
      <p:sp>
        <p:nvSpPr>
          <p:cNvPr id="3" name="Скругленный прямоугольник 2"/>
          <p:cNvSpPr/>
          <p:nvPr/>
        </p:nvSpPr>
        <p:spPr>
          <a:xfrm>
            <a:off x="3671248" y="0"/>
            <a:ext cx="8520752" cy="6858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ru-RU" sz="1600" b="1" dirty="0" smtClean="0"/>
              <a:t>RUBY® XL HD </a:t>
            </a:r>
            <a:r>
              <a:rPr lang="ru-RU" sz="1600" dirty="0" smtClean="0"/>
              <a:t>— это портативный ручной видео-увеличитель высокой чёткости. Данный ЭРВУ имеет больший экран по сравнению с </a:t>
            </a:r>
            <a:r>
              <a:rPr lang="ru-RU" sz="1600" dirty="0" err="1" smtClean="0"/>
              <a:t>Ruby</a:t>
            </a:r>
            <a:r>
              <a:rPr lang="ru-RU" sz="1600" dirty="0" smtClean="0"/>
              <a:t>, улучшенную камеру, больший объем памяти и более продолжительное время автономной работы.</a:t>
            </a:r>
          </a:p>
          <a:p>
            <a:pPr algn="ctr"/>
            <a:r>
              <a:rPr lang="ru-RU" sz="1600" dirty="0" smtClean="0"/>
              <a:t/>
            </a:r>
            <a:br>
              <a:rPr lang="ru-RU" sz="1600" dirty="0" smtClean="0"/>
            </a:br>
            <a:r>
              <a:rPr lang="ru-RU" sz="1600" b="1" dirty="0" smtClean="0"/>
              <a:t>ОСНОВНЫЕ ХАРАКТЕРИСТИКИ</a:t>
            </a:r>
            <a:r>
              <a:rPr lang="ru-RU" sz="1600" dirty="0" smtClean="0"/>
              <a:t>:</a:t>
            </a:r>
            <a:br>
              <a:rPr lang="ru-RU" sz="1600" dirty="0" smtClean="0"/>
            </a:br>
            <a:r>
              <a:rPr lang="ru-RU" sz="1600" dirty="0" smtClean="0"/>
              <a:t>5-дюймовый (12,7 см) широкоформатный ЖК-дисплей.</a:t>
            </a:r>
            <a:br>
              <a:rPr lang="ru-RU" sz="1600" dirty="0" smtClean="0"/>
            </a:br>
            <a:r>
              <a:rPr lang="ru-RU" sz="1600" dirty="0" smtClean="0"/>
              <a:t>Соотношение сторон 16:9.</a:t>
            </a:r>
            <a:br>
              <a:rPr lang="ru-RU" sz="1600" dirty="0" smtClean="0"/>
            </a:br>
            <a:r>
              <a:rPr lang="ru-RU" sz="1600" dirty="0" smtClean="0"/>
              <a:t>Плавное увеличение от 2 до 14 крат.</a:t>
            </a:r>
            <a:br>
              <a:rPr lang="ru-RU" sz="1600" dirty="0" smtClean="0"/>
            </a:br>
            <a:r>
              <a:rPr lang="ru-RU" sz="1600" dirty="0" err="1" smtClean="0"/>
              <a:t>Автофокус</a:t>
            </a:r>
            <a:r>
              <a:rPr lang="ru-RU" sz="1600" dirty="0" smtClean="0"/>
              <a:t> 5 мегапикселей.</a:t>
            </a:r>
            <a:br>
              <a:rPr lang="ru-RU" sz="1600" dirty="0" smtClean="0"/>
            </a:br>
            <a:r>
              <a:rPr lang="ru-RU" sz="1600" dirty="0" smtClean="0"/>
              <a:t>20 высококонтрастных цветовых режимов просмотра:</a:t>
            </a:r>
          </a:p>
          <a:p>
            <a:pPr algn="ctr"/>
            <a:r>
              <a:rPr lang="ru-RU" sz="1600" dirty="0" smtClean="0"/>
              <a:t/>
            </a:r>
            <a:br>
              <a:rPr lang="ru-RU" sz="1600" dirty="0" smtClean="0"/>
            </a:br>
            <a:r>
              <a:rPr lang="ru-RU" sz="1600" b="1" dirty="0" smtClean="0"/>
              <a:t>стандартные цветовые режимы - </a:t>
            </a:r>
            <a:r>
              <a:rPr lang="ru-RU" sz="1600" dirty="0" err="1" smtClean="0"/>
              <a:t>полноцветный</a:t>
            </a:r>
            <a:r>
              <a:rPr lang="ru-RU" sz="1600" dirty="0" smtClean="0"/>
              <a:t>, чёрный на белом, белый на чёрном, жёлтый на синем, желтый на чёрном;</a:t>
            </a:r>
          </a:p>
          <a:p>
            <a:pPr algn="ctr"/>
            <a:r>
              <a:rPr lang="ru-RU" sz="1600" dirty="0" smtClean="0"/>
              <a:t/>
            </a:r>
            <a:br>
              <a:rPr lang="ru-RU" sz="1600" dirty="0" smtClean="0"/>
            </a:br>
            <a:r>
              <a:rPr lang="ru-RU" sz="1600" b="1" dirty="0" smtClean="0"/>
              <a:t>настраиваемые цветовые режимы - </a:t>
            </a:r>
            <a:r>
              <a:rPr lang="ru-RU" sz="1600" dirty="0" smtClean="0"/>
              <a:t>чёрный на жёлтом, зелёный на чёрном, чёрный на зелёном, белый на синем, чёрный на синем, синий на чёрном, синий на жёлтом, красный на чёрном, чёрный на красном, янтарный на чёрном, чёрные на янтарном, фиолетовый на чёрном, чёрный на фиолетовом, красный на белом, чёрный на </a:t>
            </a:r>
            <a:r>
              <a:rPr lang="ru-RU" sz="1600" dirty="0" err="1" smtClean="0"/>
              <a:t>голубом</a:t>
            </a:r>
            <a:r>
              <a:rPr lang="ru-RU" sz="1600" dirty="0" smtClean="0"/>
              <a:t>.</a:t>
            </a:r>
            <a:br>
              <a:rPr lang="ru-RU" sz="1600" dirty="0" smtClean="0"/>
            </a:br>
            <a:r>
              <a:rPr lang="ru-RU" sz="1600" dirty="0" smtClean="0"/>
              <a:t>Стоп-кадр с регулируемым увеличением.</a:t>
            </a:r>
            <a:br>
              <a:rPr lang="ru-RU" sz="1600" dirty="0" smtClean="0"/>
            </a:br>
            <a:r>
              <a:rPr lang="ru-RU" sz="1600" dirty="0" smtClean="0"/>
              <a:t>3 часа непрерывного использования.</a:t>
            </a:r>
            <a:br>
              <a:rPr lang="ru-RU" sz="1600" dirty="0" smtClean="0"/>
            </a:br>
            <a:r>
              <a:rPr lang="ru-RU" sz="1600" dirty="0" smtClean="0"/>
              <a:t>Возможность сохранения до 80 снимков и отправка их на ПК через USB.</a:t>
            </a:r>
            <a:br>
              <a:rPr lang="ru-RU" sz="1600" dirty="0" smtClean="0"/>
            </a:br>
            <a:r>
              <a:rPr lang="ru-RU" sz="1600" dirty="0" smtClean="0"/>
              <a:t>Встроенная подставка для чтения. Складная ручка.</a:t>
            </a:r>
            <a:br>
              <a:rPr lang="ru-RU" sz="1600" dirty="0" smtClean="0"/>
            </a:br>
            <a:r>
              <a:rPr lang="ru-RU" sz="1600" dirty="0" smtClean="0"/>
              <a:t>Индикатор статуса заряда батареи.</a:t>
            </a:r>
          </a:p>
          <a:p>
            <a:pPr algn="ctr"/>
            <a:r>
              <a:rPr lang="ru-RU" sz="1600" dirty="0" smtClean="0"/>
              <a:t/>
            </a:r>
            <a:br>
              <a:rPr lang="ru-RU" sz="1600" dirty="0" smtClean="0"/>
            </a:br>
            <a:r>
              <a:rPr lang="ru-RU" sz="1600" b="1" dirty="0" smtClean="0"/>
              <a:t>ГАБАРИТЫ И ВЕС</a:t>
            </a:r>
            <a:r>
              <a:rPr lang="ru-RU" sz="1600" dirty="0" smtClean="0"/>
              <a:t>:</a:t>
            </a:r>
            <a:br>
              <a:rPr lang="ru-RU" sz="1600" dirty="0" smtClean="0"/>
            </a:br>
            <a:r>
              <a:rPr lang="ru-RU" sz="1600" dirty="0" smtClean="0"/>
              <a:t>Вес 300гр.</a:t>
            </a:r>
            <a:br>
              <a:rPr lang="ru-RU" sz="1600" dirty="0" smtClean="0"/>
            </a:br>
            <a:r>
              <a:rPr lang="ru-RU" sz="1600" dirty="0" smtClean="0"/>
              <a:t>Габариты 13,8 </a:t>
            </a:r>
            <a:r>
              <a:rPr lang="ru-RU" sz="1600" dirty="0" err="1" smtClean="0"/>
              <a:t>х</a:t>
            </a:r>
            <a:r>
              <a:rPr lang="ru-RU" sz="1600" dirty="0" smtClean="0"/>
              <a:t> 8,8 </a:t>
            </a:r>
            <a:r>
              <a:rPr lang="ru-RU" sz="1600" dirty="0" err="1" smtClean="0"/>
              <a:t>х</a:t>
            </a:r>
            <a:r>
              <a:rPr lang="ru-RU" sz="1600" dirty="0" smtClean="0"/>
              <a:t> 2 см.</a:t>
            </a:r>
            <a:endParaRPr lang="ru-RU"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un9-72.userapi.com/impg/jD-UuFnhhthy4RJYi6Jo8XL1lD6czyWdrxltXw/vrAveCKajBM.jpg?size=791x1080&amp;quality=95&amp;sign=c78019798c4ebc1d63fddfec7e1e345c&amp;type=album"/>
          <p:cNvPicPr>
            <a:picLocks noChangeAspect="1" noChangeArrowheads="1"/>
          </p:cNvPicPr>
          <p:nvPr/>
        </p:nvPicPr>
        <p:blipFill>
          <a:blip r:embed="rId2"/>
          <a:srcRect/>
          <a:stretch>
            <a:fillRect/>
          </a:stretch>
        </p:blipFill>
        <p:spPr bwMode="auto">
          <a:xfrm>
            <a:off x="0" y="0"/>
            <a:ext cx="3657600" cy="4993941"/>
          </a:xfrm>
          <a:prstGeom prst="rect">
            <a:avLst/>
          </a:prstGeom>
          <a:noFill/>
        </p:spPr>
      </p:pic>
      <p:sp>
        <p:nvSpPr>
          <p:cNvPr id="3" name="Скругленный прямоугольник 2"/>
          <p:cNvSpPr/>
          <p:nvPr/>
        </p:nvSpPr>
        <p:spPr>
          <a:xfrm>
            <a:off x="3957851" y="0"/>
            <a:ext cx="8234149" cy="6858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t>RUBY® 7 HD </a:t>
            </a:r>
            <a:r>
              <a:rPr lang="ru-RU" sz="1600" dirty="0" smtClean="0"/>
              <a:t>- это портативный ручной </a:t>
            </a:r>
            <a:r>
              <a:rPr lang="ru-RU" sz="1600" dirty="0" err="1" smtClean="0"/>
              <a:t>видеоувеличитель</a:t>
            </a:r>
            <a:r>
              <a:rPr lang="ru-RU" sz="1600" dirty="0" smtClean="0"/>
              <a:t> высокой чёткости. Данный увеличитель имеет большой</a:t>
            </a:r>
            <a:br>
              <a:rPr lang="ru-RU" sz="1600" dirty="0" smtClean="0"/>
            </a:br>
            <a:r>
              <a:rPr lang="ru-RU" sz="1600" dirty="0" smtClean="0"/>
              <a:t>7-ми дюймовый экран, поворотную камеру, HDMI порт для подключения к ТВ, обеспечивает более продолжительное время автономной работы и многое другое. </a:t>
            </a:r>
          </a:p>
          <a:p>
            <a:pPr algn="ctr"/>
            <a:r>
              <a:rPr lang="ru-RU" sz="1600" b="1" dirty="0" smtClean="0"/>
              <a:t>ТЕХНИЧЕСКИЕ ХАРАКТЕРИСТИКИ:</a:t>
            </a:r>
            <a:r>
              <a:rPr lang="ru-RU" sz="1600" dirty="0" smtClean="0"/>
              <a:t/>
            </a:r>
            <a:br>
              <a:rPr lang="ru-RU" sz="1600" dirty="0" smtClean="0"/>
            </a:br>
            <a:r>
              <a:rPr lang="ru-RU" sz="1600" dirty="0" smtClean="0"/>
              <a:t> • Увеличение от 2х до 24х крат</a:t>
            </a:r>
            <a:br>
              <a:rPr lang="ru-RU" sz="1600" dirty="0" smtClean="0"/>
            </a:br>
            <a:r>
              <a:rPr lang="ru-RU" sz="1600" dirty="0" smtClean="0"/>
              <a:t> • Быстрое чтение без размытия</a:t>
            </a:r>
            <a:br>
              <a:rPr lang="ru-RU" sz="1600" dirty="0" smtClean="0"/>
            </a:br>
            <a:r>
              <a:rPr lang="ru-RU" sz="1600" dirty="0" smtClean="0"/>
              <a:t> • Большой, 7-дюймовый широкоформатный ЖК экран</a:t>
            </a:r>
            <a:br>
              <a:rPr lang="ru-RU" sz="1600" dirty="0" smtClean="0"/>
            </a:br>
            <a:r>
              <a:rPr lang="ru-RU" sz="1600" dirty="0" smtClean="0"/>
              <a:t> • Встроенная подставка для чтения</a:t>
            </a:r>
            <a:br>
              <a:rPr lang="ru-RU" sz="1600" dirty="0" smtClean="0"/>
            </a:br>
            <a:r>
              <a:rPr lang="ru-RU" sz="1600" dirty="0" smtClean="0"/>
              <a:t> • Полноразмерный HDMI порт для подключения к ТВ</a:t>
            </a:r>
            <a:br>
              <a:rPr lang="ru-RU" sz="1600" dirty="0" smtClean="0"/>
            </a:br>
            <a:r>
              <a:rPr lang="ru-RU" sz="1600" dirty="0" smtClean="0"/>
              <a:t> • 3 часа автономной работы</a:t>
            </a:r>
            <a:br>
              <a:rPr lang="ru-RU" sz="1600" dirty="0" smtClean="0"/>
            </a:br>
            <a:r>
              <a:rPr lang="ru-RU" sz="1600" dirty="0" smtClean="0"/>
              <a:t> • 20 высококонтрастных цветовых режимов, позволяющих настроить наиболее комфортное для зрения</a:t>
            </a:r>
            <a:br>
              <a:rPr lang="ru-RU" sz="1600" dirty="0" smtClean="0"/>
            </a:br>
            <a:r>
              <a:rPr lang="ru-RU" sz="1600" dirty="0" smtClean="0"/>
              <a:t> • Стоп кадр</a:t>
            </a:r>
            <a:br>
              <a:rPr lang="ru-RU" sz="1600" dirty="0" smtClean="0"/>
            </a:br>
            <a:r>
              <a:rPr lang="ru-RU" sz="1600" dirty="0" smtClean="0"/>
              <a:t> • Линии и маски чтения</a:t>
            </a:r>
            <a:br>
              <a:rPr lang="ru-RU" sz="1600" dirty="0" smtClean="0"/>
            </a:br>
            <a:r>
              <a:rPr lang="ru-RU" sz="1600" dirty="0" smtClean="0"/>
              <a:t> • Возможность сохранения до 80 изображений</a:t>
            </a:r>
            <a:br>
              <a:rPr lang="ru-RU" sz="1600" dirty="0" smtClean="0"/>
            </a:br>
            <a:r>
              <a:rPr lang="ru-RU" sz="1600" dirty="0" smtClean="0"/>
              <a:t> • Возможность передачи изображений на компьютер через USB порт</a:t>
            </a:r>
            <a:br>
              <a:rPr lang="ru-RU" sz="1600" dirty="0" smtClean="0"/>
            </a:br>
            <a:r>
              <a:rPr lang="ru-RU" sz="1600" dirty="0" err="1" smtClean="0"/>
              <a:t>PivotCam</a:t>
            </a:r>
            <a:r>
              <a:rPr lang="ru-RU" sz="1600" dirty="0" smtClean="0"/>
              <a:t>™ поворотная камера. Обеспечивает удаленный просмотр, просмотр документов и зеркальный просмотр</a:t>
            </a:r>
            <a:br>
              <a:rPr lang="ru-RU" sz="1600" dirty="0" smtClean="0"/>
            </a:br>
            <a:r>
              <a:rPr lang="ru-RU" sz="1600" dirty="0" smtClean="0"/>
              <a:t> • Кнопка панорамирования для изображений в режиме стоп кадра</a:t>
            </a:r>
            <a:br>
              <a:rPr lang="ru-RU" sz="1600" dirty="0" smtClean="0"/>
            </a:br>
            <a:r>
              <a:rPr lang="ru-RU" sz="1600" dirty="0" smtClean="0"/>
              <a:t> • Легковесный - всего 510 г</a:t>
            </a:r>
            <a:br>
              <a:rPr lang="ru-RU" sz="1600" dirty="0" smtClean="0"/>
            </a:br>
            <a:r>
              <a:rPr lang="ru-RU" sz="1600" dirty="0" smtClean="0"/>
              <a:t>• Габариты: 190.5 </a:t>
            </a:r>
            <a:r>
              <a:rPr lang="ru-RU" sz="1600" dirty="0" err="1" smtClean="0"/>
              <a:t>х</a:t>
            </a:r>
            <a:r>
              <a:rPr lang="ru-RU" sz="1600" dirty="0" smtClean="0"/>
              <a:t> 129.5 </a:t>
            </a:r>
            <a:r>
              <a:rPr lang="ru-RU" sz="1600" dirty="0" err="1" smtClean="0"/>
              <a:t>х</a:t>
            </a:r>
            <a:r>
              <a:rPr lang="ru-RU" sz="1600" dirty="0" smtClean="0"/>
              <a:t> 20.3мм</a:t>
            </a:r>
            <a:br>
              <a:rPr lang="ru-RU" sz="1600" dirty="0" smtClean="0"/>
            </a:br>
            <a:r>
              <a:rPr lang="ru-RU" sz="1600" dirty="0" smtClean="0"/>
              <a:t> • Комплект поставки: чехол для переноски, зарядное устройство</a:t>
            </a:r>
            <a:endParaRPr lang="ru-RU"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s://sun9-49.userapi.com/impg/gwa5NDcFAgtYR9-oj7uVCLfJG3-GaEAs2sRj1w/HU-gEoHNcrM.jpg?size=1280x745&amp;quality=95&amp;sign=145e6982eb88f8e9d11d56bd8726960e&amp;type=album"/>
          <p:cNvPicPr>
            <a:picLocks noChangeAspect="1" noChangeArrowheads="1"/>
          </p:cNvPicPr>
          <p:nvPr/>
        </p:nvPicPr>
        <p:blipFill>
          <a:blip r:embed="rId2"/>
          <a:srcRect/>
          <a:stretch>
            <a:fillRect/>
          </a:stretch>
        </p:blipFill>
        <p:spPr bwMode="auto">
          <a:xfrm>
            <a:off x="0" y="0"/>
            <a:ext cx="4666250" cy="2715904"/>
          </a:xfrm>
          <a:prstGeom prst="rect">
            <a:avLst/>
          </a:prstGeom>
          <a:noFill/>
        </p:spPr>
      </p:pic>
      <p:sp>
        <p:nvSpPr>
          <p:cNvPr id="3" name="Скругленный прямоугольник 2"/>
          <p:cNvSpPr/>
          <p:nvPr/>
        </p:nvSpPr>
        <p:spPr>
          <a:xfrm>
            <a:off x="5022376" y="1610436"/>
            <a:ext cx="7169624" cy="524756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Портативная электронная лупа </a:t>
            </a:r>
            <a:r>
              <a:rPr lang="ru-RU" b="1" dirty="0" err="1" smtClean="0"/>
              <a:t>Zoomax</a:t>
            </a:r>
            <a:r>
              <a:rPr lang="ru-RU" b="1" dirty="0" smtClean="0"/>
              <a:t> M5 HD </a:t>
            </a:r>
            <a:r>
              <a:rPr lang="ru-RU" b="1" dirty="0" err="1" smtClean="0"/>
              <a:t>Plus</a:t>
            </a:r>
            <a:r>
              <a:rPr lang="ru-RU" b="1" dirty="0" smtClean="0"/>
              <a:t> </a:t>
            </a:r>
          </a:p>
          <a:p>
            <a:pPr algn="ctr"/>
            <a:r>
              <a:rPr lang="ru-RU" dirty="0" smtClean="0"/>
              <a:t>• Экран: 12,7 см, сенсорный экран</a:t>
            </a:r>
            <a:br>
              <a:rPr lang="ru-RU" dirty="0" smtClean="0"/>
            </a:br>
            <a:r>
              <a:rPr lang="ru-RU" dirty="0" smtClean="0"/>
              <a:t> • Увеличение: от 2.3 до 16 раз</a:t>
            </a:r>
            <a:br>
              <a:rPr lang="ru-RU" dirty="0" smtClean="0"/>
            </a:br>
            <a:r>
              <a:rPr lang="ru-RU" dirty="0" smtClean="0"/>
              <a:t> • Качество изображения 2 HD</a:t>
            </a:r>
            <a:br>
              <a:rPr lang="ru-RU" dirty="0" smtClean="0"/>
            </a:br>
            <a:r>
              <a:rPr lang="ru-RU" dirty="0" smtClean="0"/>
              <a:t> • Возможность сохранять до 60 изображений в памяти</a:t>
            </a:r>
            <a:br>
              <a:rPr lang="ru-RU" dirty="0" smtClean="0"/>
            </a:br>
            <a:r>
              <a:rPr lang="ru-RU" dirty="0" smtClean="0"/>
              <a:t>• Линии для чтения и рамки, 4 вида</a:t>
            </a:r>
            <a:br>
              <a:rPr lang="ru-RU" dirty="0" smtClean="0"/>
            </a:br>
            <a:r>
              <a:rPr lang="ru-RU" dirty="0" smtClean="0"/>
              <a:t>• Тактильные кнопки</a:t>
            </a:r>
            <a:br>
              <a:rPr lang="ru-RU" dirty="0" smtClean="0"/>
            </a:br>
            <a:r>
              <a:rPr lang="ru-RU" dirty="0" smtClean="0"/>
              <a:t>• Две камеры 5 мегапикселей, разрешение экрана</a:t>
            </a:r>
            <a:br>
              <a:rPr lang="ru-RU" dirty="0" smtClean="0"/>
            </a:br>
            <a:r>
              <a:rPr lang="ru-RU" dirty="0" smtClean="0"/>
              <a:t>1280x720p</a:t>
            </a:r>
            <a:br>
              <a:rPr lang="ru-RU" dirty="0" smtClean="0"/>
            </a:br>
            <a:r>
              <a:rPr lang="ru-RU" dirty="0" smtClean="0"/>
              <a:t> • Запоминает настройки (режим цвета, увеличение, яркость, сигналы кнопок)</a:t>
            </a:r>
            <a:br>
              <a:rPr lang="ru-RU" dirty="0" smtClean="0"/>
            </a:br>
            <a:r>
              <a:rPr lang="ru-RU" dirty="0" smtClean="0"/>
              <a:t> • Соединяется с ТВ/монитором через кабель HDMI</a:t>
            </a:r>
            <a:br>
              <a:rPr lang="ru-RU" dirty="0" smtClean="0"/>
            </a:br>
            <a:r>
              <a:rPr lang="ru-RU" dirty="0" smtClean="0"/>
              <a:t> • Подставка для чтения</a:t>
            </a:r>
            <a:br>
              <a:rPr lang="ru-RU" dirty="0" smtClean="0"/>
            </a:br>
            <a:r>
              <a:rPr lang="ru-RU" dirty="0" smtClean="0"/>
              <a:t> • Аккумулятор: 4 часа непрерывной работы, зарядка за 4,5 часа</a:t>
            </a:r>
            <a:br>
              <a:rPr lang="ru-RU" dirty="0" smtClean="0"/>
            </a:br>
            <a:r>
              <a:rPr lang="ru-RU" dirty="0" smtClean="0"/>
              <a:t>• Эргономичная ручка</a:t>
            </a:r>
            <a:endParaRPr lang="ru-RU"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sun9-24.userapi.com/impg/sksEhU2oYxWIc4-ViOIEiLv0XtRZ3XW46F5ypA/5AurAKcggyc.jpg?size=1280x1120&amp;quality=95&amp;sign=13717776038d41b6108f95c6c0921f4f&amp;type=album"/>
          <p:cNvPicPr>
            <a:picLocks noChangeAspect="1" noChangeArrowheads="1"/>
          </p:cNvPicPr>
          <p:nvPr/>
        </p:nvPicPr>
        <p:blipFill>
          <a:blip r:embed="rId3"/>
          <a:srcRect/>
          <a:stretch>
            <a:fillRect/>
          </a:stretch>
        </p:blipFill>
        <p:spPr bwMode="auto">
          <a:xfrm>
            <a:off x="3234520" y="0"/>
            <a:ext cx="3261812" cy="2176198"/>
          </a:xfrm>
          <a:prstGeom prst="rect">
            <a:avLst/>
          </a:prstGeom>
          <a:noFill/>
        </p:spPr>
      </p:pic>
      <p:sp>
        <p:nvSpPr>
          <p:cNvPr id="6" name="Скругленный прямоугольник 5"/>
          <p:cNvSpPr/>
          <p:nvPr/>
        </p:nvSpPr>
        <p:spPr>
          <a:xfrm>
            <a:off x="0" y="2115402"/>
            <a:ext cx="5513696" cy="474259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t>Звуковое сопровождение во время инсталляции позволяет обойтись без сторонней помощи.</a:t>
            </a:r>
            <a:br>
              <a:rPr lang="ru-RU" sz="1600" dirty="0" smtClean="0"/>
            </a:br>
            <a:r>
              <a:rPr lang="ru-RU" sz="1600" dirty="0" smtClean="0"/>
              <a:t>Программа работает под управлением операционных систем </a:t>
            </a:r>
            <a:r>
              <a:rPr lang="ru-RU" sz="1600" dirty="0" err="1" smtClean="0"/>
              <a:t>Windows</a:t>
            </a:r>
            <a:r>
              <a:rPr lang="ru-RU" sz="1600" dirty="0" smtClean="0"/>
              <a:t>.</a:t>
            </a:r>
            <a:br>
              <a:rPr lang="ru-RU" sz="1600" dirty="0" smtClean="0"/>
            </a:br>
            <a:r>
              <a:rPr lang="ru-RU" sz="1600" dirty="0" smtClean="0"/>
              <a:t>Поддерживает все стандарты приложений </a:t>
            </a:r>
            <a:r>
              <a:rPr lang="ru-RU" sz="1600" dirty="0" err="1" smtClean="0"/>
              <a:t>Windows</a:t>
            </a:r>
            <a:r>
              <a:rPr lang="ru-RU" sz="1600" dirty="0" smtClean="0"/>
              <a:t> без необходимости их специальной конфигурации.</a:t>
            </a:r>
            <a:br>
              <a:rPr lang="ru-RU" sz="1600" dirty="0" smtClean="0"/>
            </a:br>
            <a:r>
              <a:rPr lang="ru-RU" sz="1600" dirty="0" smtClean="0"/>
              <a:t>Широкий набор клавиатурных команд, который может быть расширен пользователем.</a:t>
            </a:r>
            <a:br>
              <a:rPr lang="ru-RU" sz="1600" dirty="0" smtClean="0"/>
            </a:br>
            <a:r>
              <a:rPr lang="ru-RU" sz="1600" dirty="0" smtClean="0"/>
              <a:t>Функции для слабовидящих пользователей, такие как 4 режима увеличения до 60 крат, включая полноэкранный, линзу, наложение, разделение экрана; настройка контрастных пар цветов для чтения текста; инверсия яркости без изменения цвета режим; поддержка режима панорамирования экрана.</a:t>
            </a:r>
            <a:endParaRPr lang="ru-RU" sz="1600" dirty="0"/>
          </a:p>
        </p:txBody>
      </p:sp>
      <p:sp>
        <p:nvSpPr>
          <p:cNvPr id="7" name="Скругленный прямоугольник 6"/>
          <p:cNvSpPr/>
          <p:nvPr/>
        </p:nvSpPr>
        <p:spPr>
          <a:xfrm>
            <a:off x="6578221" y="777923"/>
            <a:ext cx="5613779" cy="608007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t>Работа с текстовыми и голосовыми заметками; настройка места хранения базы данных заметок, продолжительности записи и скорости воспроизведения голосовых заметок; создание, изменение, копирование, сортировку и фильтрацию текстовых и голосовых заметок; экспортирование текстовых и голосовых заметок в файлы с расширением .</a:t>
            </a:r>
            <a:r>
              <a:rPr lang="ru-RU" sz="1600" dirty="0" err="1" smtClean="0"/>
              <a:t>txt</a:t>
            </a:r>
            <a:r>
              <a:rPr lang="ru-RU" sz="1600" dirty="0" smtClean="0"/>
              <a:t> и .mp3; экспорт всех заметок в единый файл базы данных программы и импорт файлов из определенной папки.</a:t>
            </a:r>
            <a:br>
              <a:rPr lang="ru-RU" sz="1600" dirty="0" smtClean="0"/>
            </a:br>
            <a:r>
              <a:rPr lang="ru-RU" sz="1600" dirty="0" smtClean="0"/>
              <a:t>•Удобная система </a:t>
            </a:r>
            <a:r>
              <a:rPr lang="ru-RU" sz="1600" dirty="0" err="1" smtClean="0"/>
              <a:t>онлайн-справки</a:t>
            </a:r>
            <a:r>
              <a:rPr lang="ru-RU" sz="1600" dirty="0" smtClean="0"/>
              <a:t>, позволяет пользователю осваивать возможности программы самостоятельно.</a:t>
            </a:r>
            <a:br>
              <a:rPr lang="ru-RU" sz="1600" dirty="0" smtClean="0"/>
            </a:br>
            <a:r>
              <a:rPr lang="ru-RU" sz="1600" dirty="0" smtClean="0"/>
              <a:t>Возможность работы в видео и </a:t>
            </a:r>
            <a:r>
              <a:rPr lang="ru-RU" sz="1600" dirty="0" err="1" smtClean="0"/>
              <a:t>аудиосвязи</a:t>
            </a:r>
            <a:r>
              <a:rPr lang="ru-RU" sz="1600" dirty="0" smtClean="0"/>
              <a:t>.</a:t>
            </a:r>
            <a:br>
              <a:rPr lang="ru-RU" sz="1600" dirty="0" smtClean="0"/>
            </a:br>
            <a:r>
              <a:rPr lang="ru-RU" sz="1600" dirty="0" smtClean="0"/>
              <a:t>В подтверждение статуса лицензионного, программное обеспечение экранного доступа JAWS </a:t>
            </a:r>
            <a:r>
              <a:rPr lang="ru-RU" sz="1600" dirty="0" err="1" smtClean="0"/>
              <a:t>for</a:t>
            </a:r>
            <a:r>
              <a:rPr lang="ru-RU" sz="1600" dirty="0" smtClean="0"/>
              <a:t/>
            </a:r>
            <a:br>
              <a:rPr lang="ru-RU" sz="1600" dirty="0" smtClean="0"/>
            </a:br>
            <a:r>
              <a:rPr lang="ru-RU" sz="1600" dirty="0" err="1" smtClean="0"/>
              <a:t>Windows</a:t>
            </a:r>
            <a:r>
              <a:rPr lang="ru-RU" sz="1600" dirty="0" smtClean="0"/>
              <a:t> </a:t>
            </a:r>
            <a:r>
              <a:rPr lang="ru-RU" sz="1600" dirty="0" err="1" smtClean="0"/>
              <a:t>Pro</a:t>
            </a:r>
            <a:r>
              <a:rPr lang="ru-RU" sz="1600" dirty="0" smtClean="0"/>
              <a:t> поставляется на фирменных USB- или</a:t>
            </a:r>
            <a:br>
              <a:rPr lang="ru-RU" sz="1600" dirty="0" smtClean="0"/>
            </a:br>
            <a:r>
              <a:rPr lang="ru-RU" sz="1600" dirty="0" smtClean="0"/>
              <a:t>CD/DVD-носителях с предоставлением лицензионных ключей активации в количестве соответствующему количеству комплектов поставляемого программного обеспечения</a:t>
            </a:r>
            <a:endParaRPr lang="ru-RU" sz="1600" dirty="0"/>
          </a:p>
        </p:txBody>
      </p:sp>
    </p:spTree>
    <p:extLst>
      <p:ext uri="{BB962C8B-B14F-4D97-AF65-F5344CB8AC3E}">
        <p14:creationId xmlns:p14="http://schemas.microsoft.com/office/powerpoint/2010/main" xmlns="" val="28537884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s://sun9-61.userapi.com/impg/LIIG8_fDqZKfeSCMwF4ayQoOfuO1K0D_6Lpfpg/HVcOJzmrR80.jpg?size=835x1080&amp;quality=95&amp;sign=38aaf8e9300acc83a012a818f4e6b9dc&amp;type=album"/>
          <p:cNvPicPr>
            <a:picLocks noChangeAspect="1" noChangeArrowheads="1"/>
          </p:cNvPicPr>
          <p:nvPr/>
        </p:nvPicPr>
        <p:blipFill>
          <a:blip r:embed="rId2"/>
          <a:srcRect/>
          <a:stretch>
            <a:fillRect/>
          </a:stretch>
        </p:blipFill>
        <p:spPr bwMode="auto">
          <a:xfrm>
            <a:off x="-1" y="0"/>
            <a:ext cx="3480179" cy="3512786"/>
          </a:xfrm>
          <a:prstGeom prst="rect">
            <a:avLst/>
          </a:prstGeom>
          <a:noFill/>
        </p:spPr>
      </p:pic>
      <p:sp>
        <p:nvSpPr>
          <p:cNvPr id="3" name="Скругленный прямоугольник 2"/>
          <p:cNvSpPr/>
          <p:nvPr/>
        </p:nvSpPr>
        <p:spPr>
          <a:xfrm>
            <a:off x="0" y="3671248"/>
            <a:ext cx="5199797" cy="318675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t>TOPAZ® PHD - полнофункциональный </a:t>
            </a:r>
            <a:r>
              <a:rPr lang="ru-RU" sz="1600" dirty="0" err="1" smtClean="0"/>
              <a:t>видеоувеличитель</a:t>
            </a:r>
            <a:r>
              <a:rPr lang="ru-RU" sz="1600" dirty="0" smtClean="0"/>
              <a:t> в компактном исполнении, обеспечивающий безупречное качество изображения. </a:t>
            </a:r>
            <a:r>
              <a:rPr lang="ru-RU" sz="1600" dirty="0" err="1" smtClean="0"/>
              <a:t>Автофокус</a:t>
            </a:r>
            <a:r>
              <a:rPr lang="ru-RU" sz="1600" dirty="0" smtClean="0"/>
              <a:t>, широкий диапазон увеличения, интуитивно понятное управление, пять цветовых режимов по умолчанию и 27 настраиваемых высококонтрастных режимов, настраиваемые линии и маски чтения - всё это предоставляет полную свободу для самостоятельного чтения и детального просмотра объектов как дома, так и в офисе, школе или в </a:t>
            </a:r>
            <a:r>
              <a:rPr lang="ru-RU" sz="1600" dirty="0" err="1" smtClean="0"/>
              <a:t>доpoгe</a:t>
            </a:r>
            <a:r>
              <a:rPr lang="ru-RU" sz="1600" dirty="0" smtClean="0"/>
              <a:t>.</a:t>
            </a:r>
            <a:endParaRPr lang="ru-RU" sz="1600" dirty="0"/>
          </a:p>
        </p:txBody>
      </p:sp>
      <p:sp>
        <p:nvSpPr>
          <p:cNvPr id="4" name="Скругленный прямоугольник 3"/>
          <p:cNvSpPr/>
          <p:nvPr/>
        </p:nvSpPr>
        <p:spPr>
          <a:xfrm>
            <a:off x="5609230" y="682388"/>
            <a:ext cx="6582770" cy="617561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t>ОТЛИЧИТЕЛЬНЫЕ ОСОБЕННОСТИ:</a:t>
            </a:r>
            <a:r>
              <a:rPr lang="ru-RU" sz="1600" dirty="0" smtClean="0"/>
              <a:t/>
            </a:r>
            <a:br>
              <a:rPr lang="ru-RU" sz="1600" dirty="0" smtClean="0"/>
            </a:br>
            <a:r>
              <a:rPr lang="ru-RU" sz="1600" dirty="0" smtClean="0"/>
              <a:t> • Увеличение (до 30 крат на 15-дюймовом мониторе; до 24 крат на 12-дюймовом мониторе)</a:t>
            </a:r>
            <a:br>
              <a:rPr lang="ru-RU" sz="1600" dirty="0" smtClean="0"/>
            </a:br>
            <a:r>
              <a:rPr lang="ru-RU" sz="1600" dirty="0" smtClean="0"/>
              <a:t> • Легковесная, портативная, складная конструкция.</a:t>
            </a:r>
            <a:br>
              <a:rPr lang="ru-RU" sz="1600" dirty="0" smtClean="0"/>
            </a:br>
            <a:r>
              <a:rPr lang="ru-RU" sz="1600" dirty="0" smtClean="0"/>
              <a:t>• Возможность выбора размера диагонали монитора: 15</a:t>
            </a:r>
            <a:br>
              <a:rPr lang="ru-RU" sz="1600" dirty="0" smtClean="0"/>
            </a:br>
            <a:r>
              <a:rPr lang="ru-RU" sz="1600" dirty="0" smtClean="0"/>
              <a:t>или 12-дюймов</a:t>
            </a:r>
            <a:br>
              <a:rPr lang="ru-RU" sz="1600" dirty="0" smtClean="0"/>
            </a:br>
            <a:r>
              <a:rPr lang="ru-RU" sz="1600" dirty="0" smtClean="0"/>
              <a:t> • Камера с </a:t>
            </a:r>
            <a:r>
              <a:rPr lang="ru-RU" sz="1600" dirty="0" err="1" smtClean="0"/>
              <a:t>автофокусом</a:t>
            </a:r>
            <a:r>
              <a:rPr lang="ru-RU" sz="1600" dirty="0" smtClean="0"/>
              <a:t/>
            </a:r>
            <a:br>
              <a:rPr lang="ru-RU" sz="1600" dirty="0" smtClean="0"/>
            </a:br>
            <a:r>
              <a:rPr lang="ru-RU" sz="1600" dirty="0" smtClean="0"/>
              <a:t> • 32 цветовых режима: 5 режимов по умолчанию и 27 настраиваемых цветовых режимов</a:t>
            </a:r>
            <a:br>
              <a:rPr lang="ru-RU" sz="1600" dirty="0" smtClean="0"/>
            </a:br>
            <a:r>
              <a:rPr lang="ru-RU" sz="1600" dirty="0" smtClean="0"/>
              <a:t> • Режим чтения и автопортрета</a:t>
            </a:r>
            <a:br>
              <a:rPr lang="ru-RU" sz="1600" dirty="0" smtClean="0"/>
            </a:br>
            <a:r>
              <a:rPr lang="ru-RU" sz="1600" dirty="0" smtClean="0"/>
              <a:t>• Настраиваемые линии чтения и маски для слежения за местоположением в тексте и уменьшения бликов</a:t>
            </a:r>
            <a:br>
              <a:rPr lang="ru-RU" sz="1600" dirty="0" smtClean="0"/>
            </a:br>
            <a:r>
              <a:rPr lang="ru-RU" sz="1600" dirty="0" smtClean="0"/>
              <a:t> • Функция поиска для быстрого уменьшения масштаба, поиска следующего объекта интереса и возврата к прежнему уровню увеличения</a:t>
            </a:r>
            <a:br>
              <a:rPr lang="ru-RU" sz="1600" dirty="0" smtClean="0"/>
            </a:br>
            <a:r>
              <a:rPr lang="ru-RU" sz="1600" dirty="0" smtClean="0"/>
              <a:t> • Возможность быстрого сохранения изображений на внешний носитель, благодаря наличию слота для SD-карт</a:t>
            </a:r>
            <a:br>
              <a:rPr lang="ru-RU" sz="1600" dirty="0" smtClean="0"/>
            </a:br>
            <a:r>
              <a:rPr lang="ru-RU" sz="1600" dirty="0" smtClean="0"/>
              <a:t> • Подключение к компьютеру по USB при использовании программного обеспечения GEM®</a:t>
            </a:r>
            <a:br>
              <a:rPr lang="ru-RU" sz="1600" dirty="0" smtClean="0"/>
            </a:br>
            <a:r>
              <a:rPr lang="ru-RU" sz="1600" dirty="0" smtClean="0"/>
              <a:t> • Яркие, крупные и интуитивно понятные элементы управления</a:t>
            </a:r>
            <a:endParaRPr lang="ru-RU"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s://sun9-78.userapi.com/impg/QRIOvgTmoMPPIBoF-T19TKTBxbjEC0mLOBsNsg/Tl6Y7oqORNY.jpg?size=1280x1060&amp;quality=95&amp;sign=937dd124b2f085df5a58722545a91161&amp;type=album"/>
          <p:cNvPicPr>
            <a:picLocks noChangeAspect="1" noChangeArrowheads="1"/>
          </p:cNvPicPr>
          <p:nvPr/>
        </p:nvPicPr>
        <p:blipFill>
          <a:blip r:embed="rId2"/>
          <a:srcRect/>
          <a:stretch>
            <a:fillRect/>
          </a:stretch>
        </p:blipFill>
        <p:spPr bwMode="auto">
          <a:xfrm>
            <a:off x="0" y="0"/>
            <a:ext cx="4367283" cy="3616657"/>
          </a:xfrm>
          <a:prstGeom prst="rect">
            <a:avLst/>
          </a:prstGeom>
          <a:ln>
            <a:noFill/>
          </a:ln>
          <a:effectLst>
            <a:outerShdw blurRad="292100" dist="139700" dir="2700000" algn="tl" rotWithShape="0">
              <a:srgbClr val="333333">
                <a:alpha val="65000"/>
              </a:srgbClr>
            </a:outerShdw>
          </a:effectLst>
        </p:spPr>
      </p:pic>
      <p:sp>
        <p:nvSpPr>
          <p:cNvPr id="3" name="Скругленный прямоугольник 2"/>
          <p:cNvSpPr/>
          <p:nvPr/>
        </p:nvSpPr>
        <p:spPr>
          <a:xfrm>
            <a:off x="4640239" y="0"/>
            <a:ext cx="7383439" cy="6858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Линейка </a:t>
            </a:r>
            <a:r>
              <a:rPr lang="ru-RU" dirty="0" err="1" smtClean="0"/>
              <a:t>видеоувеличителей</a:t>
            </a:r>
            <a:r>
              <a:rPr lang="ru-RU" dirty="0" smtClean="0"/>
              <a:t> ONYX OCR представ-</a:t>
            </a:r>
            <a:br>
              <a:rPr lang="ru-RU" dirty="0" smtClean="0"/>
            </a:br>
            <a:r>
              <a:rPr lang="ru-RU" dirty="0" smtClean="0"/>
              <a:t>лена легкими в использовании </a:t>
            </a:r>
            <a:r>
              <a:rPr lang="ru-RU" dirty="0" err="1" smtClean="0"/>
              <a:t>видеоувеличителями</a:t>
            </a:r>
            <a:r>
              <a:rPr lang="ru-RU" dirty="0" smtClean="0"/>
              <a:t>, позволяющими слабовидящим людям комфортно работать с нужной им информацией. При необходимости увеличители данной серии без труда переносятся с места на место. Они также обеспечивают удаленный просмотр, что необходимо для студентов и учеников в аудиториях и классах. Имеют небольшой вес и компактные размеры.</a:t>
            </a:r>
            <a:br>
              <a:rPr lang="ru-RU" dirty="0" smtClean="0"/>
            </a:br>
            <a:r>
              <a:rPr lang="ru-RU" dirty="0" smtClean="0"/>
              <a:t>Отдельно доступен транспортировочный кейс для переноски 20"и 22" моделей.</a:t>
            </a:r>
            <a:br>
              <a:rPr lang="ru-RU" dirty="0" smtClean="0"/>
            </a:br>
            <a:r>
              <a:rPr lang="ru-RU" dirty="0" smtClean="0"/>
              <a:t>Увеличитель модели ONYX OCR, представленный на изображении - это </a:t>
            </a:r>
            <a:r>
              <a:rPr lang="ru-RU" dirty="0" err="1" smtClean="0"/>
              <a:t>видеоувеличитель</a:t>
            </a:r>
            <a:r>
              <a:rPr lang="ru-RU" dirty="0" smtClean="0"/>
              <a:t> позволяющий пользователю совмещать увеличение и речь. ONYX OCR объединяет преимущества нескольких </a:t>
            </a:r>
            <a:r>
              <a:rPr lang="ru-RU" dirty="0" err="1" smtClean="0"/>
              <a:t>видеоувеличителей</a:t>
            </a:r>
            <a:r>
              <a:rPr lang="ru-RU" dirty="0" smtClean="0"/>
              <a:t> в одном дизайне. Это решение «четыре в одном» объединяет две отдельные камеры: одну для преобразования текста в речь и вторую для увеличения документов и обзора вокруг вас. Благодаря этому решению пользователь может увеличивать текст на своем столе, писать, заниматься хобби, просматривать изображения на расстоянии (удалённый просмотр), видеть себя и даже слушать документы, поскольку они читаются вслух!</a:t>
            </a:r>
            <a:endParaRPr lang="ru-RU"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s://sun9-18.userapi.com/impg/diRzomldW4xAPXYmE63pIjzs7RpQurBYTVrYxA/s1OV2w_nDdo.jpg?size=589x1080&amp;quality=95&amp;sign=fb31bc16d58d406d5341baa73797b09e&amp;type=album"/>
          <p:cNvPicPr>
            <a:picLocks noChangeAspect="1" noChangeArrowheads="1"/>
          </p:cNvPicPr>
          <p:nvPr/>
        </p:nvPicPr>
        <p:blipFill>
          <a:blip r:embed="rId2"/>
          <a:srcRect/>
          <a:stretch>
            <a:fillRect/>
          </a:stretch>
        </p:blipFill>
        <p:spPr bwMode="auto">
          <a:xfrm>
            <a:off x="0" y="0"/>
            <a:ext cx="2820929" cy="5172501"/>
          </a:xfrm>
          <a:prstGeom prst="rect">
            <a:avLst/>
          </a:prstGeom>
          <a:noFill/>
        </p:spPr>
      </p:pic>
      <p:sp>
        <p:nvSpPr>
          <p:cNvPr id="3" name="Скругленный прямоугольник 2"/>
          <p:cNvSpPr/>
          <p:nvPr/>
        </p:nvSpPr>
        <p:spPr>
          <a:xfrm>
            <a:off x="3534770" y="0"/>
            <a:ext cx="8657230" cy="645539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ru-RU" sz="1600" b="1" dirty="0" err="1" smtClean="0"/>
              <a:t>Тифлофлешплеер</a:t>
            </a:r>
            <a:r>
              <a:rPr lang="ru-RU" sz="1600" b="1" dirty="0" smtClean="0"/>
              <a:t> </a:t>
            </a:r>
            <a:r>
              <a:rPr lang="en-US" sz="1600" b="1" dirty="0" smtClean="0"/>
              <a:t>Victor Reader Stream</a:t>
            </a:r>
            <a:r>
              <a:rPr lang="en-US" sz="1600" dirty="0" smtClean="0"/>
              <a:t> </a:t>
            </a:r>
            <a:endParaRPr lang="ru-RU" sz="1600" dirty="0" smtClean="0"/>
          </a:p>
          <a:p>
            <a:pPr algn="ctr"/>
            <a:r>
              <a:rPr lang="ru-RU" sz="1600" dirty="0" smtClean="0"/>
              <a:t>Позволяет прослушивать книги в различных аудио и текстовых форматах, благодаря синтезу речи.</a:t>
            </a:r>
            <a:br>
              <a:rPr lang="ru-RU" sz="1600" dirty="0" smtClean="0"/>
            </a:br>
            <a:r>
              <a:rPr lang="ru-RU" sz="1600" dirty="0" smtClean="0"/>
              <a:t>Поддерживаемые </a:t>
            </a:r>
            <a:r>
              <a:rPr lang="en-US" sz="1600" dirty="0" smtClean="0"/>
              <a:t>DAISY </a:t>
            </a:r>
            <a:r>
              <a:rPr lang="ru-RU" sz="1600" dirty="0" smtClean="0"/>
              <a:t>форматы: 2.0, 2.0.2, и </a:t>
            </a:r>
            <a:r>
              <a:rPr lang="en-US" sz="1600" dirty="0" smtClean="0"/>
              <a:t>ANSI/NISO</a:t>
            </a:r>
            <a:br>
              <a:rPr lang="en-US" sz="1600" dirty="0" smtClean="0"/>
            </a:br>
            <a:r>
              <a:rPr lang="en-US" sz="1600" dirty="0" smtClean="0"/>
              <a:t>239.86 2002/2005 (DAISY 3)</a:t>
            </a:r>
            <a:br>
              <a:rPr lang="en-US" sz="1600" dirty="0" smtClean="0"/>
            </a:br>
            <a:r>
              <a:rPr lang="en-US" sz="1600" dirty="0" smtClean="0"/>
              <a:t>• </a:t>
            </a:r>
            <a:r>
              <a:rPr lang="ru-RU" sz="1600" dirty="0" smtClean="0"/>
              <a:t>Аудио форматы: </a:t>
            </a:r>
            <a:r>
              <a:rPr lang="en-US" sz="1600" dirty="0" smtClean="0"/>
              <a:t>MP4-AAC, AMR-WB+, FLAC, MP3, </a:t>
            </a:r>
            <a:r>
              <a:rPr lang="en-US" sz="1600" dirty="0" err="1" smtClean="0"/>
              <a:t>Ogg</a:t>
            </a:r>
            <a:r>
              <a:rPr lang="en-US" sz="1600" dirty="0" smtClean="0"/>
              <a:t> </a:t>
            </a:r>
            <a:r>
              <a:rPr lang="en-US" sz="1600" dirty="0" err="1" smtClean="0"/>
              <a:t>Vorbis</a:t>
            </a:r>
            <a:r>
              <a:rPr lang="en-US" sz="1600" dirty="0" smtClean="0"/>
              <a:t>,</a:t>
            </a:r>
            <a:br>
              <a:rPr lang="en-US" sz="1600" dirty="0" smtClean="0"/>
            </a:br>
            <a:r>
              <a:rPr lang="en-US" sz="1600" dirty="0" err="1" smtClean="0"/>
              <a:t>Speex</a:t>
            </a:r>
            <a:r>
              <a:rPr lang="en-US" sz="1600" dirty="0" smtClean="0"/>
              <a:t>, WAV</a:t>
            </a:r>
            <a:br>
              <a:rPr lang="en-US" sz="1600" dirty="0" smtClean="0"/>
            </a:br>
            <a:r>
              <a:rPr lang="en-US" sz="1600" dirty="0" smtClean="0"/>
              <a:t>• </a:t>
            </a:r>
            <a:r>
              <a:rPr lang="ru-RU" sz="1600" dirty="0" smtClean="0"/>
              <a:t>Типы файлов: 3</a:t>
            </a:r>
            <a:r>
              <a:rPr lang="en-US" sz="1600" dirty="0" err="1" smtClean="0"/>
              <a:t>gp</a:t>
            </a:r>
            <a:r>
              <a:rPr lang="en-US" sz="1600" dirty="0" smtClean="0"/>
              <a:t>, bra, </a:t>
            </a:r>
            <a:r>
              <a:rPr lang="en-US" sz="1600" dirty="0" err="1" smtClean="0"/>
              <a:t>brf</a:t>
            </a:r>
            <a:r>
              <a:rPr lang="en-US" sz="1600" dirty="0" smtClean="0"/>
              <a:t>, doc, fb2, html, m4a, m4v, mp2, mp3</a:t>
            </a:r>
            <a:br>
              <a:rPr lang="en-US" sz="1600" dirty="0" smtClean="0"/>
            </a:br>
            <a:r>
              <a:rPr lang="en-US" sz="1600" dirty="0" smtClean="0"/>
              <a:t>mp4, mpg, OGG, rtf, SES3, txt, wav, xml, </a:t>
            </a:r>
            <a:r>
              <a:rPr lang="en-US" sz="1600" dirty="0" err="1" smtClean="0"/>
              <a:t>bes</a:t>
            </a:r>
            <a:r>
              <a:rPr lang="en-US" sz="1600" dirty="0" smtClean="0"/>
              <a:t>, (</a:t>
            </a:r>
            <a:r>
              <a:rPr lang="ru-RU" sz="1600" dirty="0" smtClean="0"/>
              <a:t>Японский Брайль),</a:t>
            </a:r>
            <a:br>
              <a:rPr lang="ru-RU" sz="1600" dirty="0" smtClean="0"/>
            </a:br>
            <a:r>
              <a:rPr lang="en-US" sz="1600" dirty="0" smtClean="0"/>
              <a:t>LKF, FB2</a:t>
            </a:r>
            <a:br>
              <a:rPr lang="en-US" sz="1600" dirty="0" smtClean="0"/>
            </a:br>
            <a:r>
              <a:rPr lang="en-US" sz="1600" dirty="0" smtClean="0"/>
              <a:t>• </a:t>
            </a:r>
            <a:r>
              <a:rPr lang="ru-RU" sz="1600" dirty="0" smtClean="0"/>
              <a:t>Синтез речи: </a:t>
            </a:r>
            <a:r>
              <a:rPr lang="en-US" sz="1600" dirty="0" err="1" smtClean="0"/>
              <a:t>Acapela</a:t>
            </a:r>
            <a:r>
              <a:rPr lang="en-US" sz="1600" dirty="0" smtClean="0"/>
              <a:t> (2 </a:t>
            </a:r>
            <a:r>
              <a:rPr lang="ru-RU" sz="1600" dirty="0" smtClean="0"/>
              <a:t>голоса) для воспроизведения форматов </a:t>
            </a:r>
            <a:r>
              <a:rPr lang="en-US" sz="1600" dirty="0" err="1" smtClean="0"/>
              <a:t>brt</a:t>
            </a:r>
            <a:r>
              <a:rPr lang="en-US" sz="1600" dirty="0" smtClean="0"/>
              <a:t>, txt, html, xml, DOCX, EPUB</a:t>
            </a:r>
            <a:br>
              <a:rPr lang="en-US" sz="1600" dirty="0" smtClean="0"/>
            </a:br>
            <a:r>
              <a:rPr lang="en-US" sz="1600" dirty="0" smtClean="0"/>
              <a:t>• </a:t>
            </a:r>
            <a:r>
              <a:rPr lang="ru-RU" sz="1600" dirty="0" smtClean="0"/>
              <a:t>Разъем </a:t>
            </a:r>
            <a:r>
              <a:rPr lang="en-US" sz="1600" dirty="0" smtClean="0"/>
              <a:t>SD </a:t>
            </a:r>
            <a:r>
              <a:rPr lang="ru-RU" sz="1600" dirty="0" smtClean="0"/>
              <a:t>с поддержкой </a:t>
            </a:r>
            <a:r>
              <a:rPr lang="en-US" sz="1600" dirty="0" smtClean="0"/>
              <a:t>SDHC </a:t>
            </a:r>
            <a:r>
              <a:rPr lang="ru-RU" sz="1600" dirty="0" smtClean="0"/>
              <a:t>карт объемом до 32Гб</a:t>
            </a:r>
            <a:br>
              <a:rPr lang="ru-RU" sz="1600" dirty="0" smtClean="0"/>
            </a:br>
            <a:r>
              <a:rPr lang="ru-RU" sz="1600" dirty="0" smtClean="0"/>
              <a:t>• Батарея </a:t>
            </a:r>
            <a:r>
              <a:rPr lang="en-US" sz="1600" dirty="0" smtClean="0"/>
              <a:t>Li-Ion: </a:t>
            </a:r>
            <a:r>
              <a:rPr lang="ru-RU" sz="1600" dirty="0" smtClean="0"/>
              <a:t>с подзарядкой через </a:t>
            </a:r>
            <a:r>
              <a:rPr lang="en-US" sz="1600" dirty="0" smtClean="0"/>
              <a:t>USB </a:t>
            </a:r>
            <a:r>
              <a:rPr lang="ru-RU" sz="1600" dirty="0" smtClean="0"/>
              <a:t>порт или </a:t>
            </a:r>
            <a:r>
              <a:rPr lang="en-US" sz="1600" dirty="0" smtClean="0"/>
              <a:t>USB </a:t>
            </a:r>
            <a:r>
              <a:rPr lang="ru-RU" sz="1600" dirty="0" smtClean="0"/>
              <a:t>адаптер</a:t>
            </a:r>
            <a:br>
              <a:rPr lang="ru-RU" sz="1600" dirty="0" smtClean="0"/>
            </a:br>
            <a:r>
              <a:rPr lang="ru-RU" sz="1600" dirty="0" smtClean="0"/>
              <a:t>питания</a:t>
            </a:r>
            <a:br>
              <a:rPr lang="ru-RU" sz="1600" dirty="0" smtClean="0"/>
            </a:br>
            <a:r>
              <a:rPr lang="ru-RU" sz="1600" dirty="0" smtClean="0"/>
              <a:t>• Время зарядки: 5 часов</a:t>
            </a:r>
            <a:br>
              <a:rPr lang="ru-RU" sz="1600" dirty="0" smtClean="0"/>
            </a:br>
            <a:r>
              <a:rPr lang="ru-RU" sz="1600" dirty="0" smtClean="0"/>
              <a:t>• Беспроводная сеть: </a:t>
            </a:r>
            <a:r>
              <a:rPr lang="en-US" sz="1600" dirty="0" smtClean="0"/>
              <a:t>IEEE 802.11 b/g/n</a:t>
            </a:r>
            <a:br>
              <a:rPr lang="en-US" sz="1600" dirty="0" smtClean="0"/>
            </a:br>
            <a:r>
              <a:rPr lang="en-US" sz="1600" dirty="0" smtClean="0"/>
              <a:t>• </a:t>
            </a:r>
            <a:r>
              <a:rPr lang="ru-RU" sz="1600" dirty="0" smtClean="0"/>
              <a:t>Время работы: До 15 часов с наушниками</a:t>
            </a:r>
            <a:br>
              <a:rPr lang="ru-RU" sz="1600" dirty="0" smtClean="0"/>
            </a:br>
            <a:r>
              <a:rPr lang="ru-RU" sz="1600" dirty="0" smtClean="0"/>
              <a:t>• Встроенный динамик и разъем для наушников 3.5 мм</a:t>
            </a:r>
            <a:br>
              <a:rPr lang="ru-RU" sz="1600" dirty="0" smtClean="0"/>
            </a:br>
            <a:r>
              <a:rPr lang="ru-RU" sz="1600" dirty="0" smtClean="0"/>
              <a:t>• Микро </a:t>
            </a:r>
            <a:r>
              <a:rPr lang="en-US" sz="1600" dirty="0" smtClean="0"/>
              <a:t>USB-</a:t>
            </a:r>
            <a:r>
              <a:rPr lang="ru-RU" sz="1600" dirty="0" smtClean="0"/>
              <a:t>порт для подключения внешних </a:t>
            </a:r>
            <a:r>
              <a:rPr lang="en-US" sz="1600" dirty="0" smtClean="0"/>
              <a:t>USB </a:t>
            </a:r>
            <a:r>
              <a:rPr lang="ru-RU" sz="1600" dirty="0" smtClean="0"/>
              <a:t>приводов или</a:t>
            </a:r>
            <a:br>
              <a:rPr lang="ru-RU" sz="1600" dirty="0" smtClean="0"/>
            </a:br>
            <a:r>
              <a:rPr lang="ru-RU" sz="1600" dirty="0" smtClean="0"/>
              <a:t>компьютера</a:t>
            </a:r>
            <a:br>
              <a:rPr lang="ru-RU" sz="1600" dirty="0" smtClean="0"/>
            </a:br>
            <a:r>
              <a:rPr lang="ru-RU" sz="1600" dirty="0" smtClean="0"/>
              <a:t>Формат записи: РСМ, </a:t>
            </a:r>
            <a:r>
              <a:rPr lang="en-US" sz="1600" dirty="0" smtClean="0"/>
              <a:t>Wav, MP3</a:t>
            </a:r>
            <a:br>
              <a:rPr lang="en-US" sz="1600" dirty="0" smtClean="0"/>
            </a:br>
            <a:r>
              <a:rPr lang="ru-RU" sz="1600" dirty="0" smtClean="0"/>
              <a:t>Микрофон: встроенный моно и стерео разъем 3.5 мм</a:t>
            </a:r>
            <a:br>
              <a:rPr lang="ru-RU" sz="1600" dirty="0" smtClean="0"/>
            </a:br>
            <a:r>
              <a:rPr lang="ru-RU" sz="1600" dirty="0" smtClean="0"/>
              <a:t>• Разъем питания/данных: микро </a:t>
            </a:r>
            <a:r>
              <a:rPr lang="en-US" sz="1600" dirty="0" smtClean="0"/>
              <a:t>USB</a:t>
            </a:r>
            <a:br>
              <a:rPr lang="en-US" sz="1600" dirty="0" smtClean="0"/>
            </a:br>
            <a:r>
              <a:rPr lang="en-US" sz="1600" dirty="0" smtClean="0"/>
              <a:t>• </a:t>
            </a:r>
            <a:r>
              <a:rPr lang="ru-RU" sz="1600" dirty="0" smtClean="0"/>
              <a:t>Обновление ПО: </a:t>
            </a:r>
            <a:r>
              <a:rPr lang="en-US" sz="1600" dirty="0" smtClean="0"/>
              <a:t>SD </a:t>
            </a:r>
            <a:r>
              <a:rPr lang="ru-RU" sz="1600" dirty="0" smtClean="0"/>
              <a:t>или </a:t>
            </a:r>
            <a:r>
              <a:rPr lang="ru-RU" sz="1600" dirty="0" err="1" smtClean="0"/>
              <a:t>онлайн</a:t>
            </a:r>
            <a:r>
              <a:rPr lang="ru-RU" sz="1600" dirty="0" smtClean="0"/>
              <a:t/>
            </a:r>
            <a:br>
              <a:rPr lang="ru-RU" sz="1600" dirty="0" smtClean="0"/>
            </a:br>
            <a:r>
              <a:rPr lang="ru-RU" sz="1600" dirty="0" smtClean="0"/>
              <a:t>• Текущее время с сообщением даты/времени</a:t>
            </a:r>
            <a:br>
              <a:rPr lang="ru-RU" sz="1600" dirty="0" smtClean="0"/>
            </a:br>
            <a:r>
              <a:rPr lang="ru-RU" sz="1600" dirty="0" smtClean="0"/>
              <a:t>• Габариты: 114 × 62 × 18 мм.</a:t>
            </a:r>
            <a:br>
              <a:rPr lang="ru-RU" sz="1600" dirty="0" smtClean="0"/>
            </a:br>
            <a:r>
              <a:rPr lang="ru-RU" sz="1600" dirty="0" smtClean="0"/>
              <a:t>• Вес 110 г (включая батарею)</a:t>
            </a:r>
            <a:endParaRPr lang="ru-RU"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s://sun9-79.userapi.com/impg/No4ig9yapDVE7D4XjlKZ1iRPACwzOgcMzd_evg/9R0QqjxtYFM.jpg?size=1280x1245&amp;quality=95&amp;sign=16ba22f08cacb4a77dcbce61e4b385bb&amp;type=album"/>
          <p:cNvPicPr>
            <a:picLocks noChangeAspect="1" noChangeArrowheads="1"/>
          </p:cNvPicPr>
          <p:nvPr/>
        </p:nvPicPr>
        <p:blipFill>
          <a:blip r:embed="rId2"/>
          <a:srcRect/>
          <a:stretch>
            <a:fillRect/>
          </a:stretch>
        </p:blipFill>
        <p:spPr bwMode="auto">
          <a:xfrm>
            <a:off x="0" y="0"/>
            <a:ext cx="4139272" cy="4026090"/>
          </a:xfrm>
          <a:prstGeom prst="rect">
            <a:avLst/>
          </a:prstGeom>
          <a:noFill/>
        </p:spPr>
      </p:pic>
      <p:sp>
        <p:nvSpPr>
          <p:cNvPr id="3" name="Скругленный прямоугольник 2"/>
          <p:cNvSpPr/>
          <p:nvPr/>
        </p:nvSpPr>
        <p:spPr>
          <a:xfrm>
            <a:off x="4517408" y="1"/>
            <a:ext cx="7674591" cy="655092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err="1" smtClean="0"/>
              <a:t>Тифлофлешплеер</a:t>
            </a:r>
            <a:r>
              <a:rPr lang="ru-RU" sz="1600" b="1" dirty="0" smtClean="0"/>
              <a:t> </a:t>
            </a:r>
            <a:r>
              <a:rPr lang="en-US" sz="1600" b="1" dirty="0" smtClean="0"/>
              <a:t>Victor Reader Stratus 12 M Wi-Fi </a:t>
            </a:r>
            <a:endParaRPr lang="ru-RU" sz="1600" b="1" dirty="0" smtClean="0"/>
          </a:p>
          <a:p>
            <a:pPr algn="ctr"/>
            <a:r>
              <a:rPr lang="ru-RU" sz="1600" dirty="0" smtClean="0"/>
              <a:t>Стационарный мультимедиа плеер с беспроводной связью предназначен для воспроизведения цифровых «говорящих» книг различных форматов.</a:t>
            </a:r>
            <a:br>
              <a:rPr lang="ru-RU" sz="1600" dirty="0" smtClean="0"/>
            </a:br>
            <a:r>
              <a:rPr lang="ru-RU" sz="1600" dirty="0" smtClean="0"/>
              <a:t>ТЕХНИЧЕСКИЕ ХАРАКТЕРИСТИКИ:</a:t>
            </a:r>
            <a:br>
              <a:rPr lang="ru-RU" sz="1600" dirty="0" smtClean="0"/>
            </a:br>
            <a:r>
              <a:rPr lang="ru-RU" sz="1600" dirty="0" smtClean="0"/>
              <a:t>• Воспроизведение </a:t>
            </a:r>
            <a:r>
              <a:rPr lang="en-US" sz="1600" dirty="0" smtClean="0"/>
              <a:t>DAISY CD, </a:t>
            </a:r>
            <a:r>
              <a:rPr lang="ru-RU" sz="1600" dirty="0" smtClean="0"/>
              <a:t>Аудио </a:t>
            </a:r>
            <a:r>
              <a:rPr lang="en-US" sz="1600" dirty="0" smtClean="0"/>
              <a:t>CD, MP3 CD, DVD </a:t>
            </a:r>
            <a:r>
              <a:rPr lang="ru-RU" sz="1600" dirty="0" smtClean="0"/>
              <a:t>с данными.</a:t>
            </a:r>
            <a:br>
              <a:rPr lang="ru-RU" sz="1600" dirty="0" smtClean="0"/>
            </a:br>
            <a:r>
              <a:rPr lang="ru-RU" sz="1600" dirty="0" smtClean="0"/>
              <a:t>• </a:t>
            </a:r>
            <a:r>
              <a:rPr lang="en-US" sz="1600" dirty="0" smtClean="0"/>
              <a:t>DAISY </a:t>
            </a:r>
            <a:r>
              <a:rPr lang="ru-RU" sz="1600" dirty="0" smtClean="0"/>
              <a:t>Поддерживаемые форматы: </a:t>
            </a:r>
            <a:r>
              <a:rPr lang="en-US" sz="1600" dirty="0" smtClean="0"/>
              <a:t>DAISY 2, 2.0.2, ANSI /</a:t>
            </a:r>
            <a:br>
              <a:rPr lang="en-US" sz="1600" dirty="0" smtClean="0"/>
            </a:br>
            <a:r>
              <a:rPr lang="en-US" sz="1600" dirty="0" smtClean="0"/>
              <a:t>NISO Z39.86 2002/2005 (DAISY 3). </a:t>
            </a:r>
            <a:r>
              <a:rPr lang="ru-RU" sz="1600" dirty="0" smtClean="0"/>
              <a:t>Библиотеки </a:t>
            </a:r>
            <a:r>
              <a:rPr lang="en-US" sz="1600" dirty="0" smtClean="0"/>
              <a:t>NLS, </a:t>
            </a:r>
            <a:r>
              <a:rPr lang="en-US" sz="1600" dirty="0" err="1" smtClean="0"/>
              <a:t>Bookshare</a:t>
            </a:r>
            <a:r>
              <a:rPr lang="en-US" sz="1600" dirty="0" smtClean="0"/>
              <a:t>, Learning Ally.</a:t>
            </a:r>
            <a:br>
              <a:rPr lang="en-US" sz="1600" dirty="0" smtClean="0"/>
            </a:br>
            <a:r>
              <a:rPr lang="en-US" sz="1600" dirty="0" smtClean="0"/>
              <a:t>•</a:t>
            </a:r>
            <a:r>
              <a:rPr lang="ru-RU" sz="1600" dirty="0" smtClean="0"/>
              <a:t>Поддержка протокола </a:t>
            </a:r>
            <a:r>
              <a:rPr lang="en-US" sz="1600" dirty="0" smtClean="0"/>
              <a:t>Daisy Online</a:t>
            </a:r>
            <a:br>
              <a:rPr lang="en-US" sz="1600" dirty="0" smtClean="0"/>
            </a:br>
            <a:r>
              <a:rPr lang="ru-RU" sz="1600" dirty="0" smtClean="0"/>
              <a:t> • </a:t>
            </a:r>
            <a:r>
              <a:rPr lang="ru-RU" sz="1600" dirty="0" err="1" smtClean="0"/>
              <a:t>Литий-полимерный</a:t>
            </a:r>
            <a:r>
              <a:rPr lang="ru-RU" sz="1600" dirty="0" smtClean="0"/>
              <a:t> аккумулятор.</a:t>
            </a:r>
            <a:br>
              <a:rPr lang="ru-RU" sz="1600" dirty="0" smtClean="0"/>
            </a:br>
            <a:r>
              <a:rPr lang="ru-RU" sz="1600" dirty="0" smtClean="0"/>
              <a:t> • Время зарядки: 4 часа</a:t>
            </a:r>
            <a:br>
              <a:rPr lang="ru-RU" sz="1600" dirty="0" smtClean="0"/>
            </a:br>
            <a:r>
              <a:rPr lang="ru-RU" sz="1600" dirty="0" smtClean="0"/>
              <a:t> • Время работы от батарей: 10 часов непрерывного воспроизведения книг </a:t>
            </a:r>
            <a:r>
              <a:rPr lang="en-US" sz="1600" dirty="0" smtClean="0"/>
              <a:t>DAISY MP3</a:t>
            </a:r>
            <a:br>
              <a:rPr lang="en-US" sz="1600" dirty="0" smtClean="0"/>
            </a:br>
            <a:r>
              <a:rPr lang="ru-RU" sz="1600" dirty="0" smtClean="0"/>
              <a:t> • Аудио форматы: </a:t>
            </a:r>
            <a:r>
              <a:rPr lang="en-US" sz="1600" dirty="0" smtClean="0"/>
              <a:t>AAC, AMR-WB+, FLAC, LKF, MP3, OGG </a:t>
            </a:r>
            <a:r>
              <a:rPr lang="en-US" sz="1600" dirty="0" err="1" smtClean="0"/>
              <a:t>Vorbis</a:t>
            </a:r>
            <a:r>
              <a:rPr lang="en-US" sz="1600" dirty="0" smtClean="0"/>
              <a:t>, </a:t>
            </a:r>
            <a:r>
              <a:rPr lang="en-US" sz="1600" dirty="0" err="1" smtClean="0"/>
              <a:t>Speex</a:t>
            </a:r>
            <a:r>
              <a:rPr lang="en-US" sz="1600" dirty="0" smtClean="0"/>
              <a:t>, WAV</a:t>
            </a:r>
            <a:br>
              <a:rPr lang="en-US" sz="1600" dirty="0" smtClean="0"/>
            </a:br>
            <a:r>
              <a:rPr lang="ru-RU" sz="1600" dirty="0" smtClean="0"/>
              <a:t> • Текстовые форматы: </a:t>
            </a:r>
            <a:r>
              <a:rPr lang="en-US" sz="1600" dirty="0" smtClean="0"/>
              <a:t>BRA, BRF, DOCX, HTML, FB2, RTF, SES3,</a:t>
            </a:r>
            <a:br>
              <a:rPr lang="en-US" sz="1600" dirty="0" smtClean="0"/>
            </a:br>
            <a:r>
              <a:rPr lang="en-US" sz="1600" dirty="0" smtClean="0"/>
              <a:t>TXT, XML</a:t>
            </a:r>
            <a:br>
              <a:rPr lang="en-US" sz="1600" dirty="0" smtClean="0"/>
            </a:br>
            <a:r>
              <a:rPr lang="ru-RU" sz="1600" dirty="0" smtClean="0"/>
              <a:t> • </a:t>
            </a:r>
            <a:r>
              <a:rPr lang="en-US" sz="1600" dirty="0" smtClean="0"/>
              <a:t>Text-To-Speech: </a:t>
            </a:r>
            <a:r>
              <a:rPr lang="en-US" sz="1600" dirty="0" err="1" smtClean="0"/>
              <a:t>Acapela</a:t>
            </a:r>
            <a:r>
              <a:rPr lang="en-US" sz="1600" dirty="0" smtClean="0"/>
              <a:t> for Linux Embedded</a:t>
            </a:r>
            <a:br>
              <a:rPr lang="en-US" sz="1600" dirty="0" smtClean="0"/>
            </a:br>
            <a:r>
              <a:rPr lang="ru-RU" sz="1600" dirty="0" smtClean="0"/>
              <a:t>Гнездо для наушников 3,5 мм</a:t>
            </a:r>
            <a:br>
              <a:rPr lang="ru-RU" sz="1600" dirty="0" smtClean="0"/>
            </a:br>
            <a:r>
              <a:rPr lang="ru-RU" sz="1600" dirty="0" smtClean="0"/>
              <a:t> • Обновление прошивки через беспроводную связь или </a:t>
            </a:r>
            <a:r>
              <a:rPr lang="en-US" sz="1600" dirty="0" smtClean="0"/>
              <a:t>SD / USB</a:t>
            </a:r>
            <a:br>
              <a:rPr lang="en-US" sz="1600" dirty="0" smtClean="0"/>
            </a:br>
            <a:r>
              <a:rPr lang="en-US" sz="1600" dirty="0" smtClean="0"/>
              <a:t>WIFI: 802.11 b/g/n</a:t>
            </a:r>
            <a:br>
              <a:rPr lang="en-US" sz="1600" dirty="0" smtClean="0"/>
            </a:br>
            <a:r>
              <a:rPr lang="en-US" sz="1600" dirty="0" smtClean="0"/>
              <a:t>•</a:t>
            </a:r>
            <a:br>
              <a:rPr lang="en-US" sz="1600" dirty="0" smtClean="0"/>
            </a:br>
            <a:r>
              <a:rPr lang="ru-RU" sz="1600" dirty="0" smtClean="0"/>
              <a:t> • Габариты: 22 × 21,6 </a:t>
            </a:r>
            <a:r>
              <a:rPr lang="ru-RU" sz="1600" dirty="0" err="1" smtClean="0"/>
              <a:t>х</a:t>
            </a:r>
            <a:r>
              <a:rPr lang="ru-RU" sz="1600" dirty="0" smtClean="0"/>
              <a:t> 4,8 см</a:t>
            </a:r>
            <a:br>
              <a:rPr lang="ru-RU" sz="1600" dirty="0" smtClean="0"/>
            </a:br>
            <a:r>
              <a:rPr lang="ru-RU" sz="1600" dirty="0" smtClean="0"/>
              <a:t>• Вес: 0,76 кг с батареей</a:t>
            </a:r>
            <a:endParaRPr lang="ru-RU"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s://sun9-43.userapi.com/impg/2LuGYQqN3HycOMzY0usjf71zTL6PKvOH3O0KTw/BGWqpEtNNP4.jpg?size=1280x1248&amp;quality=95&amp;sign=86083d6adffc4d76f7a284a74150689b&amp;type=album"/>
          <p:cNvPicPr>
            <a:picLocks noChangeAspect="1" noChangeArrowheads="1"/>
          </p:cNvPicPr>
          <p:nvPr/>
        </p:nvPicPr>
        <p:blipFill>
          <a:blip r:embed="rId2"/>
          <a:srcRect/>
          <a:stretch>
            <a:fillRect/>
          </a:stretch>
        </p:blipFill>
        <p:spPr bwMode="auto">
          <a:xfrm>
            <a:off x="0" y="1"/>
            <a:ext cx="3862316" cy="2435102"/>
          </a:xfrm>
          <a:prstGeom prst="rect">
            <a:avLst/>
          </a:prstGeom>
          <a:noFill/>
        </p:spPr>
      </p:pic>
      <p:sp>
        <p:nvSpPr>
          <p:cNvPr id="3" name="Скругленный прямоугольник 2"/>
          <p:cNvSpPr/>
          <p:nvPr/>
        </p:nvSpPr>
        <p:spPr>
          <a:xfrm>
            <a:off x="5049673" y="0"/>
            <a:ext cx="7142328" cy="6858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ru-RU" sz="1400" dirty="0" smtClean="0"/>
              <a:t>ТЕХНИЧЕСКИЕ ХАРАКТЕРИСТИКИ </a:t>
            </a:r>
            <a:r>
              <a:rPr lang="ru-RU" sz="1400" dirty="0" err="1" smtClean="0"/>
              <a:t>тифлофлешплееров</a:t>
            </a:r>
            <a:r>
              <a:rPr lang="ru-RU" sz="1400" dirty="0" smtClean="0"/>
              <a:t> </a:t>
            </a:r>
            <a:r>
              <a:rPr lang="ru-RU" sz="1400" dirty="0" err="1" smtClean="0"/>
              <a:t>ElecGeste</a:t>
            </a:r>
            <a:r>
              <a:rPr lang="ru-RU" sz="1400" dirty="0" smtClean="0"/>
              <a:t> DTBP:</a:t>
            </a:r>
            <a:br>
              <a:rPr lang="ru-RU" sz="1400" dirty="0" smtClean="0"/>
            </a:br>
            <a:r>
              <a:rPr lang="ru-RU" sz="1400" dirty="0" smtClean="0"/>
              <a:t>обеспечивается работа со следующими типами носителей информации: </a:t>
            </a:r>
            <a:r>
              <a:rPr lang="ru-RU" sz="1400" dirty="0" err="1" smtClean="0"/>
              <a:t>флеш-карты</a:t>
            </a:r>
            <a:r>
              <a:rPr lang="ru-RU" sz="1400" dirty="0" smtClean="0"/>
              <a:t> типа SD, SDHC и SDXC (до 64 ГБ включительно); USB </a:t>
            </a:r>
            <a:r>
              <a:rPr lang="ru-RU" sz="1400" dirty="0" err="1" smtClean="0"/>
              <a:t>флеш-накопитель</a:t>
            </a:r>
            <a:r>
              <a:rPr lang="ru-RU" sz="1400" dirty="0" smtClean="0"/>
              <a:t>; внутренняя память;</a:t>
            </a:r>
            <a:br>
              <a:rPr lang="ru-RU" sz="1400" dirty="0" smtClean="0"/>
            </a:br>
            <a:r>
              <a:rPr lang="ru-RU" sz="1400" dirty="0" smtClean="0"/>
              <a:t>возможность подключения внешнего USB CD/ DVD привода;</a:t>
            </a:r>
            <a:br>
              <a:rPr lang="ru-RU" sz="1400" dirty="0" smtClean="0"/>
            </a:br>
            <a:r>
              <a:rPr lang="ru-RU" sz="1400" dirty="0" smtClean="0"/>
              <a:t>поддержка работы с носителями информации, имеющими файловую структуру FAT и FAT32; прослушивание </a:t>
            </a:r>
            <a:r>
              <a:rPr lang="ru-RU" sz="1400" dirty="0" err="1" smtClean="0"/>
              <a:t>аудиофайлов</a:t>
            </a:r>
            <a:r>
              <a:rPr lang="ru-RU" sz="1400" dirty="0" smtClean="0"/>
              <a:t> производится как через встроенную акустическую систему, так и с использованием стереонаушников;</a:t>
            </a:r>
            <a:br>
              <a:rPr lang="ru-RU" sz="1400" dirty="0" smtClean="0"/>
            </a:br>
            <a:r>
              <a:rPr lang="ru-RU" sz="1400" dirty="0" smtClean="0"/>
              <a:t>диапазон воспроизводимых частот: 100-10000 Гц;</a:t>
            </a:r>
            <a:br>
              <a:rPr lang="ru-RU" sz="1400" dirty="0" smtClean="0"/>
            </a:br>
            <a:r>
              <a:rPr lang="ru-RU" sz="1400" dirty="0" smtClean="0"/>
              <a:t>• наличие режима автоматического отключения устройства при отсутствии активности пользователя (режим «Сон») с возможностью настройки таймера автоматического отключения устройства; при повторном включении аппарата после его выключения сохраняются следующие параметры работы устройства: режим, громкость воспроизведения, место воспроизведения фонограммы и частота радиостанции;</a:t>
            </a:r>
            <a:br>
              <a:rPr lang="ru-RU" sz="1400" dirty="0" smtClean="0"/>
            </a:br>
            <a:r>
              <a:rPr lang="ru-RU" sz="1400" dirty="0" smtClean="0"/>
              <a:t>наличие функции блокировки клавиатуры; возможность обновления внутреннего программного обеспечения из файлов, записанных на </a:t>
            </a:r>
            <a:r>
              <a:rPr lang="ru-RU" sz="1400" dirty="0" err="1" smtClean="0"/>
              <a:t>флеш-карте</a:t>
            </a:r>
            <a:r>
              <a:rPr lang="ru-RU" sz="1400" dirty="0" smtClean="0"/>
              <a:t> и через интернет;</a:t>
            </a:r>
            <a:br>
              <a:rPr lang="ru-RU" sz="1400" dirty="0" smtClean="0"/>
            </a:br>
            <a:r>
              <a:rPr lang="ru-RU" sz="1400" dirty="0" smtClean="0"/>
              <a:t>корпус изготовлен из высокопрочного АВС пластика;</a:t>
            </a:r>
            <a:br>
              <a:rPr lang="ru-RU" sz="1400" dirty="0" smtClean="0"/>
            </a:br>
            <a:r>
              <a:rPr lang="ru-RU" sz="1400" dirty="0" smtClean="0"/>
              <a:t>• клавиатура управления кнопочная;</a:t>
            </a:r>
            <a:br>
              <a:rPr lang="ru-RU" sz="1400" dirty="0" smtClean="0"/>
            </a:br>
            <a:r>
              <a:rPr lang="ru-RU" sz="1400" dirty="0" smtClean="0"/>
              <a:t>• все кнопки управления снабжены тактильными</a:t>
            </a:r>
            <a:br>
              <a:rPr lang="ru-RU" sz="1400" dirty="0" smtClean="0"/>
            </a:br>
            <a:r>
              <a:rPr lang="ru-RU" sz="1400" dirty="0" smtClean="0"/>
              <a:t>обозначениями;</a:t>
            </a:r>
            <a:br>
              <a:rPr lang="ru-RU" sz="1400" dirty="0" smtClean="0"/>
            </a:br>
            <a:r>
              <a:rPr lang="ru-RU" sz="1400" dirty="0" smtClean="0"/>
              <a:t>питание устройства комбинированное: от сети 100-</a:t>
            </a:r>
            <a:br>
              <a:rPr lang="ru-RU" sz="1400" dirty="0" smtClean="0"/>
            </a:br>
            <a:r>
              <a:rPr lang="ru-RU" sz="1400" dirty="0" smtClean="0"/>
              <a:t>240 В, 50-60 Гц и от встроенного аккумулятора; мощность, потребляемая от сети переменного тока не более 5 Вт; время автономной работы от аккумулятора не менее 14 часов в режиме чтения «говорящей книги» через встроенную акустическую систему при среднем уровне громкости;</a:t>
            </a:r>
            <a:br>
              <a:rPr lang="ru-RU" sz="1400" dirty="0" smtClean="0"/>
            </a:br>
            <a:r>
              <a:rPr lang="ru-RU" sz="1400" dirty="0" smtClean="0"/>
              <a:t>время полной зарядки аккумулятора менее 4 часов.</a:t>
            </a:r>
            <a:endParaRPr lang="ru-RU" sz="1400" dirty="0"/>
          </a:p>
        </p:txBody>
      </p:sp>
      <p:sp>
        <p:nvSpPr>
          <p:cNvPr id="4" name="Скругленный прямоугольник 3"/>
          <p:cNvSpPr/>
          <p:nvPr/>
        </p:nvSpPr>
        <p:spPr>
          <a:xfrm>
            <a:off x="0" y="2579427"/>
            <a:ext cx="4831307" cy="427857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err="1" smtClean="0"/>
              <a:t>Тифлофлешплеер</a:t>
            </a:r>
            <a:r>
              <a:rPr lang="ru-RU" sz="1400" b="1" dirty="0" smtClean="0"/>
              <a:t> </a:t>
            </a:r>
            <a:r>
              <a:rPr lang="ru-RU" sz="1400" b="1" dirty="0" err="1" smtClean="0"/>
              <a:t>ElecGeste</a:t>
            </a:r>
            <a:r>
              <a:rPr lang="ru-RU" sz="1400" b="1" dirty="0" smtClean="0"/>
              <a:t> DTBP </a:t>
            </a:r>
            <a:r>
              <a:rPr lang="ru-RU" sz="1400" dirty="0" smtClean="0"/>
              <a:t>является техническим средством реабилитации инвалидов по зрению и предназначен для воспроизведения звукозаписи, прослушивания «говорящих книг» в режиме </a:t>
            </a:r>
            <a:r>
              <a:rPr lang="ru-RU" sz="1400" dirty="0" err="1" smtClean="0"/>
              <a:t>онлайн</a:t>
            </a:r>
            <a:r>
              <a:rPr lang="ru-RU" sz="1400" dirty="0" smtClean="0"/>
              <a:t>, а также записанных в специальном защищенном </a:t>
            </a:r>
            <a:r>
              <a:rPr lang="ru-RU" sz="1400" dirty="0" err="1" smtClean="0"/>
              <a:t>тифлоформате</a:t>
            </a:r>
            <a:r>
              <a:rPr lang="ru-RU" sz="1400" dirty="0" smtClean="0"/>
              <a:t> и в международном формате DAISY, воспроизведения </a:t>
            </a:r>
            <a:r>
              <a:rPr lang="ru-RU" sz="1400" dirty="0" err="1" smtClean="0"/>
              <a:t>аудиофайлов</a:t>
            </a:r>
            <a:r>
              <a:rPr lang="ru-RU" sz="1400" dirty="0" smtClean="0"/>
              <a:t> и аудиокниг в формате МР3, чтения электронных текстов встроенным синтезатором речи. </a:t>
            </a:r>
            <a:r>
              <a:rPr lang="ru-RU" sz="1400" dirty="0" err="1" smtClean="0"/>
              <a:t>Тифлоф-лешплеер</a:t>
            </a:r>
            <a:r>
              <a:rPr lang="ru-RU" sz="1400" dirty="0" smtClean="0"/>
              <a:t> </a:t>
            </a:r>
            <a:r>
              <a:rPr lang="ru-RU" sz="1400" dirty="0" err="1" smtClean="0"/>
              <a:t>ElecGeste</a:t>
            </a:r>
            <a:r>
              <a:rPr lang="ru-RU" sz="1400" dirty="0" smtClean="0"/>
              <a:t> DTBP-301 «Медиум» поддерживает</a:t>
            </a:r>
            <a:br>
              <a:rPr lang="ru-RU" sz="1400" dirty="0" smtClean="0"/>
            </a:br>
            <a:r>
              <a:rPr lang="ru-RU" sz="1400" dirty="0" smtClean="0"/>
              <a:t>специализированный формат «говорящих книг» с применением трехпроходного поточного блочного шифрования содержимого МР3 файлов по алгоритму ХХТЕА с длиной ключа криптозащиты 128-бит.</a:t>
            </a:r>
            <a:endParaRPr lang="ru-RU" sz="14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409433" y="313899"/>
            <a:ext cx="11273051" cy="618243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ru-RU" sz="1600" b="1" dirty="0" smtClean="0"/>
              <a:t>ФУНКЦИИ </a:t>
            </a:r>
            <a:r>
              <a:rPr lang="ru-RU" sz="1600" b="1" dirty="0" err="1" smtClean="0"/>
              <a:t>тифлофлешплееров</a:t>
            </a:r>
            <a:r>
              <a:rPr lang="ru-RU" sz="1600" b="1" dirty="0" smtClean="0"/>
              <a:t> </a:t>
            </a:r>
            <a:r>
              <a:rPr lang="ru-RU" sz="1600" b="1" dirty="0" err="1" smtClean="0"/>
              <a:t>ElecGeste</a:t>
            </a:r>
            <a:r>
              <a:rPr lang="ru-RU" sz="1600" b="1" dirty="0" smtClean="0"/>
              <a:t> DTBP</a:t>
            </a:r>
            <a:r>
              <a:rPr lang="ru-RU" sz="1600" dirty="0" smtClean="0"/>
              <a:t>:</a:t>
            </a:r>
            <a:br>
              <a:rPr lang="ru-RU" sz="1600" dirty="0" smtClean="0"/>
            </a:br>
            <a:r>
              <a:rPr lang="ru-RU" sz="1600" dirty="0" smtClean="0"/>
              <a:t>озвучивание выполняемых команд речевым информатором на казахском (государственном) и русском языках; озвученная на казахском (государственном) и русском языках речевая навигация в прямом и обратном направлениях по книгам и фрагментам при прослушивании «говорящих книг», по папкам и файлам при воспроизведении аудио файлов, по папкам, файлам, предложениям и процентам при чтении текстовых файлов встроенным синтезатором речи;</a:t>
            </a:r>
            <a:br>
              <a:rPr lang="ru-RU" sz="1600" dirty="0" smtClean="0"/>
            </a:br>
            <a:r>
              <a:rPr lang="ru-RU" sz="1600" dirty="0" smtClean="0"/>
              <a:t>озвученная перемотка в прямом и обратном направлениях в пределах всей книги при прослушивании «говорящих книг», в пределах папки при воспроизведении аудио файлов, в пределах файла при чтении текстовых файлов встроенным синтезатором речи;</a:t>
            </a:r>
            <a:br>
              <a:rPr lang="ru-RU" sz="1600" dirty="0" smtClean="0"/>
            </a:br>
            <a:r>
              <a:rPr lang="ru-RU" sz="1600" dirty="0" smtClean="0"/>
              <a:t>установка «электронных закладок»;</a:t>
            </a:r>
            <a:br>
              <a:rPr lang="ru-RU" sz="1600" dirty="0" smtClean="0"/>
            </a:br>
            <a:r>
              <a:rPr lang="ru-RU" sz="1600" dirty="0" smtClean="0"/>
              <a:t>наличие диктофона для записи со встроенного и с внешнего микрофонов во внутреннюю память и </a:t>
            </a:r>
            <a:r>
              <a:rPr lang="ru-RU" sz="1600" dirty="0" err="1" smtClean="0"/>
              <a:t>флеш-карту</a:t>
            </a:r>
            <a:r>
              <a:rPr lang="ru-RU" sz="1600" dirty="0" smtClean="0"/>
              <a:t> с возможностью последующего воспроизведения;</a:t>
            </a:r>
            <a:br>
              <a:rPr lang="ru-RU" sz="1600" dirty="0" smtClean="0"/>
            </a:br>
            <a:r>
              <a:rPr lang="ru-RU" sz="1600" dirty="0" smtClean="0"/>
              <a:t>• редактирование записей, выполненных в режиме диктофона (вырезка фрагмента, вставка новой записи);</a:t>
            </a:r>
            <a:br>
              <a:rPr lang="ru-RU" sz="1600" dirty="0" smtClean="0"/>
            </a:br>
            <a:r>
              <a:rPr lang="ru-RU" sz="1600" dirty="0" smtClean="0"/>
              <a:t>соединение с сетью интернет по беспроводному интерфейсу </a:t>
            </a:r>
            <a:r>
              <a:rPr lang="ru-RU" sz="1600" dirty="0" err="1" smtClean="0"/>
              <a:t>Wi-Fi</a:t>
            </a:r>
            <a:r>
              <a:rPr lang="ru-RU" sz="1600" dirty="0" smtClean="0"/>
              <a:t> благодаря встроенному в устройство модулю </a:t>
            </a:r>
            <a:r>
              <a:rPr lang="ru-RU" sz="1600" dirty="0" err="1" smtClean="0"/>
              <a:t>Wi-Fi</a:t>
            </a:r>
            <a:r>
              <a:rPr lang="ru-RU" sz="1600" dirty="0" smtClean="0"/>
              <a:t>;</a:t>
            </a:r>
            <a:br>
              <a:rPr lang="ru-RU" sz="1600" dirty="0" smtClean="0"/>
            </a:br>
            <a:r>
              <a:rPr lang="ru-RU" sz="1600" dirty="0" smtClean="0"/>
              <a:t>воспроизведение </a:t>
            </a:r>
            <a:r>
              <a:rPr lang="ru-RU" sz="1600" dirty="0" err="1" smtClean="0"/>
              <a:t>Интернет-радиостанций</a:t>
            </a:r>
            <a:r>
              <a:rPr lang="ru-RU" sz="1600" dirty="0" smtClean="0"/>
              <a:t>, вещающих по протоколам </a:t>
            </a:r>
            <a:r>
              <a:rPr lang="ru-RU" sz="1600" dirty="0" err="1" smtClean="0"/>
              <a:t>Shoutcast</a:t>
            </a:r>
            <a:r>
              <a:rPr lang="ru-RU" sz="1600" dirty="0" smtClean="0"/>
              <a:t> и </a:t>
            </a:r>
            <a:r>
              <a:rPr lang="ru-RU" sz="1600" dirty="0" err="1" smtClean="0"/>
              <a:t>Icecast</a:t>
            </a:r>
            <a:r>
              <a:rPr lang="ru-RU" sz="1600" dirty="0" smtClean="0"/>
              <a:t> в аудио-форматах МР3 и ААС;</a:t>
            </a:r>
            <a:br>
              <a:rPr lang="ru-RU" sz="1600" dirty="0" smtClean="0"/>
            </a:br>
            <a:r>
              <a:rPr lang="ru-RU" sz="1600" dirty="0" smtClean="0"/>
              <a:t>чтение встроенным синтезатором речи новостей в новостных лентах;</a:t>
            </a:r>
            <a:br>
              <a:rPr lang="ru-RU" sz="1600" dirty="0" smtClean="0"/>
            </a:br>
            <a:r>
              <a:rPr lang="ru-RU" sz="1600" dirty="0" smtClean="0"/>
              <a:t>поддержка работы с сервисами сетевых электронных библиотек для инвалидов по зрению по</a:t>
            </a:r>
            <a:br>
              <a:rPr lang="ru-RU" sz="1600" dirty="0" smtClean="0"/>
            </a:br>
            <a:r>
              <a:rPr lang="ru-RU" sz="1600" dirty="0" smtClean="0"/>
              <a:t>протоколу DAISY </a:t>
            </a:r>
            <a:r>
              <a:rPr lang="ru-RU" sz="1600" dirty="0" err="1" smtClean="0"/>
              <a:t>Online</a:t>
            </a:r>
            <a:r>
              <a:rPr lang="ru-RU" sz="1600" dirty="0" smtClean="0"/>
              <a:t> </a:t>
            </a:r>
            <a:r>
              <a:rPr lang="ru-RU" sz="1600" dirty="0" err="1" smtClean="0"/>
              <a:t>Delivery</a:t>
            </a:r>
            <a:r>
              <a:rPr lang="ru-RU" sz="1600" dirty="0" smtClean="0"/>
              <a:t> </a:t>
            </a:r>
            <a:r>
              <a:rPr lang="ru-RU" sz="1600" dirty="0" err="1" smtClean="0"/>
              <a:t>Protocol</a:t>
            </a:r>
            <a:r>
              <a:rPr lang="ru-RU" sz="1600" dirty="0" smtClean="0"/>
              <a:t> (DODP);</a:t>
            </a:r>
            <a:br>
              <a:rPr lang="ru-RU" sz="1600" dirty="0" smtClean="0"/>
            </a:br>
            <a:r>
              <a:rPr lang="ru-RU" sz="1600" dirty="0" smtClean="0"/>
              <a:t>доступ к </a:t>
            </a:r>
            <a:r>
              <a:rPr lang="ru-RU" sz="1600" dirty="0" err="1" smtClean="0"/>
              <a:t>онлайн</a:t>
            </a:r>
            <a:r>
              <a:rPr lang="ru-RU" sz="1600" dirty="0" smtClean="0"/>
              <a:t> библиотеке «говорящих книг» на казахском (государственном) языке с речевым меню на казахском (государственном) языке; доступ к </a:t>
            </a:r>
            <a:r>
              <a:rPr lang="ru-RU" sz="1600" dirty="0" err="1" smtClean="0"/>
              <a:t>онлайн</a:t>
            </a:r>
            <a:r>
              <a:rPr lang="ru-RU" sz="1600" dirty="0" smtClean="0"/>
              <a:t> библиотеке «говорящих книг» на русском и иностранных языках; загрузка выбранных книг из электронной полки или библиотечной базы в </a:t>
            </a:r>
            <a:r>
              <a:rPr lang="ru-RU" sz="1600" dirty="0" err="1" smtClean="0"/>
              <a:t>тифлофлешплеер</a:t>
            </a:r>
            <a:r>
              <a:rPr lang="ru-RU" sz="1600" dirty="0" smtClean="0"/>
              <a:t>; </a:t>
            </a:r>
            <a:r>
              <a:rPr lang="ru-RU" sz="1600" dirty="0" err="1" smtClean="0"/>
              <a:t>онлайн</a:t>
            </a:r>
            <a:r>
              <a:rPr lang="ru-RU" sz="1600" dirty="0" smtClean="0"/>
              <a:t> прослушивание выбранных книг без их загрузки в </a:t>
            </a:r>
            <a:r>
              <a:rPr lang="ru-RU" sz="1600" dirty="0" err="1" smtClean="0"/>
              <a:t>тифлофлешплеер</a:t>
            </a:r>
            <a:r>
              <a:rPr lang="ru-RU" sz="1600" dirty="0" smtClean="0"/>
              <a:t> с сохранением позиции воспроизведения каждой книги.</a:t>
            </a:r>
            <a:endParaRPr lang="ru-RU"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s://sun9-34.userapi.com/impg/k4ZBNiUYw_Sfb98D3QZvm0e99lcLMZIEmapHjw/-DKuJ4sBrnw.jpg?size=1280x873&amp;quality=95&amp;sign=a64f67e5a615f0a87672d8805bf87114&amp;type=album"/>
          <p:cNvPicPr>
            <a:picLocks noChangeAspect="1" noChangeArrowheads="1"/>
          </p:cNvPicPr>
          <p:nvPr/>
        </p:nvPicPr>
        <p:blipFill>
          <a:blip r:embed="rId2"/>
          <a:srcRect/>
          <a:stretch>
            <a:fillRect/>
          </a:stretch>
        </p:blipFill>
        <p:spPr bwMode="auto">
          <a:xfrm>
            <a:off x="-1" y="-1"/>
            <a:ext cx="4802511" cy="3275463"/>
          </a:xfrm>
          <a:prstGeom prst="rect">
            <a:avLst/>
          </a:prstGeom>
          <a:noFill/>
        </p:spPr>
      </p:pic>
      <p:sp>
        <p:nvSpPr>
          <p:cNvPr id="3" name="Скругленный прямоугольник 2"/>
          <p:cNvSpPr/>
          <p:nvPr/>
        </p:nvSpPr>
        <p:spPr>
          <a:xfrm>
            <a:off x="5581934" y="163773"/>
            <a:ext cx="6359857" cy="398514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err="1" smtClean="0"/>
              <a:t>Тифлофлешплеер</a:t>
            </a:r>
            <a:r>
              <a:rPr lang="ru-RU" b="1" dirty="0" smtClean="0"/>
              <a:t> </a:t>
            </a:r>
            <a:r>
              <a:rPr lang="ru-RU" b="1" dirty="0" err="1" smtClean="0"/>
              <a:t>ElecGeste</a:t>
            </a:r>
            <a:r>
              <a:rPr lang="ru-RU" b="1" dirty="0" smtClean="0"/>
              <a:t> DTBP-301 </a:t>
            </a:r>
            <a:r>
              <a:rPr lang="ru-RU" dirty="0" smtClean="0"/>
              <a:t>Медиум является техническим средством реабилитации инвалидов по зрению и предназначен для чтения «говорящих книг» </a:t>
            </a:r>
            <a:r>
              <a:rPr lang="ru-RU" dirty="0" err="1" smtClean="0"/>
              <a:t>тифлоформата</a:t>
            </a:r>
            <a:r>
              <a:rPr lang="ru-RU" dirty="0" smtClean="0"/>
              <a:t>, формата МР3 и DAISY книг, записанных на </a:t>
            </a:r>
            <a:r>
              <a:rPr lang="ru-RU" dirty="0" err="1" smtClean="0"/>
              <a:t>флеш-картах</a:t>
            </a:r>
            <a:r>
              <a:rPr lang="ru-RU" dirty="0" smtClean="0"/>
              <a:t> и USB </a:t>
            </a:r>
            <a:r>
              <a:rPr lang="ru-RU" dirty="0" err="1" smtClean="0"/>
              <a:t>флеш-накопителях</a:t>
            </a:r>
            <a:r>
              <a:rPr lang="ru-RU" dirty="0" smtClean="0"/>
              <a:t>.</a:t>
            </a:r>
            <a:br>
              <a:rPr lang="ru-RU" dirty="0" smtClean="0"/>
            </a:br>
            <a:r>
              <a:rPr lang="ru-RU" dirty="0" smtClean="0"/>
              <a:t>Суммарная выходная мощность встроенной акустической системы 4,0 Вт;</a:t>
            </a:r>
            <a:br>
              <a:rPr lang="ru-RU" dirty="0" smtClean="0"/>
            </a:br>
            <a:r>
              <a:rPr lang="ru-RU" dirty="0" smtClean="0"/>
              <a:t>Габариты: длина 171 мм, ширина 100 мм, 33 мм.</a:t>
            </a:r>
            <a:br>
              <a:rPr lang="ru-RU" dirty="0" smtClean="0"/>
            </a:br>
            <a:r>
              <a:rPr lang="ru-RU" dirty="0" smtClean="0"/>
              <a:t>Масса: 0,3 кг</a:t>
            </a:r>
            <a:endParaRPr lang="ru-RU" dirty="0"/>
          </a:p>
        </p:txBody>
      </p:sp>
      <p:pic>
        <p:nvPicPr>
          <p:cNvPr id="72708" name="Picture 4" descr="https://sun9-19.userapi.com/impg/Fz0_jqB31jyUQYEZCW97YFeXYHxP-nBlKUnE1Q/Iql8EoqZn9Y.jpg?size=1280x416&amp;quality=95&amp;sign=4f0f385550c46d38a18752dbeef6a572&amp;type=album"/>
          <p:cNvPicPr>
            <a:picLocks noChangeAspect="1" noChangeArrowheads="1"/>
          </p:cNvPicPr>
          <p:nvPr/>
        </p:nvPicPr>
        <p:blipFill>
          <a:blip r:embed="rId3"/>
          <a:srcRect/>
          <a:stretch>
            <a:fillRect/>
          </a:stretch>
        </p:blipFill>
        <p:spPr bwMode="auto">
          <a:xfrm>
            <a:off x="0" y="4448032"/>
            <a:ext cx="7415284" cy="2409968"/>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s://sun9-58.userapi.com/impg/AENjrN2rrmZnA9BgQJ2CvmWcqjsOs4FP5r_1TA/rERDv7H_s28.jpg?size=1280x1249&amp;quality=95&amp;sign=04e23cb54674637b45bb860dcdad2c55&amp;type=album"/>
          <p:cNvPicPr>
            <a:picLocks noChangeAspect="1" noChangeArrowheads="1"/>
          </p:cNvPicPr>
          <p:nvPr/>
        </p:nvPicPr>
        <p:blipFill>
          <a:blip r:embed="rId2"/>
          <a:srcRect/>
          <a:stretch>
            <a:fillRect/>
          </a:stretch>
        </p:blipFill>
        <p:spPr bwMode="auto">
          <a:xfrm>
            <a:off x="0" y="0"/>
            <a:ext cx="3049056" cy="2975212"/>
          </a:xfrm>
          <a:prstGeom prst="rect">
            <a:avLst/>
          </a:prstGeom>
          <a:noFill/>
        </p:spPr>
      </p:pic>
      <p:sp>
        <p:nvSpPr>
          <p:cNvPr id="3" name="Скругленный прямоугольник 2"/>
          <p:cNvSpPr/>
          <p:nvPr/>
        </p:nvSpPr>
        <p:spPr>
          <a:xfrm>
            <a:off x="4776716" y="0"/>
            <a:ext cx="7415284" cy="324816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err="1" smtClean="0"/>
              <a:t>Тифлофлешплеер</a:t>
            </a:r>
            <a:r>
              <a:rPr lang="ru-RU" b="1" dirty="0" smtClean="0"/>
              <a:t> </a:t>
            </a:r>
            <a:r>
              <a:rPr lang="ru-RU" b="1" dirty="0" err="1" smtClean="0"/>
              <a:t>ElecGeste</a:t>
            </a:r>
            <a:r>
              <a:rPr lang="ru-RU" b="1" dirty="0" smtClean="0"/>
              <a:t> DTBP-202 </a:t>
            </a:r>
            <a:r>
              <a:rPr lang="ru-RU" dirty="0" smtClean="0"/>
              <a:t>является кар-</a:t>
            </a:r>
            <a:br>
              <a:rPr lang="ru-RU" dirty="0" smtClean="0"/>
            </a:br>
            <a:r>
              <a:rPr lang="ru-RU" dirty="0" smtClean="0"/>
              <a:t>манной версией </a:t>
            </a:r>
            <a:r>
              <a:rPr lang="ru-RU" dirty="0" err="1" smtClean="0"/>
              <a:t>тифлофлешплеера</a:t>
            </a:r>
            <a:r>
              <a:rPr lang="ru-RU" dirty="0" smtClean="0"/>
              <a:t> DTBP-301 Медиум.</a:t>
            </a:r>
            <a:br>
              <a:rPr lang="ru-RU" dirty="0" smtClean="0"/>
            </a:br>
            <a:r>
              <a:rPr lang="ru-RU" dirty="0" smtClean="0"/>
              <a:t>Это техническое средство реабилитации инвалидов по зрению предназначено для чтения «говорящих книг» </a:t>
            </a:r>
            <a:r>
              <a:rPr lang="ru-RU" dirty="0" err="1" smtClean="0"/>
              <a:t>тифлоформата</a:t>
            </a:r>
            <a:r>
              <a:rPr lang="ru-RU" dirty="0" smtClean="0"/>
              <a:t>, формата МР3 и DAISY книг, записанных на </a:t>
            </a:r>
            <a:r>
              <a:rPr lang="ru-RU" dirty="0" err="1" smtClean="0"/>
              <a:t>флеш-картах</a:t>
            </a:r>
            <a:r>
              <a:rPr lang="ru-RU" dirty="0" smtClean="0"/>
              <a:t>.</a:t>
            </a:r>
            <a:br>
              <a:rPr lang="ru-RU" dirty="0" smtClean="0"/>
            </a:br>
            <a:r>
              <a:rPr lang="ru-RU" dirty="0" smtClean="0"/>
              <a:t>Суммарная выходная мощность встроенной акустической системы 1,0 Вт;</a:t>
            </a:r>
            <a:br>
              <a:rPr lang="ru-RU" dirty="0" smtClean="0"/>
            </a:br>
            <a:r>
              <a:rPr lang="ru-RU" dirty="0" smtClean="0"/>
              <a:t>Габариты: длина 111 мм, ширина 54мм, 19 мм.</a:t>
            </a:r>
            <a:br>
              <a:rPr lang="ru-RU" dirty="0" smtClean="0"/>
            </a:br>
            <a:r>
              <a:rPr lang="ru-RU" dirty="0" smtClean="0"/>
              <a:t>Масса: 0,11 кг</a:t>
            </a:r>
            <a:endParaRPr lang="ru-RU" dirty="0"/>
          </a:p>
        </p:txBody>
      </p:sp>
      <p:pic>
        <p:nvPicPr>
          <p:cNvPr id="74756" name="Picture 4" descr="https://sun9-1.userapi.com/impg/BfOVnaut4KTMbwqCATMGw0G-wkUbDTMIYXK5lA/M1y2dYZBB7U.jpg?size=1280x657&amp;quality=95&amp;sign=eebbffd8ad6371977273de27e2ad298c&amp;type=album"/>
          <p:cNvPicPr>
            <a:picLocks noChangeAspect="1" noChangeArrowheads="1"/>
          </p:cNvPicPr>
          <p:nvPr/>
        </p:nvPicPr>
        <p:blipFill>
          <a:blip r:embed="rId3"/>
          <a:srcRect/>
          <a:stretch>
            <a:fillRect/>
          </a:stretch>
        </p:blipFill>
        <p:spPr bwMode="auto">
          <a:xfrm>
            <a:off x="0" y="3664968"/>
            <a:ext cx="6220822" cy="3193032"/>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s://sun9-18.userapi.com/impg/SWZfIeOVLObow6lb6nxyOEbgoHVsyplnXBfkCQ/gUsaOdSzUTs.jpg?size=1280x763&amp;quality=95&amp;sign=10691b9e029aa9a89b3642c83f7ee5c2&amp;type=album"/>
          <p:cNvPicPr>
            <a:picLocks noChangeAspect="1" noChangeArrowheads="1"/>
          </p:cNvPicPr>
          <p:nvPr/>
        </p:nvPicPr>
        <p:blipFill>
          <a:blip r:embed="rId2"/>
          <a:srcRect/>
          <a:stretch>
            <a:fillRect/>
          </a:stretch>
        </p:blipFill>
        <p:spPr bwMode="auto">
          <a:xfrm>
            <a:off x="0" y="0"/>
            <a:ext cx="4212739" cy="2511188"/>
          </a:xfrm>
          <a:prstGeom prst="rect">
            <a:avLst/>
          </a:prstGeom>
          <a:noFill/>
        </p:spPr>
      </p:pic>
      <p:sp>
        <p:nvSpPr>
          <p:cNvPr id="3" name="Скругленный прямоугольник 2"/>
          <p:cNvSpPr/>
          <p:nvPr/>
        </p:nvSpPr>
        <p:spPr>
          <a:xfrm>
            <a:off x="0" y="2920621"/>
            <a:ext cx="4790364" cy="393737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err="1" smtClean="0"/>
              <a:t>ElBraille-W</a:t>
            </a:r>
            <a:r>
              <a:rPr lang="ru-RU" sz="1600" b="1" dirty="0" smtClean="0"/>
              <a:t> </a:t>
            </a:r>
            <a:r>
              <a:rPr lang="ru-RU" sz="1600" dirty="0" smtClean="0"/>
              <a:t>представляет собой портативное устройство, предназначенное для пользователей с полной или частичной потерей зрения, а также одновременной потерей зрения и слуха. Ввод/вывод осуществляется рельефно-точечным шрифтом Брайля, также наряду с этим используется речевое сопровождение. Помимо специализированного программного обеспечения, устройство позволяет использовать функционал операционной системы </a:t>
            </a:r>
            <a:r>
              <a:rPr lang="ru-RU" sz="1600" dirty="0" err="1" smtClean="0"/>
              <a:t>Windows</a:t>
            </a:r>
            <a:r>
              <a:rPr lang="ru-RU" sz="1600" dirty="0" smtClean="0"/>
              <a:t> 10, включая сторонние приложения, доступные для программного обеспечения экранного доступа.</a:t>
            </a:r>
            <a:endParaRPr lang="ru-RU" sz="1600" dirty="0"/>
          </a:p>
        </p:txBody>
      </p:sp>
      <p:sp>
        <p:nvSpPr>
          <p:cNvPr id="4" name="Скругленный прямоугольник 3"/>
          <p:cNvSpPr/>
          <p:nvPr/>
        </p:nvSpPr>
        <p:spPr>
          <a:xfrm>
            <a:off x="4995081" y="0"/>
            <a:ext cx="7196919" cy="6858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t>ФУНКЦИОНАЛЬНЫЕ И ТЕХНИЧЕСКИЕ ХАРАКТЕРИ-СТИКИ:</a:t>
            </a:r>
            <a:br>
              <a:rPr lang="ru-RU" sz="1400" dirty="0" smtClean="0"/>
            </a:br>
            <a:r>
              <a:rPr lang="ru-RU" sz="1400" dirty="0" smtClean="0"/>
              <a:t>Работает под управлением </a:t>
            </a:r>
            <a:r>
              <a:rPr lang="ru-RU" sz="1400" dirty="0" err="1" smtClean="0"/>
              <a:t>Windows</a:t>
            </a:r>
            <a:r>
              <a:rPr lang="ru-RU" sz="1400" dirty="0" smtClean="0"/>
              <a:t> 10 и «JAWS</a:t>
            </a:r>
            <a:br>
              <a:rPr lang="ru-RU" sz="1400" dirty="0" smtClean="0"/>
            </a:br>
            <a:r>
              <a:rPr lang="ru-RU" sz="1400" dirty="0" err="1" smtClean="0"/>
              <a:t>for</a:t>
            </a:r>
            <a:r>
              <a:rPr lang="ru-RU" sz="1400" dirty="0" smtClean="0"/>
              <a:t> </a:t>
            </a:r>
            <a:r>
              <a:rPr lang="ru-RU" sz="1400" dirty="0" err="1" smtClean="0"/>
              <a:t>Windows</a:t>
            </a:r>
            <a:r>
              <a:rPr lang="ru-RU" sz="1400" dirty="0" smtClean="0"/>
              <a:t> </a:t>
            </a:r>
            <a:r>
              <a:rPr lang="ru-RU" sz="1400" dirty="0" err="1" smtClean="0"/>
              <a:t>Pro</a:t>
            </a:r>
            <a:r>
              <a:rPr lang="ru-RU" sz="1400" dirty="0" smtClean="0"/>
              <a:t>» с поддержкой речевого синтеза на казахском (государственном), а также русском и английском языках</a:t>
            </a:r>
            <a:br>
              <a:rPr lang="ru-RU" sz="1400" dirty="0" smtClean="0"/>
            </a:br>
            <a:r>
              <a:rPr lang="ru-RU" sz="1400" dirty="0" smtClean="0"/>
              <a:t>Включает в комплектацию дисплей </a:t>
            </a:r>
            <a:r>
              <a:rPr lang="ru-RU" sz="1400" dirty="0" err="1" smtClean="0"/>
              <a:t>Focus</a:t>
            </a:r>
            <a:r>
              <a:rPr lang="ru-RU" sz="1400" dirty="0" smtClean="0"/>
              <a:t> 40 </a:t>
            </a:r>
            <a:r>
              <a:rPr lang="ru-RU" sz="1400" dirty="0" err="1" smtClean="0"/>
              <a:t>Blue</a:t>
            </a:r>
            <a:r>
              <a:rPr lang="ru-RU" sz="1400" dirty="0" smtClean="0"/>
              <a:t> пятого поколения с 40 обновляемыми ячейками, 8-ми точечной клавиатурой Брайля</a:t>
            </a:r>
            <a:br>
              <a:rPr lang="ru-RU" sz="1400" dirty="0" smtClean="0"/>
            </a:br>
            <a:r>
              <a:rPr lang="ru-RU" sz="1400" dirty="0" smtClean="0"/>
              <a:t>Бесшовный дизайн между ячейками позволяет пользователю ощущать точки Брайля как на бумаге. Настраиваемый повтор клавиш для ускоренной прокрутки и панорамирования.</a:t>
            </a:r>
            <a:br>
              <a:rPr lang="ru-RU" sz="1400" dirty="0" smtClean="0"/>
            </a:br>
            <a:r>
              <a:rPr lang="ru-RU" sz="1400" dirty="0" smtClean="0"/>
              <a:t>Управление: 8-клавишная клавиатура в стиле</a:t>
            </a:r>
            <a:br>
              <a:rPr lang="ru-RU" sz="1400" dirty="0" smtClean="0"/>
            </a:br>
            <a:r>
              <a:rPr lang="ru-RU" sz="1400" dirty="0" err="1" smtClean="0"/>
              <a:t>Перкинс</a:t>
            </a:r>
            <a:r>
              <a:rPr lang="ru-RU" sz="1400" dirty="0" smtClean="0"/>
              <a:t>; кнопки NAV </a:t>
            </a:r>
            <a:r>
              <a:rPr lang="ru-RU" sz="1400" dirty="0" err="1" smtClean="0"/>
              <a:t>Rockers</a:t>
            </a:r>
            <a:r>
              <a:rPr lang="ru-RU" sz="1400" dirty="0" smtClean="0"/>
              <a:t> на каждой стороне дисплея, независимо настраиваемые для строк, предложений, абзацев или прокрутки вперед назад; клавиши маршрутизации курсора; две фронтально расположенные клавиши для прокрутки; две клавиши для перемещения по строке вверх/вниз; две клавиши выбора; две клавиши SHIFT.</a:t>
            </a:r>
            <a:br>
              <a:rPr lang="ru-RU" sz="1400" dirty="0" smtClean="0"/>
            </a:br>
            <a:r>
              <a:rPr lang="ru-RU" sz="1400" dirty="0" smtClean="0"/>
              <a:t>Возможность подключения по </a:t>
            </a:r>
            <a:r>
              <a:rPr lang="ru-RU" sz="1400" dirty="0" err="1" smtClean="0"/>
              <a:t>Bluetooth</a:t>
            </a:r>
            <a:r>
              <a:rPr lang="ru-RU" sz="1400" dirty="0" smtClean="0"/>
              <a:t> к устройству ещё пяти дополнительных устройств (например, компьютера, планшета, смартфона и пр.)</a:t>
            </a:r>
            <a:br>
              <a:rPr lang="ru-RU" sz="1400" dirty="0" smtClean="0"/>
            </a:br>
            <a:r>
              <a:rPr lang="ru-RU" sz="1400" dirty="0" smtClean="0"/>
              <a:t>Возможность подключения к ПК через USB-порт.</a:t>
            </a:r>
            <a:br>
              <a:rPr lang="ru-RU" sz="1400" dirty="0" smtClean="0"/>
            </a:br>
            <a:r>
              <a:rPr lang="ru-RU" sz="1400" dirty="0" smtClean="0"/>
              <a:t>Устройство работает в автономном режиме и в режиме дисплея Брайля, а также имеет возможность автоматического и принудительного переключения режимов.</a:t>
            </a:r>
            <a:br>
              <a:rPr lang="ru-RU" sz="1400" dirty="0" smtClean="0"/>
            </a:br>
            <a:r>
              <a:rPr lang="ru-RU" sz="1400" dirty="0" smtClean="0"/>
              <a:t>Процессор 7-го поколения </a:t>
            </a:r>
            <a:r>
              <a:rPr lang="ru-RU" sz="1400" dirty="0" err="1" smtClean="0"/>
              <a:t>Intel</a:t>
            </a:r>
            <a:r>
              <a:rPr lang="ru-RU" sz="1400" dirty="0" smtClean="0"/>
              <a:t>® </a:t>
            </a:r>
            <a:r>
              <a:rPr lang="ru-RU" sz="1400" dirty="0" err="1" smtClean="0"/>
              <a:t>Core</a:t>
            </a:r>
            <a:r>
              <a:rPr lang="ru-RU" sz="1400" dirty="0" smtClean="0"/>
              <a:t>™ i5-7Y57</a:t>
            </a:r>
            <a:br>
              <a:rPr lang="ru-RU" sz="1400" dirty="0" smtClean="0"/>
            </a:br>
            <a:r>
              <a:rPr lang="ru-RU" sz="1400" dirty="0" smtClean="0"/>
              <a:t>(4Мб Кеш, до 3.30 ГГц)</a:t>
            </a:r>
            <a:br>
              <a:rPr lang="ru-RU" sz="1400" dirty="0" smtClean="0"/>
            </a:br>
            <a:r>
              <a:rPr lang="ru-RU" sz="1400" dirty="0" smtClean="0"/>
              <a:t>Встроенная память 128 Гб SSD жёсткий диск</a:t>
            </a:r>
            <a:br>
              <a:rPr lang="ru-RU" sz="1400" dirty="0" smtClean="0"/>
            </a:br>
            <a:r>
              <a:rPr lang="ru-RU" sz="1400" dirty="0" smtClean="0"/>
              <a:t>Оперативная память 8 Гб RAM</a:t>
            </a:r>
            <a:br>
              <a:rPr lang="ru-RU" sz="1400" dirty="0" smtClean="0"/>
            </a:br>
            <a:r>
              <a:rPr lang="ru-RU" sz="1400" dirty="0" smtClean="0"/>
              <a:t>Слот для карт памяти с поддержкой SD, SDHC,</a:t>
            </a:r>
            <a:br>
              <a:rPr lang="ru-RU" sz="1400" dirty="0" smtClean="0"/>
            </a:br>
            <a:r>
              <a:rPr lang="ru-RU" sz="1400" dirty="0" smtClean="0"/>
              <a:t>SDXC объемом до 256 Гб.</a:t>
            </a:r>
            <a:endParaRPr lang="ru-RU"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s://sun9-9.userapi.com/impg/ep3LY9vASEuMA6F9yxChtkIfer2TRIHlkkWzqA/K2kDDdr0ReM.jpg?size=1280x516&amp;quality=95&amp;sign=33a00b9488e7d60563b75ba58b72ab88&amp;type=album"/>
          <p:cNvPicPr>
            <a:picLocks noChangeAspect="1" noChangeArrowheads="1"/>
          </p:cNvPicPr>
          <p:nvPr/>
        </p:nvPicPr>
        <p:blipFill>
          <a:blip r:embed="rId2"/>
          <a:srcRect/>
          <a:stretch>
            <a:fillRect/>
          </a:stretch>
        </p:blipFill>
        <p:spPr bwMode="auto">
          <a:xfrm>
            <a:off x="2939718" y="0"/>
            <a:ext cx="5890753" cy="2374710"/>
          </a:xfrm>
          <a:prstGeom prst="rect">
            <a:avLst/>
          </a:prstGeom>
          <a:noFill/>
        </p:spPr>
      </p:pic>
      <p:sp>
        <p:nvSpPr>
          <p:cNvPr id="3" name="Скругленный прямоугольник 2"/>
          <p:cNvSpPr/>
          <p:nvPr/>
        </p:nvSpPr>
        <p:spPr>
          <a:xfrm>
            <a:off x="504967" y="2442949"/>
            <a:ext cx="11300346" cy="441505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ru-RU" sz="1600" dirty="0" smtClean="0"/>
              <a:t>2 динамика, стереозвук, встроенный микрофон.</a:t>
            </a:r>
            <a:br>
              <a:rPr lang="ru-RU" sz="1600" dirty="0" smtClean="0"/>
            </a:br>
            <a:r>
              <a:rPr lang="ru-RU" sz="1600" dirty="0" smtClean="0"/>
              <a:t>Дополнительный системный динамик с </a:t>
            </a:r>
            <a:r>
              <a:rPr lang="ru-RU" sz="1600" dirty="0" err="1" smtClean="0"/>
              <a:t>вибросигналом</a:t>
            </a:r>
            <a:r>
              <a:rPr lang="ru-RU" sz="1600" dirty="0" smtClean="0"/>
              <a:t> (для индикации, например, начала и окончания зарядки на выключенном устройстве, в том числе для лиц с одновременной потерей зрения и слуха).</a:t>
            </a:r>
            <a:br>
              <a:rPr lang="ru-RU" sz="1600" dirty="0" smtClean="0"/>
            </a:br>
            <a:r>
              <a:rPr lang="ru-RU" sz="1600" dirty="0" smtClean="0"/>
              <a:t>Шесть дополнительных кнопок управления с на-</a:t>
            </a:r>
            <a:br>
              <a:rPr lang="ru-RU" sz="1600" dirty="0" smtClean="0"/>
            </a:br>
            <a:r>
              <a:rPr lang="ru-RU" sz="1600" dirty="0" smtClean="0"/>
              <a:t>страиваемыми функциями (по умолчанию эти клавиши имеют предопределенные функции, такие как быстрые заметки, статус подключения, время / дата и т. д.). Кнопка питания и две кнопки для регулировки громкости.</a:t>
            </a:r>
            <a:br>
              <a:rPr lang="ru-RU" sz="1600" dirty="0" smtClean="0"/>
            </a:br>
            <a:r>
              <a:rPr lang="ru-RU" sz="1600" dirty="0" smtClean="0"/>
              <a:t>•Трехцветный светодиодный индикатор состоя-</a:t>
            </a:r>
            <a:br>
              <a:rPr lang="ru-RU" sz="1600" dirty="0" smtClean="0"/>
            </a:br>
            <a:r>
              <a:rPr lang="ru-RU" sz="1600" dirty="0" err="1" smtClean="0"/>
              <a:t>ния</a:t>
            </a:r>
            <a:r>
              <a:rPr lang="ru-RU" sz="1600" dirty="0" smtClean="0"/>
              <a:t> устройства.</a:t>
            </a:r>
            <a:br>
              <a:rPr lang="ru-RU" sz="1600" dirty="0" smtClean="0"/>
            </a:br>
            <a:r>
              <a:rPr lang="ru-RU" sz="1600" dirty="0" smtClean="0"/>
              <a:t>Беспроводная сеть WLAN802.11 </a:t>
            </a:r>
            <a:r>
              <a:rPr lang="ru-RU" sz="1600" dirty="0" err="1" smtClean="0"/>
              <a:t>a</a:t>
            </a:r>
            <a:r>
              <a:rPr lang="ru-RU" sz="1600" dirty="0" smtClean="0"/>
              <a:t>/</a:t>
            </a:r>
            <a:r>
              <a:rPr lang="ru-RU" sz="1600" dirty="0" err="1" smtClean="0"/>
              <a:t>b</a:t>
            </a:r>
            <a:r>
              <a:rPr lang="ru-RU" sz="1600" dirty="0" smtClean="0"/>
              <a:t>/</a:t>
            </a:r>
            <a:r>
              <a:rPr lang="ru-RU" sz="1600" dirty="0" err="1" smtClean="0"/>
              <a:t>g</a:t>
            </a:r>
            <a:r>
              <a:rPr lang="ru-RU" sz="1600" dirty="0" smtClean="0"/>
              <a:t>/</a:t>
            </a:r>
            <a:r>
              <a:rPr lang="ru-RU" sz="1600" dirty="0" err="1" smtClean="0"/>
              <a:t>n</a:t>
            </a:r>
            <a:r>
              <a:rPr lang="ru-RU" sz="1600" dirty="0" smtClean="0"/>
              <a:t> (частоты</a:t>
            </a:r>
            <a:br>
              <a:rPr lang="ru-RU" sz="1600" dirty="0" smtClean="0"/>
            </a:br>
            <a:r>
              <a:rPr lang="ru-RU" sz="1600" dirty="0" smtClean="0"/>
              <a:t>2.4 ГГц и 5 ГГЦ).</a:t>
            </a:r>
            <a:br>
              <a:rPr lang="ru-RU" sz="1600" dirty="0" smtClean="0"/>
            </a:br>
            <a:r>
              <a:rPr lang="ru-RU" sz="1600" dirty="0" err="1" smtClean="0"/>
              <a:t>Bluetooth</a:t>
            </a:r>
            <a:r>
              <a:rPr lang="ru-RU" sz="1600" dirty="0" smtClean="0"/>
              <a:t> V4.2.</a:t>
            </a:r>
            <a:br>
              <a:rPr lang="ru-RU" sz="1600" dirty="0" smtClean="0"/>
            </a:br>
            <a:r>
              <a:rPr lang="ru-RU" sz="1600" dirty="0" smtClean="0"/>
              <a:t>4G LTE модем (поддержка стандартов сотовой</a:t>
            </a:r>
            <a:br>
              <a:rPr lang="ru-RU" sz="1600" dirty="0" smtClean="0"/>
            </a:br>
            <a:r>
              <a:rPr lang="ru-RU" sz="1600" dirty="0" smtClean="0"/>
              <a:t>связи: TDD-LTE, FDD-LTE, TD-SCDMA, WCDMA, GSM/</a:t>
            </a:r>
            <a:br>
              <a:rPr lang="ru-RU" sz="1600" dirty="0" smtClean="0"/>
            </a:br>
            <a:r>
              <a:rPr lang="ru-RU" sz="1600" dirty="0" smtClean="0"/>
              <a:t>GPRS/ EDGE до 150 Мбит/с DL, 50 Мбит/с UL).</a:t>
            </a:r>
            <a:br>
              <a:rPr lang="ru-RU" sz="1600" dirty="0" smtClean="0"/>
            </a:br>
            <a:r>
              <a:rPr lang="ru-RU" sz="1600" dirty="0" smtClean="0"/>
              <a:t>GNSS: GPS/</a:t>
            </a:r>
            <a:r>
              <a:rPr lang="ru-RU" sz="1600" dirty="0" err="1" smtClean="0"/>
              <a:t>Beidou</a:t>
            </a:r>
            <a:r>
              <a:rPr lang="ru-RU" sz="1600" dirty="0" smtClean="0"/>
              <a:t>/</a:t>
            </a:r>
            <a:r>
              <a:rPr lang="ru-RU" sz="1600" dirty="0" err="1" smtClean="0"/>
              <a:t>Glonass</a:t>
            </a:r>
            <a:r>
              <a:rPr lang="ru-RU" sz="1600" dirty="0" smtClean="0"/>
              <a:t>/</a:t>
            </a:r>
            <a:r>
              <a:rPr lang="ru-RU" sz="1600" dirty="0" err="1" smtClean="0"/>
              <a:t>Galileo</a:t>
            </a:r>
            <a:r>
              <a:rPr lang="ru-RU" sz="1600" dirty="0" smtClean="0"/>
              <a:t>/QZSS.</a:t>
            </a:r>
            <a:br>
              <a:rPr lang="ru-RU" sz="1600" dirty="0" smtClean="0"/>
            </a:br>
            <a:r>
              <a:rPr lang="ru-RU" sz="1600" dirty="0" smtClean="0"/>
              <a:t>Порты: стандартный HDMI-порт, USB-C, USB 3.0,</a:t>
            </a:r>
            <a:br>
              <a:rPr lang="ru-RU" sz="1600" dirty="0" smtClean="0"/>
            </a:br>
            <a:r>
              <a:rPr lang="ru-RU" sz="1600" dirty="0" smtClean="0"/>
              <a:t>слот для SIM-карты.</a:t>
            </a:r>
            <a:br>
              <a:rPr lang="ru-RU" sz="1600" dirty="0" smtClean="0"/>
            </a:br>
            <a:r>
              <a:rPr lang="ru-RU" sz="1600" dirty="0" smtClean="0"/>
              <a:t>Разъем для гарнитуры 3,5 мм.</a:t>
            </a:r>
            <a:br>
              <a:rPr lang="ru-RU" sz="1600" dirty="0" smtClean="0"/>
            </a:br>
            <a:r>
              <a:rPr lang="ru-RU" sz="1600" dirty="0" smtClean="0"/>
              <a:t>Аккумулятор: перезаряжаемая батарея ёмкостью 20 000 </a:t>
            </a:r>
            <a:r>
              <a:rPr lang="ru-RU" sz="1600" dirty="0" err="1" smtClean="0"/>
              <a:t>мАч</a:t>
            </a:r>
            <a:r>
              <a:rPr lang="ru-RU" sz="1600" dirty="0" smtClean="0"/>
              <a:t>, примерное время работы 15 часов даже при использовании </a:t>
            </a:r>
            <a:r>
              <a:rPr lang="ru-RU" sz="1600" dirty="0" err="1" smtClean="0"/>
              <a:t>Wi-Fi</a:t>
            </a:r>
            <a:r>
              <a:rPr lang="ru-RU" sz="1600" dirty="0" smtClean="0"/>
              <a:t>.</a:t>
            </a:r>
            <a:br>
              <a:rPr lang="ru-RU" sz="1600" dirty="0" smtClean="0"/>
            </a:br>
            <a:r>
              <a:rPr lang="ru-RU" sz="1600" dirty="0" smtClean="0"/>
              <a:t>Питание от сети 110-240 В или от аккумулятора.</a:t>
            </a:r>
            <a:br>
              <a:rPr lang="ru-RU" sz="1600" dirty="0" smtClean="0"/>
            </a:br>
            <a:r>
              <a:rPr lang="ru-RU" sz="1600" dirty="0" smtClean="0"/>
              <a:t>Адаптер питания со сменной вилкой (UK, EU, US,</a:t>
            </a:r>
            <a:br>
              <a:rPr lang="ru-RU" sz="1600" dirty="0" smtClean="0"/>
            </a:br>
            <a:r>
              <a:rPr lang="ru-RU" sz="1600" dirty="0" smtClean="0"/>
              <a:t>AU).</a:t>
            </a:r>
            <a:br>
              <a:rPr lang="ru-RU" sz="1600" dirty="0" smtClean="0"/>
            </a:br>
            <a:r>
              <a:rPr lang="ru-RU" sz="1600" dirty="0" smtClean="0"/>
              <a:t>Габариты: 370×132×40 мм.</a:t>
            </a:r>
            <a:br>
              <a:rPr lang="ru-RU" sz="1600" dirty="0" smtClean="0"/>
            </a:br>
            <a:r>
              <a:rPr lang="ru-RU" sz="1600" dirty="0" smtClean="0"/>
              <a:t>Вес 1700 г (с батареей и дисплеем)</a:t>
            </a:r>
            <a:endParaRPr lang="ru-RU"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sun9-70.userapi.com/impg/MveEfnzJmFUZ8QQ5WNKBLBjrEglNh28zwoyqog/mJizlNNayCM.jpg?size=996x1080&amp;quality=95&amp;sign=c7f20a24c81600a9bded8609a721953e&amp;type=album"/>
          <p:cNvPicPr>
            <a:picLocks noChangeAspect="1" noChangeArrowheads="1"/>
          </p:cNvPicPr>
          <p:nvPr/>
        </p:nvPicPr>
        <p:blipFill>
          <a:blip r:embed="rId3"/>
          <a:srcRect/>
          <a:stretch>
            <a:fillRect/>
          </a:stretch>
        </p:blipFill>
        <p:spPr bwMode="auto">
          <a:xfrm>
            <a:off x="0" y="-1"/>
            <a:ext cx="2729552" cy="2959755"/>
          </a:xfrm>
          <a:prstGeom prst="rect">
            <a:avLst/>
          </a:prstGeom>
          <a:noFill/>
        </p:spPr>
      </p:pic>
      <p:sp>
        <p:nvSpPr>
          <p:cNvPr id="9" name="Скругленный прямоугольник 8"/>
          <p:cNvSpPr/>
          <p:nvPr/>
        </p:nvSpPr>
        <p:spPr>
          <a:xfrm>
            <a:off x="3616657" y="0"/>
            <a:ext cx="8575343" cy="338464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err="1" smtClean="0"/>
              <a:t>ZoomTextFusion</a:t>
            </a:r>
            <a:r>
              <a:rPr lang="ru-RU" sz="1600" b="1" dirty="0" smtClean="0"/>
              <a:t> </a:t>
            </a:r>
            <a:r>
              <a:rPr lang="ru-RU" sz="1600" dirty="0" smtClean="0"/>
              <a:t>- программа экранного доступа, подходящая как для слабовидящих, так и для незрячих пользователей. </a:t>
            </a:r>
            <a:r>
              <a:rPr lang="ru-RU" sz="1600" dirty="0" err="1" smtClean="0"/>
              <a:t>ZoomTextFusion</a:t>
            </a:r>
            <a:r>
              <a:rPr lang="ru-RU" sz="1600" dirty="0" smtClean="0"/>
              <a:t> создан на платформе программного обеспечения экранного доступа JAWS </a:t>
            </a:r>
            <a:r>
              <a:rPr lang="ru-RU" sz="1600" dirty="0" err="1" smtClean="0"/>
              <a:t>for</a:t>
            </a:r>
            <a:r>
              <a:rPr lang="ru-RU" sz="1600" dirty="0" smtClean="0"/>
              <a:t> </a:t>
            </a:r>
            <a:r>
              <a:rPr lang="ru-RU" sz="1600" dirty="0" err="1" smtClean="0"/>
              <a:t>Windows</a:t>
            </a:r>
            <a:r>
              <a:rPr lang="ru-RU" sz="1600" dirty="0" smtClean="0"/>
              <a:t> с интегрированным в него программным обеспечением экранного увеличения </a:t>
            </a:r>
            <a:r>
              <a:rPr lang="ru-RU" sz="1600" dirty="0" err="1" smtClean="0"/>
              <a:t>Zoom</a:t>
            </a:r>
            <a:r>
              <a:rPr lang="ru-RU" sz="1600" dirty="0" smtClean="0"/>
              <a:t> </a:t>
            </a:r>
            <a:r>
              <a:rPr lang="ru-RU" sz="1600" dirty="0" err="1" smtClean="0"/>
              <a:t>TextMagnifier</a:t>
            </a:r>
            <a:r>
              <a:rPr lang="ru-RU" sz="1600" dirty="0" smtClean="0"/>
              <a:t>. </a:t>
            </a:r>
            <a:r>
              <a:rPr lang="ru-RU" sz="1600" dirty="0" err="1" smtClean="0"/>
              <a:t>Zoom</a:t>
            </a:r>
            <a:r>
              <a:rPr lang="ru-RU" sz="1600" dirty="0" smtClean="0"/>
              <a:t> </a:t>
            </a:r>
            <a:r>
              <a:rPr lang="ru-RU" sz="1600" dirty="0" err="1" smtClean="0"/>
              <a:t>TextFusion</a:t>
            </a:r>
            <a:r>
              <a:rPr lang="ru-RU" sz="1600" dirty="0" smtClean="0"/>
              <a:t> объединяет и</a:t>
            </a:r>
            <a:br>
              <a:rPr lang="ru-RU" sz="1600" dirty="0" smtClean="0"/>
            </a:br>
            <a:r>
              <a:rPr lang="ru-RU" sz="1600" dirty="0" smtClean="0"/>
              <a:t>сочетает в себе функционал обеих программ: чтение и увеличение экрана, визуальные функции </a:t>
            </a:r>
            <a:r>
              <a:rPr lang="ru-RU" sz="1600" dirty="0" err="1" smtClean="0"/>
              <a:t>ZoomText</a:t>
            </a:r>
            <a:r>
              <a:rPr lang="ru-RU" sz="1600" dirty="0" smtClean="0"/>
              <a:t> </a:t>
            </a:r>
            <a:r>
              <a:rPr lang="ru-RU" sz="1600" dirty="0" err="1" smtClean="0"/>
              <a:t>Magnifier</a:t>
            </a:r>
            <a:r>
              <a:rPr lang="ru-RU" sz="1600" dirty="0" smtClean="0"/>
              <a:t>, мощь и производительность речевого сопровождения JAWS.</a:t>
            </a:r>
            <a:br>
              <a:rPr lang="ru-RU" sz="1600" dirty="0" smtClean="0"/>
            </a:br>
            <a:r>
              <a:rPr lang="ru-RU" sz="1600" dirty="0" smtClean="0"/>
              <a:t>Таким образом </a:t>
            </a:r>
            <a:r>
              <a:rPr lang="ru-RU" sz="1600" dirty="0" err="1" smtClean="0"/>
              <a:t>ZoomTextFusion</a:t>
            </a:r>
            <a:r>
              <a:rPr lang="ru-RU" sz="1600" dirty="0" smtClean="0"/>
              <a:t> предоставляет пользователю гибко настраиваемое речевое сопровождение, полный доступ к документам, web-страницам и другой информации с клавиатуры, а также множество визуальных функций увеличения экрана и облегчения чтения для слабовидящих пользователей.</a:t>
            </a:r>
            <a:endParaRPr lang="ru-RU" sz="1600" dirty="0"/>
          </a:p>
        </p:txBody>
      </p:sp>
      <p:pic>
        <p:nvPicPr>
          <p:cNvPr id="15364" name="Picture 4" descr="https://sun9-78.userapi.com/impg/i8ZVVucvLeoypKfkAJG4m-miWdrwEApNwFRvEA/W0n3uaBToVw.jpg?size=987x1080&amp;quality=95&amp;sign=5e81b718a9490f5f4bb8736843cc9086&amp;type=album"/>
          <p:cNvPicPr>
            <a:picLocks noChangeAspect="1" noChangeArrowheads="1"/>
          </p:cNvPicPr>
          <p:nvPr/>
        </p:nvPicPr>
        <p:blipFill>
          <a:blip r:embed="rId4"/>
          <a:srcRect/>
          <a:stretch>
            <a:fillRect/>
          </a:stretch>
        </p:blipFill>
        <p:spPr bwMode="auto">
          <a:xfrm>
            <a:off x="0" y="3736089"/>
            <a:ext cx="2853080" cy="3121911"/>
          </a:xfrm>
          <a:prstGeom prst="rect">
            <a:avLst/>
          </a:prstGeom>
          <a:noFill/>
        </p:spPr>
      </p:pic>
      <p:sp>
        <p:nvSpPr>
          <p:cNvPr id="11" name="Скругленный прямоугольник 10"/>
          <p:cNvSpPr/>
          <p:nvPr/>
        </p:nvSpPr>
        <p:spPr>
          <a:xfrm>
            <a:off x="3630304" y="3493827"/>
            <a:ext cx="8561696" cy="336417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err="1" smtClean="0"/>
              <a:t>ZoomText</a:t>
            </a:r>
            <a:r>
              <a:rPr lang="ru-RU" sz="1600" b="1" dirty="0" smtClean="0"/>
              <a:t> </a:t>
            </a:r>
            <a:r>
              <a:rPr lang="ru-RU" sz="1600" b="1" dirty="0" err="1" smtClean="0"/>
              <a:t>Magnifier</a:t>
            </a:r>
            <a:r>
              <a:rPr lang="ru-RU" sz="1600" b="1" dirty="0" smtClean="0"/>
              <a:t> </a:t>
            </a:r>
            <a:r>
              <a:rPr lang="ru-RU" sz="1600" dirty="0" smtClean="0"/>
              <a:t>— программа экранного увеличения, предназначенная для слабовидящих пользователей. Программа увеличивает и улучшает отображение текста на экране компьютера, облегчая работу слабовидящим пользователям с различными нарушениями зрения.</a:t>
            </a:r>
            <a:br>
              <a:rPr lang="ru-RU" sz="1600" dirty="0" smtClean="0"/>
            </a:br>
            <a:r>
              <a:rPr lang="ru-RU" sz="1600" dirty="0" smtClean="0"/>
              <a:t>Технология </a:t>
            </a:r>
            <a:r>
              <a:rPr lang="ru-RU" sz="1600" dirty="0" err="1" smtClean="0"/>
              <a:t>XFont</a:t>
            </a:r>
            <a:r>
              <a:rPr lang="ru-RU" sz="1600" dirty="0" smtClean="0"/>
              <a:t> для отображения высококачественного текста на любом уровне увеличения.</a:t>
            </a:r>
            <a:r>
              <a:rPr lang="en-US" sz="1600" dirty="0" smtClean="0"/>
              <a:t> </a:t>
            </a:r>
            <a:r>
              <a:rPr lang="ru-RU" sz="1600" dirty="0" smtClean="0"/>
              <a:t>Поддержка сенсорных экранов при работе в </a:t>
            </a:r>
            <a:r>
              <a:rPr lang="ru-RU" sz="1600" dirty="0" err="1" smtClean="0"/>
              <a:t>Windows</a:t>
            </a:r>
            <a:r>
              <a:rPr lang="ru-RU" sz="1600" dirty="0" smtClean="0"/>
              <a:t/>
            </a:r>
            <a:br>
              <a:rPr lang="ru-RU" sz="1600" dirty="0" smtClean="0"/>
            </a:br>
            <a:r>
              <a:rPr lang="ru-RU" sz="1600" dirty="0" smtClean="0"/>
              <a:t>5 или более одновременных касаний.</a:t>
            </a:r>
            <a:br>
              <a:rPr lang="ru-RU" sz="1600" dirty="0" smtClean="0"/>
            </a:br>
            <a:r>
              <a:rPr lang="ru-RU" sz="1600" dirty="0" smtClean="0"/>
              <a:t>8 режимов увеличения экрана.</a:t>
            </a:r>
            <a:r>
              <a:rPr lang="en-US" sz="1600" dirty="0" smtClean="0"/>
              <a:t> </a:t>
            </a:r>
            <a:r>
              <a:rPr lang="ru-RU" sz="1600" dirty="0" smtClean="0"/>
              <a:t>Поддержка двух мониторов, возможность расширить</a:t>
            </a:r>
            <a:r>
              <a:rPr lang="en-US" sz="1600" dirty="0" smtClean="0"/>
              <a:t> </a:t>
            </a:r>
            <a:r>
              <a:rPr lang="ru-RU" sz="1600" dirty="0" smtClean="0"/>
              <a:t>увеличенную область на второй монитор.</a:t>
            </a:r>
            <a:r>
              <a:rPr lang="en-US" sz="1600" dirty="0" smtClean="0"/>
              <a:t> </a:t>
            </a:r>
            <a:r>
              <a:rPr lang="ru-RU" sz="1600" dirty="0" smtClean="0"/>
              <a:t>Возможность</a:t>
            </a:r>
            <a:r>
              <a:rPr lang="en-US" sz="1600" dirty="0" smtClean="0"/>
              <a:t> </a:t>
            </a:r>
            <a:r>
              <a:rPr lang="ru-RU" sz="1600" dirty="0" smtClean="0"/>
              <a:t>переключения между текущим уровнем</a:t>
            </a:r>
            <a:r>
              <a:rPr lang="en-US" sz="1600" dirty="0" smtClean="0"/>
              <a:t> </a:t>
            </a:r>
            <a:r>
              <a:rPr lang="ru-RU" sz="1600" dirty="0" smtClean="0"/>
              <a:t>увеличения и реальным масштабом.</a:t>
            </a:r>
            <a:endParaRPr lang="ru-RU" sz="1600" dirty="0"/>
          </a:p>
        </p:txBody>
      </p:sp>
    </p:spTree>
    <p:extLst>
      <p:ext uri="{BB962C8B-B14F-4D97-AF65-F5344CB8AC3E}">
        <p14:creationId xmlns:p14="http://schemas.microsoft.com/office/powerpoint/2010/main" xmlns="" val="42245094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un9-41.userapi.com/impg/MmDtmBOTd0jyccxuDDa4jPG3n7Q5uK_66W9x-g/vxA9r0mepzs.jpg?size=1280x892&amp;quality=95&amp;sign=33c55c5841a8d09b36165eea07f3ab2d&amp;type=album"/>
          <p:cNvPicPr>
            <a:picLocks noChangeAspect="1" noChangeArrowheads="1"/>
          </p:cNvPicPr>
          <p:nvPr/>
        </p:nvPicPr>
        <p:blipFill>
          <a:blip r:embed="rId2"/>
          <a:srcRect/>
          <a:stretch>
            <a:fillRect/>
          </a:stretch>
        </p:blipFill>
        <p:spPr bwMode="auto">
          <a:xfrm>
            <a:off x="0" y="0"/>
            <a:ext cx="3274101" cy="3057099"/>
          </a:xfrm>
          <a:prstGeom prst="rect">
            <a:avLst/>
          </a:prstGeom>
          <a:noFill/>
        </p:spPr>
      </p:pic>
      <p:sp>
        <p:nvSpPr>
          <p:cNvPr id="3" name="Скругленный прямоугольник 2"/>
          <p:cNvSpPr/>
          <p:nvPr/>
        </p:nvSpPr>
        <p:spPr>
          <a:xfrm>
            <a:off x="3316407" y="0"/>
            <a:ext cx="8875594" cy="6858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r>
              <a:rPr lang="ru-RU" sz="1400" b="1" dirty="0" smtClean="0"/>
              <a:t>ПРОГРАММНОЕ ОБЕСПЕЧЕНИЕ:</a:t>
            </a:r>
            <a:r>
              <a:rPr lang="ru-RU" sz="1400" dirty="0" smtClean="0"/>
              <a:t/>
            </a:r>
            <a:br>
              <a:rPr lang="ru-RU" sz="1400" dirty="0" smtClean="0"/>
            </a:br>
            <a:r>
              <a:rPr lang="ru-RU" sz="1400" dirty="0" smtClean="0"/>
              <a:t>•Операционная система </a:t>
            </a:r>
            <a:r>
              <a:rPr lang="ru-RU" sz="1400" dirty="0" err="1" smtClean="0"/>
              <a:t>Windows</a:t>
            </a:r>
            <a:r>
              <a:rPr lang="ru-RU" sz="1400" dirty="0" smtClean="0"/>
              <a:t> 10.</a:t>
            </a:r>
            <a:br>
              <a:rPr lang="ru-RU" sz="1400" dirty="0" smtClean="0"/>
            </a:br>
            <a:r>
              <a:rPr lang="ru-RU" sz="1400" dirty="0" smtClean="0"/>
              <a:t> • Пакет офисных программ </a:t>
            </a:r>
            <a:r>
              <a:rPr lang="ru-RU" sz="1400" dirty="0" err="1" smtClean="0"/>
              <a:t>Microsoft</a:t>
            </a:r>
            <a:r>
              <a:rPr lang="ru-RU" sz="1400" dirty="0" smtClean="0"/>
              <a:t> </a:t>
            </a:r>
            <a:r>
              <a:rPr lang="ru-RU" sz="1400" dirty="0" err="1" smtClean="0"/>
              <a:t>Office</a:t>
            </a:r>
            <a:r>
              <a:rPr lang="ru-RU" sz="1400" dirty="0" smtClean="0"/>
              <a:t>.</a:t>
            </a:r>
            <a:br>
              <a:rPr lang="ru-RU" sz="1400" dirty="0" smtClean="0"/>
            </a:br>
            <a:r>
              <a:rPr lang="ru-RU" sz="1400" dirty="0" smtClean="0"/>
              <a:t> • Программа экранного доступа «JAWS </a:t>
            </a:r>
            <a:r>
              <a:rPr lang="ru-RU" sz="1400" dirty="0" err="1" smtClean="0"/>
              <a:t>for</a:t>
            </a:r>
            <a:r>
              <a:rPr lang="ru-RU" sz="1400" dirty="0" smtClean="0"/>
              <a:t/>
            </a:r>
            <a:br>
              <a:rPr lang="ru-RU" sz="1400" dirty="0" smtClean="0"/>
            </a:br>
            <a:r>
              <a:rPr lang="ru-RU" sz="1400" dirty="0" err="1" smtClean="0"/>
              <a:t>Windows</a:t>
            </a:r>
            <a:r>
              <a:rPr lang="ru-RU" sz="1400" dirty="0" smtClean="0"/>
              <a:t> </a:t>
            </a:r>
            <a:r>
              <a:rPr lang="ru-RU" sz="1400" dirty="0" err="1" smtClean="0"/>
              <a:t>Pro</a:t>
            </a:r>
            <a:r>
              <a:rPr lang="ru-RU" sz="1400" dirty="0" smtClean="0"/>
              <a:t>», актуальной версии, включающая синтезатор речи на русском и казахском языках и высококачественные голоса </a:t>
            </a:r>
            <a:r>
              <a:rPr lang="ru-RU" sz="1400" dirty="0" err="1" smtClean="0"/>
              <a:t>Nuance</a:t>
            </a:r>
            <a:r>
              <a:rPr lang="ru-RU" sz="1400" dirty="0" smtClean="0"/>
              <a:t> </a:t>
            </a:r>
            <a:r>
              <a:rPr lang="ru-RU" sz="1400" dirty="0" err="1" smtClean="0"/>
              <a:t>Vocalizer</a:t>
            </a:r>
            <a:r>
              <a:rPr lang="ru-RU" sz="1400" dirty="0" smtClean="0"/>
              <a:t> </a:t>
            </a:r>
            <a:r>
              <a:rPr lang="ru-RU" sz="1400" dirty="0" err="1" smtClean="0"/>
              <a:t>Expressive</a:t>
            </a:r>
            <a:r>
              <a:rPr lang="ru-RU" sz="1400" dirty="0" smtClean="0"/>
              <a:t>,</a:t>
            </a:r>
            <a:br>
              <a:rPr lang="ru-RU" sz="1400" dirty="0" smtClean="0"/>
            </a:br>
            <a:r>
              <a:rPr lang="ru-RU" sz="1400" dirty="0" smtClean="0"/>
              <a:t>позволяющая комфортно работать в основных приложениях операционной системы </a:t>
            </a:r>
            <a:r>
              <a:rPr lang="ru-RU" sz="1400" dirty="0" err="1" smtClean="0"/>
              <a:t>Windows</a:t>
            </a:r>
            <a:r>
              <a:rPr lang="ru-RU" sz="1400" dirty="0" smtClean="0"/>
              <a:t>, а также в приложениях пакета </a:t>
            </a:r>
            <a:r>
              <a:rPr lang="ru-RU" sz="1400" dirty="0" err="1" smtClean="0"/>
              <a:t>Microsoft</a:t>
            </a:r>
            <a:r>
              <a:rPr lang="ru-RU" sz="1400" dirty="0" smtClean="0"/>
              <a:t> </a:t>
            </a:r>
            <a:r>
              <a:rPr lang="ru-RU" sz="1400" dirty="0" err="1" smtClean="0"/>
              <a:t>Office</a:t>
            </a:r>
            <a:r>
              <a:rPr lang="ru-RU" sz="1400" dirty="0" smtClean="0"/>
              <a:t> и других популярных приложениях, включая браузеры </a:t>
            </a:r>
            <a:r>
              <a:rPr lang="ru-RU" sz="1400" dirty="0" err="1" smtClean="0"/>
              <a:t>Microsoft</a:t>
            </a:r>
            <a:r>
              <a:rPr lang="ru-RU" sz="1400" dirty="0" smtClean="0"/>
              <a:t> </a:t>
            </a:r>
            <a:r>
              <a:rPr lang="ru-RU" sz="1400" dirty="0" err="1" smtClean="0"/>
              <a:t>Internet</a:t>
            </a:r>
            <a:r>
              <a:rPr lang="ru-RU" sz="1400" dirty="0" smtClean="0"/>
              <a:t/>
            </a:r>
            <a:br>
              <a:rPr lang="ru-RU" sz="1400" dirty="0" smtClean="0"/>
            </a:br>
            <a:r>
              <a:rPr lang="ru-RU" sz="1400" dirty="0" err="1" smtClean="0"/>
              <a:t>Explorer</a:t>
            </a:r>
            <a:r>
              <a:rPr lang="ru-RU" sz="1400" dirty="0" smtClean="0"/>
              <a:t>, </a:t>
            </a:r>
            <a:r>
              <a:rPr lang="ru-RU" sz="1400" dirty="0" err="1" smtClean="0"/>
              <a:t>Microsoft</a:t>
            </a:r>
            <a:r>
              <a:rPr lang="ru-RU" sz="1400" dirty="0" smtClean="0"/>
              <a:t> </a:t>
            </a:r>
            <a:r>
              <a:rPr lang="ru-RU" sz="1400" dirty="0" err="1" smtClean="0"/>
              <a:t>Edge</a:t>
            </a:r>
            <a:r>
              <a:rPr lang="ru-RU" sz="1400" dirty="0" smtClean="0"/>
              <a:t>, </a:t>
            </a:r>
            <a:r>
              <a:rPr lang="ru-RU" sz="1400" dirty="0" err="1" smtClean="0"/>
              <a:t>Google</a:t>
            </a:r>
            <a:r>
              <a:rPr lang="ru-RU" sz="1400" dirty="0" smtClean="0"/>
              <a:t> </a:t>
            </a:r>
            <a:r>
              <a:rPr lang="ru-RU" sz="1400" dirty="0" err="1" smtClean="0"/>
              <a:t>Chrome</a:t>
            </a:r>
            <a:r>
              <a:rPr lang="ru-RU" sz="1400" dirty="0" smtClean="0"/>
              <a:t>, а также по-</a:t>
            </a:r>
            <a:br>
              <a:rPr lang="ru-RU" sz="1400" dirty="0" smtClean="0"/>
            </a:br>
            <a:r>
              <a:rPr lang="ru-RU" sz="1400" dirty="0" err="1" smtClean="0"/>
              <a:t>чтовый</a:t>
            </a:r>
            <a:r>
              <a:rPr lang="ru-RU" sz="1400" dirty="0" smtClean="0"/>
              <a:t> клиент </a:t>
            </a:r>
            <a:r>
              <a:rPr lang="ru-RU" sz="1400" dirty="0" err="1" smtClean="0"/>
              <a:t>Microsoft</a:t>
            </a:r>
            <a:r>
              <a:rPr lang="ru-RU" sz="1400" dirty="0" smtClean="0"/>
              <a:t> </a:t>
            </a:r>
            <a:r>
              <a:rPr lang="ru-RU" sz="1400" dirty="0" err="1" smtClean="0"/>
              <a:t>Outlook</a:t>
            </a:r>
            <a:r>
              <a:rPr lang="ru-RU" sz="1400" dirty="0" smtClean="0"/>
              <a:t>.</a:t>
            </a:r>
            <a:br>
              <a:rPr lang="ru-RU" sz="1400" dirty="0" smtClean="0"/>
            </a:br>
            <a:r>
              <a:rPr lang="ru-RU" sz="1400" dirty="0" smtClean="0"/>
              <a:t> • Альтернативное настраиваемое системное меню, полностью адаптированное для управления с дисплея Брайля.</a:t>
            </a:r>
            <a:br>
              <a:rPr lang="ru-RU" sz="1400" dirty="0" smtClean="0"/>
            </a:br>
            <a:r>
              <a:rPr lang="ru-RU" sz="1400" dirty="0" smtClean="0"/>
              <a:t> • Специально разработанное приложение для удобного управления заметками, позволяющее создавать голосовые и текстовые заметки.</a:t>
            </a:r>
          </a:p>
          <a:p>
            <a:r>
              <a:rPr lang="ru-RU" sz="1400" dirty="0" smtClean="0"/>
              <a:t>• Панель управления </a:t>
            </a:r>
            <a:r>
              <a:rPr lang="ru-RU" sz="1400" dirty="0" err="1" smtClean="0"/>
              <a:t>вибро-звуковой</a:t>
            </a:r>
            <a:r>
              <a:rPr lang="ru-RU" sz="1400" dirty="0" smtClean="0"/>
              <a:t> индикацией устройства, позволяющая гибко настроить информацию о таких событиях как подключение/отключение адаптера питания, включение/выключение устройства, разрядки/ зарядки аккумулятора и т.п.</a:t>
            </a:r>
            <a:br>
              <a:rPr lang="ru-RU" sz="1400" dirty="0" smtClean="0"/>
            </a:br>
            <a:r>
              <a:rPr lang="ru-RU" sz="1400" dirty="0" smtClean="0"/>
              <a:t>Данная панель управления обеспечивает обратную связь с устройством для незрячих, слабовидящих и слепоглухих пользователей.</a:t>
            </a:r>
            <a:br>
              <a:rPr lang="ru-RU" sz="1400" dirty="0" smtClean="0"/>
            </a:br>
            <a:r>
              <a:rPr lang="ru-RU" sz="1400" dirty="0" smtClean="0"/>
              <a:t> • Дополнительный настраиваемый набор клавиатурных команд для полного управления системой с дисплея Брайля.</a:t>
            </a:r>
            <a:br>
              <a:rPr lang="ru-RU" sz="1400" dirty="0" smtClean="0"/>
            </a:br>
            <a:r>
              <a:rPr lang="ru-RU" sz="1400" dirty="0" smtClean="0"/>
              <a:t> • Специально разработанное приложение</a:t>
            </a:r>
            <a:br>
              <a:rPr lang="ru-RU" sz="1400" dirty="0" smtClean="0"/>
            </a:br>
            <a:r>
              <a:rPr lang="ru-RU" sz="1400" dirty="0" smtClean="0"/>
              <a:t>для двунаправленного перевода обыкновенного шрифта в азбуку Брайля и обратно</a:t>
            </a:r>
            <a:br>
              <a:rPr lang="ru-RU" sz="1400" dirty="0" smtClean="0"/>
            </a:br>
            <a:r>
              <a:rPr lang="ru-RU" sz="1400" dirty="0" smtClean="0"/>
              <a:t> • Возможность расширения функционала за</a:t>
            </a:r>
            <a:br>
              <a:rPr lang="ru-RU" sz="1400" dirty="0" smtClean="0"/>
            </a:br>
            <a:r>
              <a:rPr lang="ru-RU" sz="1400" dirty="0" smtClean="0"/>
              <a:t>счёт вновь разработанных программ, а также установки сторонних приложений</a:t>
            </a:r>
            <a:br>
              <a:rPr lang="ru-RU" sz="1400" dirty="0" smtClean="0"/>
            </a:br>
            <a:r>
              <a:rPr lang="ru-RU" sz="1400" dirty="0" smtClean="0"/>
              <a:t>Комплект поставки включает адаптер питания, краткое руководство и SD карту с резервной копией системы.</a:t>
            </a:r>
            <a:endParaRPr lang="ru-RU" sz="14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s://sun9-40.userapi.com/impg/xb9G462LmEQ__0fzU5__2A56b1gq_ygyqa4HAA/NQKwKzZtC5o.jpg?size=974x1080&amp;quality=95&amp;sign=e1b03e627fc31fbdd13a9b7ca4dad651&amp;type=album"/>
          <p:cNvPicPr>
            <a:picLocks noChangeAspect="1" noChangeArrowheads="1"/>
          </p:cNvPicPr>
          <p:nvPr/>
        </p:nvPicPr>
        <p:blipFill>
          <a:blip r:embed="rId2"/>
          <a:srcRect/>
          <a:stretch>
            <a:fillRect/>
          </a:stretch>
        </p:blipFill>
        <p:spPr bwMode="auto">
          <a:xfrm>
            <a:off x="0" y="0"/>
            <a:ext cx="3466531" cy="3843792"/>
          </a:xfrm>
          <a:prstGeom prst="rect">
            <a:avLst/>
          </a:prstGeom>
          <a:noFill/>
        </p:spPr>
      </p:pic>
      <p:sp>
        <p:nvSpPr>
          <p:cNvPr id="3" name="Скругленный прямоугольник 2"/>
          <p:cNvSpPr/>
          <p:nvPr/>
        </p:nvSpPr>
        <p:spPr>
          <a:xfrm>
            <a:off x="3616657" y="0"/>
            <a:ext cx="8575343" cy="6858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r>
              <a:rPr lang="ru-RU" sz="1400" b="1" dirty="0" smtClean="0"/>
              <a:t>ФУНКЦИОНАЛЬНЫЕ И ТЕХНИЧЕСКИЕ ХАРАКТЕРИ-СТИКИ:</a:t>
            </a:r>
            <a:r>
              <a:rPr lang="ru-RU" sz="1400" dirty="0" smtClean="0"/>
              <a:t/>
            </a:r>
            <a:br>
              <a:rPr lang="ru-RU" sz="1400" dirty="0" smtClean="0"/>
            </a:br>
            <a:r>
              <a:rPr lang="ru-RU" sz="1400" dirty="0" smtClean="0"/>
              <a:t>•Работает под управлением </a:t>
            </a:r>
            <a:r>
              <a:rPr lang="ru-RU" sz="1400" dirty="0" err="1" smtClean="0"/>
              <a:t>Windows</a:t>
            </a:r>
            <a:r>
              <a:rPr lang="ru-RU" sz="1400" dirty="0" smtClean="0"/>
              <a:t> 10 и JAWS </a:t>
            </a:r>
            <a:r>
              <a:rPr lang="ru-RU" sz="1400" dirty="0" err="1" smtClean="0"/>
              <a:t>for</a:t>
            </a:r>
            <a:r>
              <a:rPr lang="ru-RU" sz="1400" dirty="0" smtClean="0"/>
              <a:t/>
            </a:r>
            <a:br>
              <a:rPr lang="ru-RU" sz="1400" dirty="0" smtClean="0"/>
            </a:br>
            <a:r>
              <a:rPr lang="ru-RU" sz="1400" dirty="0" err="1" smtClean="0"/>
              <a:t>Windows</a:t>
            </a:r>
            <a:r>
              <a:rPr lang="ru-RU" sz="1400" dirty="0" smtClean="0"/>
              <a:t> </a:t>
            </a:r>
            <a:r>
              <a:rPr lang="ru-RU" sz="1400" dirty="0" err="1" smtClean="0"/>
              <a:t>Pro</a:t>
            </a:r>
            <a:r>
              <a:rPr lang="ru-RU" sz="1400" dirty="0" smtClean="0"/>
              <a:t> Состоит из док-станции и </a:t>
            </a:r>
            <a:r>
              <a:rPr lang="ru-RU" sz="1400" dirty="0" err="1" smtClean="0"/>
              <a:t>тактильно-го</a:t>
            </a:r>
            <a:r>
              <a:rPr lang="ru-RU" sz="1400" dirty="0" smtClean="0"/>
              <a:t> дисплея Брайля.</a:t>
            </a:r>
            <a:br>
              <a:rPr lang="ru-RU" sz="1400" dirty="0" smtClean="0"/>
            </a:br>
            <a:r>
              <a:rPr lang="ru-RU" sz="1400" dirty="0" smtClean="0"/>
              <a:t> • Дисплей Брайля: 14 обновляемых ячеек, 8-ми точечная клавиатура Брайля.</a:t>
            </a:r>
            <a:br>
              <a:rPr lang="ru-RU" sz="1400" dirty="0" smtClean="0"/>
            </a:br>
            <a:r>
              <a:rPr lang="ru-RU" sz="1400" dirty="0" smtClean="0"/>
              <a:t> • Бесшовный дизайн между ячейками, позволяющий пользователю ощущать точки Брайля как на бумаге. Настраиваемый повтор клавиш для ускоренной прокрутки и панорамирования. Управление: 8-клавишная клавиатура в стиле </a:t>
            </a:r>
            <a:r>
              <a:rPr lang="ru-RU" sz="1400" dirty="0" err="1" smtClean="0"/>
              <a:t>Перкинс</a:t>
            </a:r>
            <a:r>
              <a:rPr lang="ru-RU" sz="1400" dirty="0" smtClean="0"/>
              <a:t>; кнопки NAV </a:t>
            </a:r>
            <a:r>
              <a:rPr lang="ru-RU" sz="1400" dirty="0" err="1" smtClean="0"/>
              <a:t>Rockers</a:t>
            </a:r>
            <a:r>
              <a:rPr lang="ru-RU" sz="1400" dirty="0" smtClean="0"/>
              <a:t> на каждой стороне дисплея, независимо настраиваемые для строк, предложений, абзацев или прокрутки вперед/назад; клавиши маршрутизации курсора; две фронтально расположенные клавиши для прокрутки; две клавиши для перемещения по строке вверх/вниз; две клавиши выбора; две клавиши SHIFT</a:t>
            </a:r>
          </a:p>
          <a:p>
            <a:r>
              <a:rPr lang="ru-RU" sz="1400" dirty="0" smtClean="0"/>
              <a:t>Дисплей Брайля может управлять по </a:t>
            </a:r>
            <a:r>
              <a:rPr lang="ru-RU" sz="1400" dirty="0" err="1" smtClean="0"/>
              <a:t>Bluetooth</a:t>
            </a:r>
            <a:r>
              <a:rPr lang="ru-RU" sz="1400" dirty="0" smtClean="0"/>
              <a:t> ещё одним устройством (например, смартфоном)</a:t>
            </a:r>
            <a:br>
              <a:rPr lang="ru-RU" sz="1400" dirty="0" smtClean="0"/>
            </a:br>
            <a:r>
              <a:rPr lang="ru-RU" sz="1400" dirty="0" smtClean="0"/>
              <a:t>• Дисплей Брайля может отсоединяться и использоваться автономно.</a:t>
            </a:r>
            <a:br>
              <a:rPr lang="ru-RU" sz="1400" dirty="0" smtClean="0"/>
            </a:br>
            <a:r>
              <a:rPr lang="ru-RU" sz="1400" dirty="0" smtClean="0"/>
              <a:t>Процессор </a:t>
            </a:r>
            <a:r>
              <a:rPr lang="ru-RU" sz="1400" dirty="0" err="1" smtClean="0"/>
              <a:t>Intel</a:t>
            </a:r>
            <a:r>
              <a:rPr lang="ru-RU" sz="1400" dirty="0" smtClean="0"/>
              <a:t>® </a:t>
            </a:r>
            <a:r>
              <a:rPr lang="ru-RU" sz="1400" dirty="0" err="1" smtClean="0"/>
              <a:t>Atom</a:t>
            </a:r>
            <a:r>
              <a:rPr lang="ru-RU" sz="1400" dirty="0" smtClean="0"/>
              <a:t> x5-Z8300, </a:t>
            </a:r>
            <a:r>
              <a:rPr lang="ru-RU" sz="1400" dirty="0" err="1" smtClean="0"/>
              <a:t>Quad-Core</a:t>
            </a:r>
            <a:r>
              <a:rPr lang="ru-RU" sz="1400" dirty="0" smtClean="0"/>
              <a:t>, 1.84</a:t>
            </a:r>
            <a:br>
              <a:rPr lang="ru-RU" sz="1400" dirty="0" smtClean="0"/>
            </a:br>
            <a:r>
              <a:rPr lang="ru-RU" sz="1400" dirty="0" smtClean="0"/>
              <a:t>ГГц</a:t>
            </a:r>
            <a:br>
              <a:rPr lang="ru-RU" sz="1400" dirty="0" smtClean="0"/>
            </a:br>
            <a:r>
              <a:rPr lang="ru-RU" sz="1400" dirty="0" smtClean="0"/>
              <a:t>Встроенная память 160 Гб, оперативная память 2Гб (тип памяти DDR3L-1600);</a:t>
            </a:r>
            <a:br>
              <a:rPr lang="ru-RU" sz="1400" dirty="0" smtClean="0"/>
            </a:br>
            <a:r>
              <a:rPr lang="ru-RU" sz="1400" dirty="0" smtClean="0"/>
              <a:t>Стереозвук, 2 динамика, встроенный микрофон.</a:t>
            </a:r>
            <a:br>
              <a:rPr lang="ru-RU" sz="1400" dirty="0" smtClean="0"/>
            </a:br>
            <a:r>
              <a:rPr lang="ru-RU" sz="1400" dirty="0" smtClean="0"/>
              <a:t> • Дополнительный системный динамик с </a:t>
            </a:r>
            <a:r>
              <a:rPr lang="ru-RU" sz="1400" dirty="0" err="1" smtClean="0"/>
              <a:t>вибросигналом</a:t>
            </a:r>
            <a:r>
              <a:rPr lang="ru-RU" sz="1400" dirty="0" smtClean="0"/>
              <a:t> (для индикации, например, начала зарядки на выключенном устройстве, в том числе для слепоглухонемых).</a:t>
            </a:r>
            <a:br>
              <a:rPr lang="ru-RU" sz="1400" dirty="0" smtClean="0"/>
            </a:br>
            <a:r>
              <a:rPr lang="ru-RU" sz="1400" dirty="0" smtClean="0"/>
              <a:t> • 4   дополнительных кнопки управления с настраиваемыми функциями (по умолчанию эти клавиши выполняют предопределенные функции, такие как заметки в одно касание, статус подключения, время/дата и т.п.). Кнопка питания и 2 кнопки регулировки громкости.</a:t>
            </a:r>
            <a:br>
              <a:rPr lang="ru-RU" sz="1400" dirty="0" smtClean="0"/>
            </a:br>
            <a:r>
              <a:rPr lang="ru-RU" sz="1400" dirty="0" smtClean="0"/>
              <a:t> • Трёхцветный светодиодный индикатор состояния устройства.</a:t>
            </a:r>
            <a:endParaRPr lang="ru-RU" sz="14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s://sun9-79.userapi.com/impg/1Rg5rxTtW6EBSEnsmBkk4W6optHmFxjWapnSng/GX6UyXoNJjo.jpg?size=1280x820&amp;quality=95&amp;sign=98f5b04cd4d78e72fb6df5490d794aed&amp;type=album"/>
          <p:cNvPicPr>
            <a:picLocks noChangeAspect="1" noChangeArrowheads="1"/>
          </p:cNvPicPr>
          <p:nvPr/>
        </p:nvPicPr>
        <p:blipFill>
          <a:blip r:embed="rId2"/>
          <a:srcRect/>
          <a:stretch>
            <a:fillRect/>
          </a:stretch>
        </p:blipFill>
        <p:spPr bwMode="auto">
          <a:xfrm>
            <a:off x="1" y="0"/>
            <a:ext cx="3985146" cy="2552984"/>
          </a:xfrm>
          <a:prstGeom prst="rect">
            <a:avLst/>
          </a:prstGeom>
          <a:noFill/>
        </p:spPr>
      </p:pic>
      <p:sp>
        <p:nvSpPr>
          <p:cNvPr id="3" name="Скругленный прямоугольник 2"/>
          <p:cNvSpPr/>
          <p:nvPr/>
        </p:nvSpPr>
        <p:spPr>
          <a:xfrm>
            <a:off x="4121624" y="0"/>
            <a:ext cx="8070376" cy="6858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r>
              <a:rPr lang="ru-RU" sz="1400" b="1" dirty="0" smtClean="0"/>
              <a:t>ПРОГРАММНОЕ ОБЕСПЕЧЕНИЕ:</a:t>
            </a:r>
            <a:r>
              <a:rPr lang="ru-RU" sz="1400" dirty="0" smtClean="0"/>
              <a:t/>
            </a:r>
            <a:br>
              <a:rPr lang="ru-RU" sz="1400" dirty="0" smtClean="0"/>
            </a:br>
            <a:r>
              <a:rPr lang="ru-RU" sz="1400" dirty="0" smtClean="0"/>
              <a:t>• Операционная система </a:t>
            </a:r>
            <a:r>
              <a:rPr lang="ru-RU" sz="1400" dirty="0" err="1" smtClean="0"/>
              <a:t>Windows</a:t>
            </a:r>
            <a:r>
              <a:rPr lang="ru-RU" sz="1400" dirty="0" smtClean="0"/>
              <a:t> 10</a:t>
            </a:r>
            <a:br>
              <a:rPr lang="ru-RU" sz="1400" dirty="0" smtClean="0"/>
            </a:br>
            <a:r>
              <a:rPr lang="ru-RU" sz="1400" dirty="0" smtClean="0"/>
              <a:t>• Пакет офисных программ </a:t>
            </a:r>
            <a:r>
              <a:rPr lang="ru-RU" sz="1400" dirty="0" err="1" smtClean="0"/>
              <a:t>Office</a:t>
            </a:r>
            <a:r>
              <a:rPr lang="ru-RU" sz="1400" dirty="0" smtClean="0"/>
              <a:t> 2016</a:t>
            </a:r>
            <a:br>
              <a:rPr lang="ru-RU" sz="1400" dirty="0" smtClean="0"/>
            </a:br>
            <a:r>
              <a:rPr lang="ru-RU" sz="1400" dirty="0" smtClean="0"/>
              <a:t>Программа экранного доступа JAWS 18.0 </a:t>
            </a:r>
            <a:r>
              <a:rPr lang="ru-RU" sz="1400" dirty="0" err="1" smtClean="0"/>
              <a:t>Pro</a:t>
            </a:r>
            <a:r>
              <a:rPr lang="ru-RU" sz="1400" dirty="0" smtClean="0"/>
              <a:t>, оснащенная </a:t>
            </a:r>
            <a:r>
              <a:rPr lang="ru-RU" sz="1400" dirty="0" err="1" smtClean="0"/>
              <a:t>казахско</a:t>
            </a:r>
            <a:r>
              <a:rPr lang="ru-RU" sz="1400" dirty="0" smtClean="0"/>
              <a:t>- и русскоязычным синтезатором речи с высококачественными голосами дикторов, позволяющая комфортно работать в основных приложениях операционной системы</a:t>
            </a:r>
            <a:br>
              <a:rPr lang="ru-RU" sz="1400" dirty="0" smtClean="0"/>
            </a:br>
            <a:r>
              <a:rPr lang="ru-RU" sz="1400" dirty="0" err="1" smtClean="0"/>
              <a:t>Windows</a:t>
            </a:r>
            <a:r>
              <a:rPr lang="ru-RU" sz="1400" dirty="0" smtClean="0"/>
              <a:t>, а также в приложениях пакета </a:t>
            </a:r>
            <a:r>
              <a:rPr lang="ru-RU" sz="1400" dirty="0" err="1" smtClean="0"/>
              <a:t>Microsoft</a:t>
            </a:r>
            <a:r>
              <a:rPr lang="ru-RU" sz="1400" dirty="0" smtClean="0"/>
              <a:t> </a:t>
            </a:r>
            <a:r>
              <a:rPr lang="ru-RU" sz="1400" dirty="0" err="1" smtClean="0"/>
              <a:t>Office</a:t>
            </a:r>
            <a:r>
              <a:rPr lang="ru-RU" sz="1400" dirty="0" smtClean="0"/>
              <a:t> и других популярных приложениях, включая</a:t>
            </a:r>
            <a:br>
              <a:rPr lang="ru-RU" sz="1400" dirty="0" smtClean="0"/>
            </a:br>
            <a:r>
              <a:rPr lang="ru-RU" sz="1400" dirty="0" smtClean="0"/>
              <a:t>браузеры </a:t>
            </a:r>
            <a:r>
              <a:rPr lang="ru-RU" sz="1400" dirty="0" err="1" smtClean="0"/>
              <a:t>Microsoft</a:t>
            </a:r>
            <a:r>
              <a:rPr lang="ru-RU" sz="1400" dirty="0" smtClean="0"/>
              <a:t> </a:t>
            </a:r>
            <a:r>
              <a:rPr lang="ru-RU" sz="1400" dirty="0" err="1" smtClean="0"/>
              <a:t>Internet</a:t>
            </a:r>
            <a:r>
              <a:rPr lang="ru-RU" sz="1400" dirty="0" smtClean="0"/>
              <a:t> </a:t>
            </a:r>
            <a:r>
              <a:rPr lang="ru-RU" sz="1400" dirty="0" err="1" smtClean="0"/>
              <a:t>Explorer</a:t>
            </a:r>
            <a:r>
              <a:rPr lang="ru-RU" sz="1400" dirty="0" smtClean="0"/>
              <a:t> и </a:t>
            </a:r>
            <a:r>
              <a:rPr lang="ru-RU" sz="1400" dirty="0" err="1" smtClean="0"/>
              <a:t>Firefox</a:t>
            </a:r>
            <a:r>
              <a:rPr lang="ru-RU" sz="1400" dirty="0" smtClean="0"/>
              <a:t>, </a:t>
            </a:r>
            <a:r>
              <a:rPr lang="ru-RU" sz="1400" dirty="0" err="1" smtClean="0"/>
              <a:t>a</a:t>
            </a:r>
            <a:r>
              <a:rPr lang="ru-RU" sz="1400" dirty="0" smtClean="0"/>
              <a:t/>
            </a:r>
            <a:br>
              <a:rPr lang="ru-RU" sz="1400" dirty="0" smtClean="0"/>
            </a:br>
            <a:r>
              <a:rPr lang="ru-RU" sz="1400" dirty="0" smtClean="0"/>
              <a:t>также почтовый клиент </a:t>
            </a:r>
            <a:r>
              <a:rPr lang="ru-RU" sz="1400" dirty="0" err="1" smtClean="0"/>
              <a:t>Microsoft</a:t>
            </a:r>
            <a:r>
              <a:rPr lang="ru-RU" sz="1400" dirty="0" smtClean="0"/>
              <a:t> </a:t>
            </a:r>
            <a:r>
              <a:rPr lang="ru-RU" sz="1400" dirty="0" err="1" smtClean="0"/>
              <a:t>Outlook</a:t>
            </a:r>
            <a:r>
              <a:rPr lang="ru-RU" sz="1400" dirty="0" smtClean="0"/>
              <a:t>.</a:t>
            </a:r>
            <a:br>
              <a:rPr lang="ru-RU" sz="1400" dirty="0" smtClean="0"/>
            </a:br>
            <a:r>
              <a:rPr lang="ru-RU" sz="1400" dirty="0" smtClean="0"/>
              <a:t>• Альтернативное настраиваемое системное меню, полностью адаптированное для управления с дисплея Брайля.</a:t>
            </a:r>
          </a:p>
          <a:p>
            <a:r>
              <a:rPr lang="ru-RU" sz="1400" dirty="0" smtClean="0"/>
              <a:t>• Дополнительный настраиваемый набор клавиатурных команд для полного управления системой с дисплея Брайля.</a:t>
            </a:r>
            <a:br>
              <a:rPr lang="ru-RU" sz="1400" dirty="0" smtClean="0"/>
            </a:br>
            <a:r>
              <a:rPr lang="ru-RU" sz="1400" dirty="0" smtClean="0"/>
              <a:t>• Специализированный сервис, позволяющий в случае сбоя в работе какого-либо ПО, восстановить контроль без перезагрузки системы и потери данных.</a:t>
            </a:r>
            <a:br>
              <a:rPr lang="ru-RU" sz="1400" dirty="0" smtClean="0"/>
            </a:br>
            <a:r>
              <a:rPr lang="ru-RU" sz="1400" dirty="0" smtClean="0"/>
              <a:t>Специально разработанное приложение для удобного управления заметками, позволяющее создавать голосовые и текстовые заметки.</a:t>
            </a:r>
            <a:br>
              <a:rPr lang="ru-RU" sz="1400" dirty="0" smtClean="0"/>
            </a:br>
            <a:r>
              <a:rPr lang="ru-RU" sz="1400" dirty="0" smtClean="0"/>
              <a:t>Панель управления </a:t>
            </a:r>
            <a:r>
              <a:rPr lang="ru-RU" sz="1400" dirty="0" err="1" smtClean="0"/>
              <a:t>вибро-звуковой</a:t>
            </a:r>
            <a:r>
              <a:rPr lang="ru-RU" sz="1400" dirty="0" smtClean="0"/>
              <a:t> индикацией устройства, позволяющая гибко настроить информацию о таких событиях как подключение/отключение адаптера питания, включение выключение устройства, разрядки/зарядки аккумулятора и т.п.</a:t>
            </a:r>
            <a:br>
              <a:rPr lang="ru-RU" sz="1400" dirty="0" smtClean="0"/>
            </a:br>
            <a:r>
              <a:rPr lang="ru-RU" sz="1400" dirty="0" smtClean="0"/>
              <a:t>Данная панель управления обеспечивает обратную связь с устройством для незрячих, слабовидящих и слепоглухих пользователей.</a:t>
            </a:r>
            <a:br>
              <a:rPr lang="ru-RU" sz="1400" dirty="0" smtClean="0"/>
            </a:br>
            <a:r>
              <a:rPr lang="ru-RU" sz="1400" dirty="0" smtClean="0"/>
              <a:t>ОБНОВЛЕНИЕ И СЕРВИС:</a:t>
            </a:r>
            <a:br>
              <a:rPr lang="ru-RU" sz="1400" dirty="0" smtClean="0"/>
            </a:br>
            <a:r>
              <a:rPr lang="ru-RU" sz="1400" dirty="0" smtClean="0"/>
              <a:t>• </a:t>
            </a:r>
            <a:r>
              <a:rPr lang="ru-RU" sz="1400" dirty="0" err="1" smtClean="0"/>
              <a:t>Онлайн</a:t>
            </a:r>
            <a:r>
              <a:rPr lang="ru-RU" sz="1400" dirty="0" smtClean="0"/>
              <a:t> обновление всех компонентов</a:t>
            </a:r>
            <a:br>
              <a:rPr lang="ru-RU" sz="1400" dirty="0" smtClean="0"/>
            </a:br>
            <a:r>
              <a:rPr lang="ru-RU" sz="1400" dirty="0" smtClean="0"/>
              <a:t>Возможность расширения функционала за счёт вновь разработанных программ, а также установки сторонних приложений</a:t>
            </a:r>
            <a:br>
              <a:rPr lang="ru-RU" sz="1400" dirty="0" smtClean="0"/>
            </a:br>
            <a:r>
              <a:rPr lang="ru-RU" sz="1400" dirty="0" smtClean="0"/>
              <a:t>Возможность использования лицензии JAWS на двух других ПК, принадлежащих владельцу данного устройства</a:t>
            </a:r>
            <a:br>
              <a:rPr lang="ru-RU" sz="1400" dirty="0" smtClean="0"/>
            </a:br>
            <a:r>
              <a:rPr lang="ru-RU" sz="1400" dirty="0" smtClean="0"/>
              <a:t>• Техническая поддержка</a:t>
            </a:r>
            <a:br>
              <a:rPr lang="ru-RU" sz="1400" dirty="0" smtClean="0"/>
            </a:br>
            <a:r>
              <a:rPr lang="ru-RU" sz="1400" dirty="0" smtClean="0"/>
              <a:t>Комплект поставки включает также кожаный футляр с наплечным ремнём, адаптер питания, краткое руководство и SD карту с резервной копией системы.</a:t>
            </a:r>
            <a:endParaRPr lang="ru-RU" sz="14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37230" y="608463"/>
            <a:ext cx="10021056" cy="578893"/>
          </a:xfrm>
        </p:spPr>
        <p:txBody>
          <a:bodyPr>
            <a:normAutofit/>
          </a:bodyPr>
          <a:lstStyle/>
          <a:p>
            <a:r>
              <a:rPr lang="ru-RU" dirty="0" smtClean="0"/>
              <a:t>Трости для незрячих и слабовидящих</a:t>
            </a:r>
            <a:endParaRPr lang="ru-RU" dirty="0"/>
          </a:p>
        </p:txBody>
      </p:sp>
      <p:pic>
        <p:nvPicPr>
          <p:cNvPr id="80898" name="Picture 2" descr="https://sun9-33.userapi.com/impg/ypAsrNLdGTNJNjpVEw-BI7VtuZ5ahRsIfJzcxg/tO_5YL4OMwE.jpg?size=395x1080&amp;quality=95&amp;sign=1b5389c26ff81b3d4deceef68aedaec2&amp;type=album"/>
          <p:cNvPicPr>
            <a:picLocks noChangeAspect="1" noChangeArrowheads="1"/>
          </p:cNvPicPr>
          <p:nvPr/>
        </p:nvPicPr>
        <p:blipFill>
          <a:blip r:embed="rId2"/>
          <a:srcRect/>
          <a:stretch>
            <a:fillRect/>
          </a:stretch>
        </p:blipFill>
        <p:spPr bwMode="auto">
          <a:xfrm>
            <a:off x="0" y="1323832"/>
            <a:ext cx="2634018" cy="5534167"/>
          </a:xfrm>
          <a:prstGeom prst="rect">
            <a:avLst/>
          </a:prstGeom>
          <a:noFill/>
        </p:spPr>
      </p:pic>
      <p:sp>
        <p:nvSpPr>
          <p:cNvPr id="4" name="Скругленный прямоугольник 3"/>
          <p:cNvSpPr/>
          <p:nvPr/>
        </p:nvSpPr>
        <p:spPr>
          <a:xfrm>
            <a:off x="2961564" y="1378424"/>
            <a:ext cx="9048466" cy="547957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t>Трости предназначены для передвижения и ориентирования на местности с целью облегчения получения информации об окружающей среде, позволяющей незрячим и слабовидящим людям самостоятельно оценивать свое местонахождение и ориентироваться в пространстве. Трости компании «</a:t>
            </a:r>
            <a:r>
              <a:rPr lang="ru-RU" sz="1600" dirty="0" err="1" smtClean="0"/>
              <a:t>AmbuTech</a:t>
            </a:r>
            <a:r>
              <a:rPr lang="ru-RU" sz="1600" dirty="0" smtClean="0"/>
              <a:t>» (Канада) - легкие, прочные и надежные. Все трости имеют светоотражающую поверхность. Линейка тростей «</a:t>
            </a:r>
            <a:r>
              <a:rPr lang="ru-RU" sz="1600" dirty="0" err="1" smtClean="0"/>
              <a:t>AmbuTech</a:t>
            </a:r>
            <a:r>
              <a:rPr lang="ru-RU" sz="1600" dirty="0" smtClean="0"/>
              <a:t>» представлена несколькими типами, для каждого из которых можно подобрать подходящую конфигурацию и размер. Длина, количество секций, наконечники и цвета могут быть различными.</a:t>
            </a:r>
          </a:p>
          <a:p>
            <a:pPr algn="ctr"/>
            <a:endParaRPr lang="ru-RU" sz="1600" dirty="0" smtClean="0"/>
          </a:p>
          <a:p>
            <a:pPr algn="ctr"/>
            <a:r>
              <a:rPr lang="ru-RU" sz="1600" b="1" dirty="0" err="1" smtClean="0"/>
              <a:t>Углепластиковая</a:t>
            </a:r>
            <a:r>
              <a:rPr lang="ru-RU" sz="1600" b="1" dirty="0" smtClean="0"/>
              <a:t> складная трость</a:t>
            </a:r>
            <a:r>
              <a:rPr lang="ru-RU" sz="1600" dirty="0" smtClean="0"/>
              <a:t/>
            </a:r>
            <a:br>
              <a:rPr lang="ru-RU" sz="1600" dirty="0" smtClean="0"/>
            </a:br>
            <a:r>
              <a:rPr lang="ru-RU" sz="1600" dirty="0" smtClean="0"/>
              <a:t>Прочная и легкая</a:t>
            </a:r>
            <a:br>
              <a:rPr lang="ru-RU" sz="1600" dirty="0" smtClean="0"/>
            </a:br>
            <a:r>
              <a:rPr lang="ru-RU" sz="1600" dirty="0" smtClean="0"/>
              <a:t>Большая прочность на изгиб чем у алюминиевых тростей</a:t>
            </a:r>
            <a:br>
              <a:rPr lang="ru-RU" sz="1600" dirty="0" smtClean="0"/>
            </a:br>
            <a:r>
              <a:rPr lang="ru-RU" sz="1600" dirty="0" smtClean="0"/>
              <a:t>Доступная длина от </a:t>
            </a:r>
            <a:r>
              <a:rPr lang="ru-RU" sz="1600" dirty="0" err="1" smtClean="0"/>
              <a:t>от</a:t>
            </a:r>
            <a:r>
              <a:rPr lang="ru-RU" sz="1600" dirty="0" smtClean="0"/>
              <a:t> 36 «до 64» (90 до 160 см)</a:t>
            </a:r>
            <a:br>
              <a:rPr lang="ru-RU" sz="1600" dirty="0" smtClean="0"/>
            </a:br>
            <a:r>
              <a:rPr lang="ru-RU" sz="1600" dirty="0" smtClean="0"/>
              <a:t>Вес в пределах 160-280 г в зависимости от количества секций.</a:t>
            </a:r>
          </a:p>
          <a:p>
            <a:pPr algn="ctr"/>
            <a:r>
              <a:rPr lang="ru-RU" sz="1600" dirty="0" smtClean="0"/>
              <a:t/>
            </a:r>
            <a:br>
              <a:rPr lang="ru-RU" sz="1600" dirty="0" smtClean="0"/>
            </a:br>
            <a:r>
              <a:rPr lang="ru-RU" sz="1600" b="1" dirty="0" err="1" smtClean="0"/>
              <a:t>Углепластиковая</a:t>
            </a:r>
            <a:r>
              <a:rPr lang="ru-RU" sz="1600" b="1" dirty="0" smtClean="0"/>
              <a:t> складная трость серии </a:t>
            </a:r>
            <a:r>
              <a:rPr lang="ru-RU" sz="1600" b="1" dirty="0" err="1" smtClean="0"/>
              <a:t>Slim</a:t>
            </a:r>
            <a:r>
              <a:rPr lang="ru-RU" sz="1600" b="1" dirty="0" smtClean="0"/>
              <a:t> </a:t>
            </a:r>
            <a:r>
              <a:rPr lang="ru-RU" sz="1600" b="1" dirty="0" err="1" smtClean="0"/>
              <a:t>Line</a:t>
            </a:r>
            <a:r>
              <a:rPr lang="ru-RU" sz="1600" b="1" dirty="0" smtClean="0"/>
              <a:t> (особо тонкая)</a:t>
            </a:r>
            <a:r>
              <a:rPr lang="ru-RU" sz="1600" dirty="0" smtClean="0"/>
              <a:t/>
            </a:r>
            <a:br>
              <a:rPr lang="ru-RU" sz="1600" dirty="0" smtClean="0"/>
            </a:br>
            <a:r>
              <a:rPr lang="ru-RU" sz="1600" dirty="0" smtClean="0"/>
              <a:t>Уникальная особо тонкая конструкция </a:t>
            </a:r>
            <a:r>
              <a:rPr lang="ru-RU" sz="1600" dirty="0" err="1" smtClean="0"/>
              <a:t>углепластиковой</a:t>
            </a:r>
            <a:r>
              <a:rPr lang="ru-RU" sz="1600" dirty="0" smtClean="0"/>
              <a:t> трости.</a:t>
            </a:r>
            <a:br>
              <a:rPr lang="ru-RU" sz="1600" dirty="0" smtClean="0"/>
            </a:br>
            <a:r>
              <a:rPr lang="ru-RU" sz="1600" dirty="0" smtClean="0"/>
              <a:t>Используется в качестве сигнальной трости или в качестве ориентирующей трости при нечастом использовании.</a:t>
            </a:r>
            <a:br>
              <a:rPr lang="ru-RU" sz="1600" dirty="0" smtClean="0"/>
            </a:br>
            <a:r>
              <a:rPr lang="ru-RU" sz="1600" dirty="0" smtClean="0"/>
              <a:t>Вес на 50% легче чем у соответствующей трости ориентирующего типа.</a:t>
            </a:r>
            <a:endParaRPr lang="ru-RU"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s://sun9-41.userapi.com/impg/Qr_fj1ZF14F1A0fw5_oG_kx_17s08yQsIOhcUw/iuI46MliHVE.jpg?size=1280x476&amp;quality=95&amp;sign=1ec6f89fc8c0f8a9c3c516ba8f394cf8&amp;type=album"/>
          <p:cNvPicPr>
            <a:picLocks noChangeAspect="1" noChangeArrowheads="1"/>
          </p:cNvPicPr>
          <p:nvPr/>
        </p:nvPicPr>
        <p:blipFill>
          <a:blip r:embed="rId2"/>
          <a:srcRect/>
          <a:stretch>
            <a:fillRect/>
          </a:stretch>
        </p:blipFill>
        <p:spPr bwMode="auto">
          <a:xfrm>
            <a:off x="3330054" y="0"/>
            <a:ext cx="5141037" cy="1911823"/>
          </a:xfrm>
          <a:prstGeom prst="rect">
            <a:avLst/>
          </a:prstGeom>
          <a:noFill/>
        </p:spPr>
      </p:pic>
      <p:sp>
        <p:nvSpPr>
          <p:cNvPr id="4" name="Скругленный прямоугольник 3"/>
          <p:cNvSpPr/>
          <p:nvPr/>
        </p:nvSpPr>
        <p:spPr>
          <a:xfrm>
            <a:off x="955342" y="1951630"/>
            <a:ext cx="10358652" cy="490637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t>Алюминиевая складная трость</a:t>
            </a:r>
            <a:r>
              <a:rPr lang="ru-RU" sz="1600" dirty="0" smtClean="0"/>
              <a:t/>
            </a:r>
            <a:br>
              <a:rPr lang="ru-RU" sz="1600" dirty="0" smtClean="0"/>
            </a:br>
            <a:r>
              <a:rPr lang="ru-RU" sz="1600" dirty="0" smtClean="0"/>
              <a:t>Прочная алюминиевая конструкция секций трости способна выдерживать сильную нагрузку.</a:t>
            </a:r>
            <a:br>
              <a:rPr lang="ru-RU" sz="1600" dirty="0" smtClean="0"/>
            </a:br>
            <a:r>
              <a:rPr lang="ru-RU" sz="1600" dirty="0" smtClean="0"/>
              <a:t>Доступная длина от </a:t>
            </a:r>
            <a:r>
              <a:rPr lang="ru-RU" sz="1600" dirty="0" err="1" smtClean="0"/>
              <a:t>от</a:t>
            </a:r>
            <a:r>
              <a:rPr lang="ru-RU" sz="1600" dirty="0" smtClean="0"/>
              <a:t> 36 «до 64» (90 до 160 см)</a:t>
            </a:r>
            <a:br>
              <a:rPr lang="ru-RU" sz="1600" dirty="0" smtClean="0"/>
            </a:br>
            <a:r>
              <a:rPr lang="ru-RU" sz="1600" dirty="0" smtClean="0"/>
              <a:t>Вес в пределах 230-337 г в зависимости от количества секций.</a:t>
            </a:r>
          </a:p>
          <a:p>
            <a:pPr algn="ctr"/>
            <a:r>
              <a:rPr lang="ru-RU" sz="1600" dirty="0" smtClean="0"/>
              <a:t/>
            </a:r>
            <a:br>
              <a:rPr lang="ru-RU" sz="1600" dirty="0" smtClean="0"/>
            </a:br>
            <a:r>
              <a:rPr lang="ru-RU" sz="1600" b="1" dirty="0" smtClean="0"/>
              <a:t>Стеклопластиковая складная трость</a:t>
            </a:r>
            <a:r>
              <a:rPr lang="ru-RU" sz="1600" dirty="0" smtClean="0"/>
              <a:t/>
            </a:r>
            <a:br>
              <a:rPr lang="ru-RU" sz="1600" dirty="0" smtClean="0"/>
            </a:br>
            <a:r>
              <a:rPr lang="ru-RU" sz="1600" dirty="0" smtClean="0"/>
              <a:t>Уникальная композитная конструкция трости.</a:t>
            </a:r>
            <a:br>
              <a:rPr lang="ru-RU" sz="1600" dirty="0" smtClean="0"/>
            </a:br>
            <a:r>
              <a:rPr lang="ru-RU" sz="1600" dirty="0" smtClean="0"/>
              <a:t>Стеклопластиковая трость несколько тяжелее </a:t>
            </a:r>
            <a:r>
              <a:rPr lang="ru-RU" sz="1600" dirty="0" err="1" smtClean="0"/>
              <a:t>углепластиковой</a:t>
            </a:r>
            <a:r>
              <a:rPr lang="ru-RU" sz="1600" dirty="0" smtClean="0"/>
              <a:t>.</a:t>
            </a:r>
            <a:br>
              <a:rPr lang="ru-RU" sz="1600" dirty="0" smtClean="0"/>
            </a:br>
            <a:r>
              <a:rPr lang="ru-RU" sz="1600" dirty="0" smtClean="0"/>
              <a:t>Доступная длина от </a:t>
            </a:r>
            <a:r>
              <a:rPr lang="ru-RU" sz="1600" dirty="0" err="1" smtClean="0"/>
              <a:t>от</a:t>
            </a:r>
            <a:r>
              <a:rPr lang="ru-RU" sz="1600" dirty="0" smtClean="0"/>
              <a:t> 36 «до 64» (90 до 160 см)</a:t>
            </a:r>
            <a:br>
              <a:rPr lang="ru-RU" sz="1600" dirty="0" smtClean="0"/>
            </a:br>
            <a:r>
              <a:rPr lang="ru-RU" sz="1600" dirty="0" smtClean="0"/>
              <a:t>Вес в пределах 248-392 г в зависимости от количества секций.</a:t>
            </a:r>
          </a:p>
          <a:p>
            <a:pPr algn="ctr"/>
            <a:r>
              <a:rPr lang="ru-RU" sz="1600" dirty="0" smtClean="0"/>
              <a:t/>
            </a:r>
            <a:br>
              <a:rPr lang="ru-RU" sz="1600" dirty="0" smtClean="0"/>
            </a:br>
            <a:r>
              <a:rPr lang="ru-RU" sz="1600" b="1" dirty="0" err="1" smtClean="0"/>
              <a:t>Углепластиковая</a:t>
            </a:r>
            <a:r>
              <a:rPr lang="ru-RU" sz="1600" b="1" dirty="0" smtClean="0"/>
              <a:t> двухсоставная телескопическая трость</a:t>
            </a:r>
            <a:r>
              <a:rPr lang="ru-RU" sz="1600" dirty="0" smtClean="0"/>
              <a:t/>
            </a:r>
            <a:br>
              <a:rPr lang="ru-RU" sz="1600" dirty="0" smtClean="0"/>
            </a:br>
            <a:r>
              <a:rPr lang="ru-RU" sz="1600" dirty="0" smtClean="0"/>
              <a:t>Уникальная </a:t>
            </a:r>
            <a:r>
              <a:rPr lang="ru-RU" sz="1600" dirty="0" err="1" smtClean="0"/>
              <a:t>углепластиковая</a:t>
            </a:r>
            <a:r>
              <a:rPr lang="ru-RU" sz="1600" dirty="0" smtClean="0"/>
              <a:t> телескопическая трость - легкая и прочная.</a:t>
            </a:r>
            <a:br>
              <a:rPr lang="ru-RU" sz="1600" dirty="0" smtClean="0"/>
            </a:br>
            <a:r>
              <a:rPr lang="ru-RU" sz="1600" dirty="0" smtClean="0"/>
              <a:t>Доступна в трех размерах: очень длинная модель - от 36</a:t>
            </a:r>
            <a:br>
              <a:rPr lang="ru-RU" sz="1600" dirty="0" smtClean="0"/>
            </a:br>
            <a:r>
              <a:rPr lang="ru-RU" sz="1600" dirty="0" smtClean="0"/>
              <a:t>«до 69» (90 до 175 см), длинная модель - от 31 «- 59» (80 до150 см), короткая модель - от 26 «- 50» (66 до 127 см)</a:t>
            </a:r>
            <a:br>
              <a:rPr lang="ru-RU" sz="1600" dirty="0" smtClean="0"/>
            </a:br>
            <a:r>
              <a:rPr lang="ru-RU" sz="1600" dirty="0" smtClean="0"/>
              <a:t>Плавная регулировка по всей длине доступного диапазона, легкая фиксация необходимой длины.</a:t>
            </a:r>
            <a:br>
              <a:rPr lang="ru-RU" sz="1600" dirty="0" smtClean="0"/>
            </a:br>
            <a:r>
              <a:rPr lang="ru-RU" sz="1600" b="1" dirty="0" smtClean="0"/>
              <a:t>Для всех тростей имеется выбор наконечников с крючковым креплением или резьбовым соединением.</a:t>
            </a:r>
            <a:endParaRPr lang="ru-RU" sz="1600" b="1"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Умные часы </a:t>
            </a:r>
            <a:r>
              <a:rPr lang="ru-RU" dirty="0" err="1" smtClean="0"/>
              <a:t>Sunu</a:t>
            </a:r>
            <a:r>
              <a:rPr lang="ru-RU" dirty="0" smtClean="0"/>
              <a:t> </a:t>
            </a:r>
            <a:r>
              <a:rPr lang="ru-RU" dirty="0" err="1" smtClean="0"/>
              <a:t>Band</a:t>
            </a:r>
            <a:endParaRPr lang="ru-RU" dirty="0"/>
          </a:p>
        </p:txBody>
      </p:sp>
      <p:pic>
        <p:nvPicPr>
          <p:cNvPr id="82946" name="Picture 2" descr="https://sun9-43.userapi.com/impg/z8KWc__fZcFTjvn92DVzjbOV4PnrbOgcKUAEGA/CqvveHmIQ0A.jpg?size=1280x616&amp;quality=95&amp;sign=a91b6841059fdf7e0a9989d76638c9f0&amp;type=album"/>
          <p:cNvPicPr>
            <a:picLocks noChangeAspect="1" noChangeArrowheads="1"/>
          </p:cNvPicPr>
          <p:nvPr/>
        </p:nvPicPr>
        <p:blipFill>
          <a:blip r:embed="rId2"/>
          <a:srcRect/>
          <a:stretch>
            <a:fillRect/>
          </a:stretch>
        </p:blipFill>
        <p:spPr bwMode="auto">
          <a:xfrm>
            <a:off x="0" y="1337480"/>
            <a:ext cx="4818615" cy="2318959"/>
          </a:xfrm>
          <a:prstGeom prst="rect">
            <a:avLst/>
          </a:prstGeom>
          <a:noFill/>
        </p:spPr>
      </p:pic>
      <p:sp>
        <p:nvSpPr>
          <p:cNvPr id="4" name="Скругленный прямоугольник 3"/>
          <p:cNvSpPr/>
          <p:nvPr/>
        </p:nvSpPr>
        <p:spPr>
          <a:xfrm>
            <a:off x="5418161" y="1364776"/>
            <a:ext cx="6605517" cy="549322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«Умные» часы для навигации для людей с нарушением зрения — </a:t>
            </a:r>
            <a:r>
              <a:rPr lang="ru-RU" dirty="0" err="1" smtClean="0"/>
              <a:t>Sunu</a:t>
            </a:r>
            <a:r>
              <a:rPr lang="ru-RU" dirty="0" smtClean="0"/>
              <a:t> </a:t>
            </a:r>
            <a:r>
              <a:rPr lang="ru-RU" dirty="0" err="1" smtClean="0"/>
              <a:t>Band</a:t>
            </a:r>
            <a:r>
              <a:rPr lang="ru-RU" dirty="0" smtClean="0"/>
              <a:t>. Устройство использует звуколокатор и вибрации, чтобы помогать незрячим людям ориентироваться в пространстве.</a:t>
            </a:r>
            <a:br>
              <a:rPr lang="ru-RU" dirty="0" smtClean="0"/>
            </a:br>
            <a:r>
              <a:rPr lang="ru-RU" dirty="0" smtClean="0"/>
              <a:t>Часы излучают высокочастотную ультразвуковую волну, отталкивающуюся от объектов, с которыми встречается пользователь. </a:t>
            </a:r>
            <a:r>
              <a:rPr lang="ru-RU" dirty="0" err="1" smtClean="0"/>
              <a:t>Гаджет</a:t>
            </a:r>
            <a:r>
              <a:rPr lang="ru-RU" dirty="0" smtClean="0"/>
              <a:t> учитывает силу отражения и создает вибрацию, которая может быть сильнее или слабее в зависимости от того, насколько близко или далеко находится объект.</a:t>
            </a:r>
            <a:br>
              <a:rPr lang="ru-RU" dirty="0" smtClean="0"/>
            </a:br>
            <a:r>
              <a:rPr lang="ru-RU" dirty="0" smtClean="0"/>
              <a:t>Используя радиолокационную и дополненную реальность, </a:t>
            </a:r>
            <a:r>
              <a:rPr lang="ru-RU" dirty="0" err="1" smtClean="0"/>
              <a:t>Sunu</a:t>
            </a:r>
            <a:r>
              <a:rPr lang="ru-RU" dirty="0" smtClean="0"/>
              <a:t> </a:t>
            </a:r>
            <a:r>
              <a:rPr lang="ru-RU" dirty="0" err="1" smtClean="0"/>
              <a:t>Band</a:t>
            </a:r>
            <a:r>
              <a:rPr lang="ru-RU" dirty="0" smtClean="0"/>
              <a:t> позволяет слабовидящим и незрячим людям путешествовать с уверенностью. Продвинутая тактильная обратная связь помогает обойти любые препятствия, а навигационные датчики соединяют вас с окружающим миром.</a:t>
            </a:r>
            <a:br>
              <a:rPr lang="ru-RU" dirty="0" smtClean="0"/>
            </a:br>
            <a:r>
              <a:rPr lang="ru-RU" dirty="0" smtClean="0"/>
              <a:t>Аккумулятор обеспечивает 4 часа непрерывного использования датчика.</a:t>
            </a:r>
            <a:endParaRPr lang="ru-RU"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s://sun9-39.userapi.com/impg/0kzdxbIepZULhLl4Uu51U6Wcy452ePMsIrrTHQ/P9FyWstuoW0.jpg?size=1280x605&amp;quality=95&amp;sign=2d9b3c462565e3d3cabe5ac6058885c8&amp;type=album"/>
          <p:cNvPicPr>
            <a:picLocks noChangeAspect="1" noChangeArrowheads="1"/>
          </p:cNvPicPr>
          <p:nvPr/>
        </p:nvPicPr>
        <p:blipFill>
          <a:blip r:embed="rId2"/>
          <a:srcRect/>
          <a:stretch>
            <a:fillRect/>
          </a:stretch>
        </p:blipFill>
        <p:spPr bwMode="auto">
          <a:xfrm>
            <a:off x="0" y="-1"/>
            <a:ext cx="5197428" cy="3098043"/>
          </a:xfrm>
          <a:prstGeom prst="rect">
            <a:avLst/>
          </a:prstGeom>
          <a:noFill/>
        </p:spPr>
      </p:pic>
      <p:sp>
        <p:nvSpPr>
          <p:cNvPr id="4" name="Скругленный прямоугольник 3"/>
          <p:cNvSpPr/>
          <p:nvPr/>
        </p:nvSpPr>
        <p:spPr>
          <a:xfrm>
            <a:off x="5268037" y="709684"/>
            <a:ext cx="6923964" cy="5486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smtClean="0"/>
          </a:p>
          <a:p>
            <a:endParaRPr lang="ru-RU" dirty="0" smtClean="0"/>
          </a:p>
          <a:p>
            <a:r>
              <a:rPr lang="ru-RU" dirty="0" smtClean="0"/>
              <a:t>Эксперты отмечают, что с помощью таких часов мы ориентируемся в пространстве словно ночью летучие мыши. Животные так же посредством </a:t>
            </a:r>
            <a:r>
              <a:rPr lang="ru-RU" dirty="0" err="1" smtClean="0"/>
              <a:t>эхолокации</a:t>
            </a:r>
            <a:r>
              <a:rPr lang="ru-RU" dirty="0" smtClean="0"/>
              <a:t> «находят дорогу»: они излучают звуковые волны, а затем, слушая эхо-сигналы, оценивают, насколько далеки объекты.</a:t>
            </a:r>
            <a:br>
              <a:rPr lang="ru-RU" dirty="0" smtClean="0"/>
            </a:br>
            <a:r>
              <a:rPr lang="ru-RU" dirty="0" smtClean="0"/>
              <a:t>По заявлению компании, диапазон ультразвуковой близости составляет 4 метра то есть пользователь может почувствовать объекты на расстоянии до 4 метров).</a:t>
            </a:r>
            <a:br>
              <a:rPr lang="ru-RU" dirty="0" smtClean="0"/>
            </a:br>
            <a:r>
              <a:rPr lang="ru-RU" dirty="0" smtClean="0"/>
              <a:t>Именно «прощупать» их позволяет тактильная отдача (посредством вибраций). Так, чем ближе объект, тем сильнее отраженная звуковая волна и, соответственно, вибрация.</a:t>
            </a:r>
            <a:br>
              <a:rPr lang="ru-RU" dirty="0" smtClean="0"/>
            </a:br>
            <a:r>
              <a:rPr lang="ru-RU" dirty="0" smtClean="0"/>
              <a:t>При этом имеется подробная инструкция, в каких ситуациях нельзя использовать данные часы. Например, они не предназначены для детектирования бордюров, лестниц, движущихся машин и т. д.</a:t>
            </a:r>
          </a:p>
          <a:p>
            <a:r>
              <a:rPr lang="ru-RU" dirty="0" smtClean="0"/>
              <a:t/>
            </a:r>
            <a:br>
              <a:rPr lang="ru-RU" dirty="0" smtClean="0"/>
            </a:br>
            <a:endParaRPr lang="ru-RU"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idx="4294967295"/>
          </p:nvPr>
        </p:nvSpPr>
        <p:spPr>
          <a:xfrm>
            <a:off x="3303208" y="1842447"/>
            <a:ext cx="9980613" cy="1096963"/>
          </a:xfrm>
        </p:spPr>
        <p:txBody>
          <a:bodyPr>
            <a:normAutofit/>
          </a:bodyPr>
          <a:lstStyle/>
          <a:p>
            <a:r>
              <a:rPr lang="ru-RU" sz="4800" dirty="0" smtClean="0"/>
              <a:t>Спасибо за внимание!</a:t>
            </a:r>
            <a:endParaRPr lang="ru-RU" sz="48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sun9-19.userapi.com/impg/uDHDRh_zs7-vy4w4nJm_H5Kunuk1l51kiLVMPA/a7QkogDAzBY.jpg?size=947x1080&amp;quality=95&amp;sign=ecef66606ccb3bde0315b0b08dd5cdd4&amp;type=album"/>
          <p:cNvPicPr>
            <a:picLocks noChangeAspect="1" noChangeArrowheads="1"/>
          </p:cNvPicPr>
          <p:nvPr/>
        </p:nvPicPr>
        <p:blipFill>
          <a:blip r:embed="rId3"/>
          <a:srcRect/>
          <a:stretch>
            <a:fillRect/>
          </a:stretch>
        </p:blipFill>
        <p:spPr bwMode="auto">
          <a:xfrm>
            <a:off x="0" y="0"/>
            <a:ext cx="3326845" cy="3794078"/>
          </a:xfrm>
          <a:prstGeom prst="rect">
            <a:avLst/>
          </a:prstGeom>
          <a:noFill/>
        </p:spPr>
      </p:pic>
      <p:sp>
        <p:nvSpPr>
          <p:cNvPr id="6" name="Скругленный прямоугольник 5"/>
          <p:cNvSpPr/>
          <p:nvPr/>
        </p:nvSpPr>
        <p:spPr>
          <a:xfrm>
            <a:off x="4012442" y="436727"/>
            <a:ext cx="8179558" cy="600501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err="1" smtClean="0"/>
              <a:t>Zoom</a:t>
            </a:r>
            <a:r>
              <a:rPr lang="ru-RU" b="1" dirty="0" smtClean="0"/>
              <a:t> </a:t>
            </a:r>
            <a:r>
              <a:rPr lang="ru-RU" b="1" dirty="0" err="1" smtClean="0"/>
              <a:t>Text</a:t>
            </a:r>
            <a:r>
              <a:rPr lang="ru-RU" b="1" dirty="0" smtClean="0"/>
              <a:t> </a:t>
            </a:r>
            <a:r>
              <a:rPr lang="ru-RU" b="1" dirty="0" err="1" smtClean="0"/>
              <a:t>Magnifier</a:t>
            </a:r>
            <a:r>
              <a:rPr lang="ru-RU" b="1" dirty="0" smtClean="0"/>
              <a:t>/</a:t>
            </a:r>
            <a:r>
              <a:rPr lang="ru-RU" b="1" dirty="0" err="1" smtClean="0"/>
              <a:t>Reader</a:t>
            </a:r>
            <a:r>
              <a:rPr lang="ru-RU" b="1" dirty="0" smtClean="0"/>
              <a:t> </a:t>
            </a:r>
            <a:r>
              <a:rPr lang="ru-RU" dirty="0" smtClean="0"/>
              <a:t>— программа, совмещающая в себе увеличение и чтение экрана, предназначенная для слабовидящих пользователей. Программа увеличивает и улучшает отображение текста на экране компьютера, озвучивает вводимые символы и автоматически читает вслух документы, web-страницы, электронные письма и т.п.</a:t>
            </a:r>
            <a:br>
              <a:rPr lang="ru-RU" dirty="0" smtClean="0"/>
            </a:br>
            <a:r>
              <a:rPr lang="ru-RU" dirty="0" smtClean="0"/>
              <a:t>Высококачественные голоса для чтения текста.</a:t>
            </a:r>
            <a:br>
              <a:rPr lang="ru-RU" dirty="0" smtClean="0"/>
            </a:br>
            <a:r>
              <a:rPr lang="ru-RU" dirty="0" smtClean="0"/>
              <a:t>• Три уровня многословности: начинающий, средний и опытный.</a:t>
            </a:r>
            <a:br>
              <a:rPr lang="ru-RU" dirty="0" smtClean="0"/>
            </a:br>
            <a:r>
              <a:rPr lang="ru-RU" dirty="0" smtClean="0"/>
              <a:t>• Автоматически читает элементы управления, на которые попадает фокус, включая меню, списки, диалоги и сообщения.</a:t>
            </a:r>
            <a:br>
              <a:rPr lang="ru-RU" dirty="0" smtClean="0"/>
            </a:br>
            <a:r>
              <a:rPr lang="ru-RU" dirty="0" smtClean="0"/>
              <a:t>Эхо ввода: возможность выбрать чтение символов,</a:t>
            </a:r>
            <a:br>
              <a:rPr lang="ru-RU" dirty="0" smtClean="0"/>
            </a:br>
            <a:r>
              <a:rPr lang="ru-RU" dirty="0" smtClean="0"/>
              <a:t>слов или как символов, так и слов.</a:t>
            </a:r>
            <a:br>
              <a:rPr lang="ru-RU" dirty="0" smtClean="0"/>
            </a:br>
            <a:r>
              <a:rPr lang="ru-RU" dirty="0" smtClean="0"/>
              <a:t>Эхо мыши: читает текст, находящийся под указателем мыши.</a:t>
            </a:r>
            <a:r>
              <a:rPr lang="en-US" dirty="0" smtClean="0"/>
              <a:t> </a:t>
            </a:r>
            <a:r>
              <a:rPr lang="ru-RU" dirty="0" smtClean="0"/>
              <a:t>Эхо программы объявляет пункты меню, элементы</a:t>
            </a:r>
            <a:br>
              <a:rPr lang="ru-RU" dirty="0" smtClean="0"/>
            </a:br>
            <a:r>
              <a:rPr lang="ru-RU" dirty="0" smtClean="0"/>
              <a:t>управления диалогов, списки и прочие элементы приложений, на которые попадает ваш фокус.</a:t>
            </a:r>
            <a:endParaRPr lang="ru-RU" dirty="0"/>
          </a:p>
        </p:txBody>
      </p:sp>
    </p:spTree>
    <p:extLst>
      <p:ext uri="{BB962C8B-B14F-4D97-AF65-F5344CB8AC3E}">
        <p14:creationId xmlns:p14="http://schemas.microsoft.com/office/powerpoint/2010/main" xmlns="" val="36835446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sun9-1.userapi.com/impg/Uio1AMXcwC5yLMl1-Zi_ldAq4tt8SkWPRvOO5g/7_N4EVHJfbc.jpg?size=1280x1250&amp;quality=95&amp;sign=caa672adb180ed355f4f5120f97a1695&amp;type=album"/>
          <p:cNvPicPr>
            <a:picLocks noChangeAspect="1" noChangeArrowheads="1"/>
          </p:cNvPicPr>
          <p:nvPr/>
        </p:nvPicPr>
        <p:blipFill>
          <a:blip r:embed="rId3"/>
          <a:srcRect/>
          <a:stretch>
            <a:fillRect/>
          </a:stretch>
        </p:blipFill>
        <p:spPr bwMode="auto">
          <a:xfrm>
            <a:off x="0" y="0"/>
            <a:ext cx="3302758" cy="3225350"/>
          </a:xfrm>
          <a:prstGeom prst="rect">
            <a:avLst/>
          </a:prstGeom>
          <a:noFill/>
        </p:spPr>
      </p:pic>
      <p:sp>
        <p:nvSpPr>
          <p:cNvPr id="5" name="Скругленный прямоугольник 4"/>
          <p:cNvSpPr/>
          <p:nvPr/>
        </p:nvSpPr>
        <p:spPr>
          <a:xfrm>
            <a:off x="4026090" y="0"/>
            <a:ext cx="8165910" cy="301615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t>«</a:t>
            </a:r>
            <a:r>
              <a:rPr lang="ru-RU" sz="1600" b="1" dirty="0" err="1" smtClean="0"/>
              <a:t>Duxbury</a:t>
            </a:r>
            <a:r>
              <a:rPr lang="ru-RU" sz="1600" b="1" dirty="0" smtClean="0"/>
              <a:t> </a:t>
            </a:r>
            <a:r>
              <a:rPr lang="ru-RU" sz="1600" b="1" dirty="0" err="1" smtClean="0"/>
              <a:t>BrailleTranslator</a:t>
            </a:r>
            <a:r>
              <a:rPr lang="ru-RU" sz="1600" b="1" dirty="0" smtClean="0"/>
              <a:t>» (DB) </a:t>
            </a:r>
            <a:r>
              <a:rPr lang="ru-RU" sz="1600" dirty="0" smtClean="0"/>
              <a:t>- это программа,</a:t>
            </a:r>
            <a:br>
              <a:rPr lang="ru-RU" sz="1600" dirty="0" smtClean="0"/>
            </a:br>
            <a:r>
              <a:rPr lang="ru-RU" sz="1600" dirty="0" smtClean="0"/>
              <a:t>которая осуществляет двунаправленный перевод: обыкновенный шрифт переводится в азбуку Брайля и обратно.</a:t>
            </a:r>
            <a:br>
              <a:rPr lang="ru-RU" sz="1600" dirty="0" smtClean="0"/>
            </a:br>
            <a:r>
              <a:rPr lang="ru-RU" sz="1600" dirty="0" smtClean="0"/>
              <a:t>Но этим ее свойства не ограничиваются. DB - это полнофункциональный текстовый редактор, при помощи которого можно подготовить любой документ к печати по брайлю на нескольких десятках языков, в самых разнообразных кодировках, в том числе на казахском (государственном) и русском языках.</a:t>
            </a:r>
            <a:br>
              <a:rPr lang="ru-RU" sz="1600" dirty="0" smtClean="0"/>
            </a:br>
            <a:r>
              <a:rPr lang="ru-RU" sz="1600" dirty="0" smtClean="0"/>
              <a:t>Позволяет импортировать файлы в формате MS </a:t>
            </a:r>
            <a:r>
              <a:rPr lang="ru-RU" sz="1600" dirty="0" err="1" smtClean="0"/>
              <a:t>Word</a:t>
            </a:r>
            <a:r>
              <a:rPr lang="ru-RU" sz="1600" dirty="0" smtClean="0"/>
              <a:t>,</a:t>
            </a:r>
            <a:r>
              <a:rPr lang="en-US" sz="1600" dirty="0" smtClean="0"/>
              <a:t> </a:t>
            </a:r>
            <a:r>
              <a:rPr lang="ru-RU" sz="1600" dirty="0" err="1" smtClean="0"/>
              <a:t>WordPerfect</a:t>
            </a:r>
            <a:r>
              <a:rPr lang="ru-RU" sz="1600" dirty="0" smtClean="0"/>
              <a:t>, HTML.</a:t>
            </a:r>
            <a:br>
              <a:rPr lang="ru-RU" sz="1600" dirty="0" smtClean="0"/>
            </a:br>
            <a:r>
              <a:rPr lang="ru-RU" sz="1600" dirty="0" smtClean="0"/>
              <a:t>Текст также можно создавать непосредственно в редакторе DBT и вводить его как обычным способом, так и азбукой Брайля.</a:t>
            </a:r>
            <a:endParaRPr lang="ru-RU" sz="1600" dirty="0"/>
          </a:p>
        </p:txBody>
      </p:sp>
      <p:pic>
        <p:nvPicPr>
          <p:cNvPr id="11268" name="Picture 4" descr="https://sun9-24.userapi.com/impg/4ygO-xrt88KPoFivbStEIwWEHWTG__FIxRd5ag/SN4S-eDuytA.jpg?size=997x1080&amp;quality=95&amp;sign=79b266865073b8e786658ddf80f1a8eb&amp;type=album"/>
          <p:cNvPicPr>
            <a:picLocks noChangeAspect="1" noChangeArrowheads="1"/>
          </p:cNvPicPr>
          <p:nvPr/>
        </p:nvPicPr>
        <p:blipFill>
          <a:blip r:embed="rId4"/>
          <a:srcRect/>
          <a:stretch>
            <a:fillRect/>
          </a:stretch>
        </p:blipFill>
        <p:spPr bwMode="auto">
          <a:xfrm>
            <a:off x="0" y="3235937"/>
            <a:ext cx="3343701" cy="3622064"/>
          </a:xfrm>
          <a:prstGeom prst="rect">
            <a:avLst/>
          </a:prstGeom>
          <a:noFill/>
        </p:spPr>
      </p:pic>
      <p:sp>
        <p:nvSpPr>
          <p:cNvPr id="7" name="Скругленный прямоугольник 6"/>
          <p:cNvSpPr/>
          <p:nvPr/>
        </p:nvSpPr>
        <p:spPr>
          <a:xfrm>
            <a:off x="3957851" y="3289110"/>
            <a:ext cx="8234149" cy="356889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err="1" smtClean="0"/>
              <a:t>ElEdit</a:t>
            </a:r>
            <a:r>
              <a:rPr lang="ru-RU" sz="1600" b="1" dirty="0" smtClean="0"/>
              <a:t> </a:t>
            </a:r>
            <a:r>
              <a:rPr lang="ru-RU" sz="1600" dirty="0" smtClean="0"/>
              <a:t>- программа двунаправленного перевода текста в азбуку Брайля и обратно.</a:t>
            </a:r>
            <a:endParaRPr lang="en-US" sz="1600" dirty="0" smtClean="0"/>
          </a:p>
          <a:p>
            <a:pPr algn="ctr"/>
            <a:r>
              <a:rPr lang="en-US" sz="1600" b="1" dirty="0" smtClean="0"/>
              <a:t> </a:t>
            </a:r>
            <a:r>
              <a:rPr lang="ru-RU" sz="1600" b="1" dirty="0" err="1" smtClean="0"/>
              <a:t>ElEdit</a:t>
            </a:r>
            <a:r>
              <a:rPr lang="ru-RU" sz="1600" b="1" dirty="0" smtClean="0"/>
              <a:t> </a:t>
            </a:r>
            <a:r>
              <a:rPr lang="ru-RU" sz="1600" dirty="0" smtClean="0"/>
              <a:t>- программное обеспечение для создания, чтения, редактирования, печати и перевода обычных текстовых документов в документы со шрифтом Брайля и обратно.</a:t>
            </a:r>
            <a:r>
              <a:rPr lang="en-US" sz="1600" dirty="0" smtClean="0"/>
              <a:t> </a:t>
            </a:r>
            <a:r>
              <a:rPr lang="ru-RU" sz="1600" dirty="0" smtClean="0"/>
              <a:t>Пользовательский интерфейс программы разработан с учетом потребности людей с нарушениями зрения.</a:t>
            </a:r>
            <a:r>
              <a:rPr lang="en-US" sz="1600" dirty="0" smtClean="0"/>
              <a:t> </a:t>
            </a:r>
            <a:r>
              <a:rPr lang="ru-RU" sz="1600" dirty="0" smtClean="0"/>
              <a:t>Программа обеспечивает прямой и обратный перевод обычных текстовых документов в документы со шрифтом</a:t>
            </a:r>
            <a:br>
              <a:rPr lang="ru-RU" sz="1600" dirty="0" smtClean="0"/>
            </a:br>
            <a:r>
              <a:rPr lang="ru-RU" sz="1600" dirty="0" smtClean="0"/>
              <a:t>Брайля.</a:t>
            </a:r>
            <a:r>
              <a:rPr lang="en-US" sz="1600" dirty="0" smtClean="0"/>
              <a:t> </a:t>
            </a:r>
            <a:r>
              <a:rPr lang="ru-RU" sz="1600" dirty="0" smtClean="0"/>
              <a:t>Интерфейс программы полностью доступен программам экранного доступа.</a:t>
            </a:r>
            <a:r>
              <a:rPr lang="en-US" sz="1600" dirty="0" smtClean="0"/>
              <a:t> </a:t>
            </a:r>
            <a:r>
              <a:rPr lang="ru-RU" sz="1600" dirty="0" smtClean="0"/>
              <a:t>Возможности форматирования текста: изменение размера и стиля шрифта, а также смена самого шрифта.</a:t>
            </a:r>
            <a:r>
              <a:rPr lang="en-US" sz="1600" dirty="0" smtClean="0"/>
              <a:t> </a:t>
            </a:r>
            <a:r>
              <a:rPr lang="ru-RU" sz="1600" dirty="0" smtClean="0"/>
              <a:t>Возможность использовать в одном документе, как обычный текст, так и текст шрифтом Брайля.</a:t>
            </a:r>
            <a:endParaRPr lang="ru-RU" sz="1600" dirty="0"/>
          </a:p>
        </p:txBody>
      </p:sp>
    </p:spTree>
    <p:extLst>
      <p:ext uri="{BB962C8B-B14F-4D97-AF65-F5344CB8AC3E}">
        <p14:creationId xmlns:p14="http://schemas.microsoft.com/office/powerpoint/2010/main" xmlns="" val="13156475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sun9-16.userapi.com/impg/uwFh37iO3U_1zpyvjeFXULv6idRVp642fxotVg/ZiBSqwmnYQA.jpg?size=1280x774&amp;quality=95&amp;sign=5940580c1cb9c933ea1267e350068541&amp;type=album"/>
          <p:cNvPicPr>
            <a:picLocks noChangeAspect="1" noChangeArrowheads="1"/>
          </p:cNvPicPr>
          <p:nvPr/>
        </p:nvPicPr>
        <p:blipFill>
          <a:blip r:embed="rId3"/>
          <a:srcRect/>
          <a:stretch>
            <a:fillRect/>
          </a:stretch>
        </p:blipFill>
        <p:spPr bwMode="auto">
          <a:xfrm>
            <a:off x="0" y="0"/>
            <a:ext cx="3882031" cy="2347415"/>
          </a:xfrm>
          <a:prstGeom prst="rect">
            <a:avLst/>
          </a:prstGeom>
          <a:noFill/>
        </p:spPr>
      </p:pic>
      <p:sp>
        <p:nvSpPr>
          <p:cNvPr id="5" name="Скругленный прямоугольник 4"/>
          <p:cNvSpPr/>
          <p:nvPr/>
        </p:nvSpPr>
        <p:spPr>
          <a:xfrm>
            <a:off x="3794078" y="-1"/>
            <a:ext cx="8397922" cy="322087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t>Программное обеспечение </a:t>
            </a:r>
            <a:r>
              <a:rPr lang="ru-RU" sz="1600" dirty="0" err="1" smtClean="0"/>
              <a:t>EIPicsPrint</a:t>
            </a:r>
            <a:r>
              <a:rPr lang="ru-RU" sz="1600" dirty="0" smtClean="0"/>
              <a:t> предназначено для подготовки и печати тактильных изображений на принтерах Брайля. Тактильное изображение для незрячего является источником информации об изображённом объекте так же, как обычное </a:t>
            </a:r>
            <a:r>
              <a:rPr lang="ru-RU" sz="1600" dirty="0" err="1" smtClean="0"/>
              <a:t>полноцветное</a:t>
            </a:r>
            <a:r>
              <a:rPr lang="ru-RU" sz="1600" dirty="0" smtClean="0"/>
              <a:t> изображение для зрячего пользователя. С помощью приложения </a:t>
            </a:r>
            <a:r>
              <a:rPr lang="ru-RU" sz="1600" dirty="0" err="1" smtClean="0"/>
              <a:t>ElPicsPrint</a:t>
            </a:r>
            <a:r>
              <a:rPr lang="ru-RU" sz="1600" dirty="0" smtClean="0"/>
              <a:t> можно подготовить и распечатать изображение, которое будет понятно и удобно использовать незрячим пользователям. </a:t>
            </a:r>
            <a:r>
              <a:rPr lang="ru-RU" sz="1600" dirty="0" err="1" smtClean="0"/>
              <a:t>EIPicsPrint</a:t>
            </a:r>
            <a:r>
              <a:rPr lang="ru-RU" sz="1600" dirty="0" smtClean="0"/>
              <a:t> позволяет сделать тактильную иллюстрацию к любому разделу учебного пособия, создать собственные иллюстрированные книги для детей дошкольного и школьного возраста, распечатать план и многое другое. Преобразование изображений в тактильный (точечный) вид для последующей рельефной печати. Рисование и редактирование различных контуров и фигур, в том числе кривыми Безье.</a:t>
            </a:r>
            <a:endParaRPr lang="ru-RU" sz="1600" dirty="0"/>
          </a:p>
        </p:txBody>
      </p:sp>
      <p:pic>
        <p:nvPicPr>
          <p:cNvPr id="10242" name="Picture 2" descr="https://sun9-65.userapi.com/impg/cKnZVkkBwjbFRUJw5Q9x_Ef-MyUzA6ByVLuS9Q/P_kdpJW2_bk.jpg?size=919x1080&amp;quality=95&amp;sign=ed0ce03efaf80aede8be40d27ad021b5&amp;type=album"/>
          <p:cNvPicPr>
            <a:picLocks noChangeAspect="1" noChangeArrowheads="1"/>
          </p:cNvPicPr>
          <p:nvPr/>
        </p:nvPicPr>
        <p:blipFill>
          <a:blip r:embed="rId4"/>
          <a:srcRect/>
          <a:stretch>
            <a:fillRect/>
          </a:stretch>
        </p:blipFill>
        <p:spPr bwMode="auto">
          <a:xfrm>
            <a:off x="1" y="3393636"/>
            <a:ext cx="2947916" cy="3464363"/>
          </a:xfrm>
          <a:prstGeom prst="rect">
            <a:avLst/>
          </a:prstGeom>
          <a:noFill/>
        </p:spPr>
      </p:pic>
      <p:sp>
        <p:nvSpPr>
          <p:cNvPr id="6" name="Скругленный прямоугольник 5"/>
          <p:cNvSpPr/>
          <p:nvPr/>
        </p:nvSpPr>
        <p:spPr>
          <a:xfrm>
            <a:off x="3152633" y="3596185"/>
            <a:ext cx="9039367" cy="326181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t>ПО «</a:t>
            </a:r>
            <a:r>
              <a:rPr lang="ru-RU" sz="1600" dirty="0" err="1" smtClean="0"/>
              <a:t>OpenBook</a:t>
            </a:r>
            <a:r>
              <a:rPr lang="ru-RU" sz="1600" dirty="0" smtClean="0"/>
              <a:t>» преобразует печатные документы или текст на графической основе в электронный текстовой формат на вашем компьютере, используя качественную речь и последние достижения оптического распознавания символов (OCR). Программа для сканирования и чтения плоскопечатных текстов предоставляет лицам с нарушением зрения возможность самостоятельного чтения плоскопечатных текстов (книги, периодические издания и т.д.) посредством синтеза речи с поддержкой озвучивания </a:t>
            </a:r>
            <a:r>
              <a:rPr lang="ru-RU" sz="1600" dirty="0" err="1" smtClean="0"/>
              <a:t>контента</a:t>
            </a:r>
            <a:r>
              <a:rPr lang="ru-RU" sz="1600" dirty="0" smtClean="0"/>
              <a:t> на казахском и русском языках, а также вывода на дисплей Брайля, печати на бумаге с помощью </a:t>
            </a:r>
            <a:r>
              <a:rPr lang="ru-RU" sz="1600" dirty="0" err="1" smtClean="0"/>
              <a:t>брайлевского</a:t>
            </a:r>
            <a:r>
              <a:rPr lang="ru-RU" sz="1600" dirty="0" smtClean="0"/>
              <a:t> принтера при любом сочетании этих способов. Легкое переключение между </a:t>
            </a:r>
            <a:r>
              <a:rPr lang="ru-RU" sz="1600" dirty="0" err="1" smtClean="0"/>
              <a:t>Nuance</a:t>
            </a:r>
            <a:r>
              <a:rPr lang="ru-RU" sz="1600" dirty="0" smtClean="0"/>
              <a:t> </a:t>
            </a:r>
            <a:r>
              <a:rPr lang="ru-RU" sz="1600" dirty="0" err="1" smtClean="0"/>
              <a:t>OmniPage</a:t>
            </a:r>
            <a:r>
              <a:rPr lang="ru-RU" sz="1600" dirty="0" smtClean="0"/>
              <a:t> ® </a:t>
            </a:r>
            <a:r>
              <a:rPr lang="ru-RU" sz="1600" dirty="0" err="1" smtClean="0"/>
              <a:t>u</a:t>
            </a:r>
            <a:r>
              <a:rPr lang="ru-RU" sz="1600" dirty="0" smtClean="0"/>
              <a:t> ABBYY </a:t>
            </a:r>
            <a:r>
              <a:rPr lang="ru-RU" sz="1600" dirty="0" err="1" smtClean="0"/>
              <a:t>FineReader</a:t>
            </a:r>
            <a:r>
              <a:rPr lang="ru-RU" sz="1600" dirty="0" smtClean="0"/>
              <a:t> ® OCR позволяет выбрать</a:t>
            </a:r>
            <a:br>
              <a:rPr lang="ru-RU" sz="1600" dirty="0" smtClean="0"/>
            </a:br>
            <a:r>
              <a:rPr lang="ru-RU" sz="1600" dirty="0" smtClean="0"/>
              <a:t>OCR инструмент, который наилучшим образом соответствует необходимому сканированию.</a:t>
            </a:r>
            <a:endParaRPr lang="ru-RU" sz="1600" dirty="0"/>
          </a:p>
        </p:txBody>
      </p:sp>
    </p:spTree>
    <p:extLst>
      <p:ext uri="{BB962C8B-B14F-4D97-AF65-F5344CB8AC3E}">
        <p14:creationId xmlns:p14="http://schemas.microsoft.com/office/powerpoint/2010/main" xmlns="" val="1328843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sun9-35.userapi.com/impg/CW38-vwrGGkUsLXo-WOiK_D2hqQ0J4az5k5Spg/KhrLWFvXtJQ.jpg?size=1029x1080&amp;quality=95&amp;sign=20d29a1081db999290f1c5bd30e6b74f&amp;type=album"/>
          <p:cNvPicPr>
            <a:picLocks noChangeAspect="1" noChangeArrowheads="1"/>
          </p:cNvPicPr>
          <p:nvPr/>
        </p:nvPicPr>
        <p:blipFill>
          <a:blip r:embed="rId2"/>
          <a:srcRect/>
          <a:stretch>
            <a:fillRect/>
          </a:stretch>
        </p:blipFill>
        <p:spPr bwMode="auto">
          <a:xfrm>
            <a:off x="0" y="0"/>
            <a:ext cx="2730690" cy="2866030"/>
          </a:xfrm>
          <a:prstGeom prst="rect">
            <a:avLst/>
          </a:prstGeom>
          <a:noFill/>
        </p:spPr>
      </p:pic>
      <p:sp>
        <p:nvSpPr>
          <p:cNvPr id="8" name="Скругленный прямоугольник 7"/>
          <p:cNvSpPr/>
          <p:nvPr/>
        </p:nvSpPr>
        <p:spPr>
          <a:xfrm>
            <a:off x="3152633" y="0"/>
            <a:ext cx="9039367" cy="313898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t>Программное обеспечение «</a:t>
            </a:r>
            <a:r>
              <a:rPr lang="ru-RU" sz="1600" dirty="0" err="1" smtClean="0"/>
              <a:t>EasyConverter</a:t>
            </a:r>
            <a:r>
              <a:rPr lang="ru-RU" sz="1600" dirty="0" smtClean="0"/>
              <a:t>» позволяет преобразовывать печатные материалы и прочую информацию в альтернативные форматы, которые доступны для чтения людьми с нарушениями зрения и </a:t>
            </a:r>
            <a:r>
              <a:rPr lang="ru-RU" sz="1600" dirty="0" err="1" smtClean="0"/>
              <a:t>дислексией</a:t>
            </a:r>
            <a:r>
              <a:rPr lang="ru-RU" sz="1600" dirty="0" smtClean="0"/>
              <a:t>. Программа быстро и легко создает </a:t>
            </a:r>
            <a:r>
              <a:rPr lang="ru-RU" sz="1600" dirty="0" err="1" smtClean="0"/>
              <a:t>крупнопечатные</a:t>
            </a:r>
            <a:r>
              <a:rPr lang="ru-RU" sz="1600" dirty="0" smtClean="0"/>
              <a:t> документы, МРЗ аудио, книги формата DAISY и Брайль.</a:t>
            </a:r>
            <a:br>
              <a:rPr lang="ru-RU" sz="1600" dirty="0" smtClean="0"/>
            </a:br>
            <a:r>
              <a:rPr lang="ru-RU" sz="1600" dirty="0" smtClean="0"/>
              <a:t>Простой интерфейс, удобный и быстрый Мастер преобразования.</a:t>
            </a:r>
            <a:br>
              <a:rPr lang="ru-RU" sz="1600" dirty="0" smtClean="0"/>
            </a:br>
            <a:r>
              <a:rPr lang="ru-RU" sz="1600" dirty="0" smtClean="0"/>
              <a:t>Включает мощное приложение оптического распознавания символов под названием </a:t>
            </a:r>
            <a:r>
              <a:rPr lang="ru-RU" sz="1600" dirty="0" err="1" smtClean="0"/>
              <a:t>OminPage</a:t>
            </a:r>
            <a:r>
              <a:rPr lang="ru-RU" sz="1600" dirty="0" smtClean="0"/>
              <a:t> качестве OCR редактора.</a:t>
            </a:r>
            <a:br>
              <a:rPr lang="ru-RU" sz="1600" dirty="0" smtClean="0"/>
            </a:br>
            <a:r>
              <a:rPr lang="ru-RU" sz="1600" dirty="0" smtClean="0"/>
              <a:t>Нумерация страниц. </a:t>
            </a:r>
            <a:r>
              <a:rPr lang="ru-RU" sz="1600" dirty="0" err="1" smtClean="0"/>
              <a:t>EasyConverter</a:t>
            </a:r>
            <a:r>
              <a:rPr lang="ru-RU" sz="1600" dirty="0" smtClean="0"/>
              <a:t> не может преобразовывать математические выражения, но может сделать доступными все прочие текстовые документы и документы на графической основе.</a:t>
            </a:r>
            <a:endParaRPr lang="ru-RU" sz="1600" dirty="0"/>
          </a:p>
        </p:txBody>
      </p:sp>
      <p:pic>
        <p:nvPicPr>
          <p:cNvPr id="8196" name="Picture 4" descr="https://sun9-57.userapi.com/impg/xi43tkEXcsyvDP3M0YyTzeKTwzqaifyUVnv2BQ/_nz22eOh3d0.jpg?size=932x1080&amp;quality=95&amp;sign=610f1c128873e301507c64da081b5e92&amp;type=album"/>
          <p:cNvPicPr>
            <a:picLocks noChangeAspect="1" noChangeArrowheads="1"/>
          </p:cNvPicPr>
          <p:nvPr/>
        </p:nvPicPr>
        <p:blipFill>
          <a:blip r:embed="rId3"/>
          <a:srcRect/>
          <a:stretch>
            <a:fillRect/>
          </a:stretch>
        </p:blipFill>
        <p:spPr bwMode="auto">
          <a:xfrm>
            <a:off x="-1" y="3643953"/>
            <a:ext cx="2773605" cy="3214048"/>
          </a:xfrm>
          <a:prstGeom prst="rect">
            <a:avLst/>
          </a:prstGeom>
          <a:noFill/>
        </p:spPr>
      </p:pic>
      <p:sp>
        <p:nvSpPr>
          <p:cNvPr id="10" name="Скругленный прямоугольник 9"/>
          <p:cNvSpPr/>
          <p:nvPr/>
        </p:nvSpPr>
        <p:spPr>
          <a:xfrm>
            <a:off x="2852382" y="3493827"/>
            <a:ext cx="9339618" cy="336417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t>Программное обеспечение для чтения электронных книг, позволяющее пользователям читать и прослушивать содержимое книг посредством комбинации текста, речи и изображений. </a:t>
            </a:r>
            <a:r>
              <a:rPr lang="ru-RU" sz="1600" dirty="0" err="1" smtClean="0"/>
              <a:t>EasyReader</a:t>
            </a:r>
            <a:r>
              <a:rPr lang="ru-RU" sz="1600" dirty="0" smtClean="0"/>
              <a:t> идеален для незрячих и слабовидящих читателей.</a:t>
            </a:r>
            <a:br>
              <a:rPr lang="ru-RU" sz="1600" dirty="0" smtClean="0"/>
            </a:br>
            <a:r>
              <a:rPr lang="ru-RU" sz="1600" dirty="0" smtClean="0"/>
              <a:t>Читает различные форматы электронных книг: DAISY, NIMAS, HTML, ТХТ, формат EPUB (незащищенный) и многие другие. </a:t>
            </a:r>
            <a:r>
              <a:rPr lang="ru-RU" sz="1600" dirty="0" err="1" smtClean="0"/>
              <a:t>EasyReader</a:t>
            </a:r>
            <a:r>
              <a:rPr lang="ru-RU" sz="1600" dirty="0" smtClean="0"/>
              <a:t> совместим с рядом программ экранного доступа, в т.ч. с «JAWS </a:t>
            </a:r>
            <a:r>
              <a:rPr lang="ru-RU" sz="1600" dirty="0" err="1" smtClean="0"/>
              <a:t>for</a:t>
            </a:r>
            <a:r>
              <a:rPr lang="ru-RU" sz="1600" dirty="0" smtClean="0"/>
              <a:t> </a:t>
            </a:r>
            <a:r>
              <a:rPr lang="ru-RU" sz="1600" dirty="0" err="1" smtClean="0"/>
              <a:t>Windows</a:t>
            </a:r>
            <a:r>
              <a:rPr lang="ru-RU" sz="1600" dirty="0" smtClean="0"/>
              <a:t>». Возможность открыть книгу со сменного носителя (например с USB или CD устройства). Доступен выбор голоса чтения, изменение громкости, скорости и тона чтения.</a:t>
            </a:r>
            <a:br>
              <a:rPr lang="ru-RU" sz="1600" dirty="0" smtClean="0"/>
            </a:br>
            <a:r>
              <a:rPr lang="ru-RU" sz="1600" dirty="0" smtClean="0"/>
              <a:t>Функция выделения текста и фона. Многоуровневая навигация по заголовкам, навигация по закладкам, фразам, словам, страницам. Функции увеличения и уменьшения отображаемого содержимого. Функция «</a:t>
            </a:r>
            <a:r>
              <a:rPr lang="ru-RU" sz="1600" dirty="0" err="1" smtClean="0"/>
              <a:t>Speak</a:t>
            </a:r>
            <a:r>
              <a:rPr lang="ru-RU" sz="1600" dirty="0" smtClean="0"/>
              <a:t> </a:t>
            </a:r>
            <a:r>
              <a:rPr lang="ru-RU" sz="1600" dirty="0" err="1" smtClean="0"/>
              <a:t>to</a:t>
            </a:r>
            <a:r>
              <a:rPr lang="ru-RU" sz="1600" dirty="0" smtClean="0"/>
              <a:t> </a:t>
            </a:r>
            <a:r>
              <a:rPr lang="ru-RU" sz="1600" dirty="0" err="1" smtClean="0"/>
              <a:t>Me</a:t>
            </a:r>
            <a:r>
              <a:rPr lang="ru-RU" sz="1600" dirty="0" smtClean="0"/>
              <a:t>» обеспечивает озвучивание интерфейса </a:t>
            </a:r>
            <a:r>
              <a:rPr lang="ru-RU" sz="1600" dirty="0" err="1" smtClean="0"/>
              <a:t>про-граммы</a:t>
            </a:r>
            <a:r>
              <a:rPr lang="ru-RU" sz="1600" dirty="0" smtClean="0"/>
              <a:t>, а режим описания клавиш позволяет быстро познакомиться с функциональностью </a:t>
            </a:r>
            <a:r>
              <a:rPr lang="ru-RU" sz="1600" dirty="0" err="1" smtClean="0"/>
              <a:t>EasyReader</a:t>
            </a:r>
            <a:r>
              <a:rPr lang="ru-RU" sz="1600" dirty="0" smtClean="0"/>
              <a:t>.</a:t>
            </a:r>
            <a:endParaRPr lang="ru-RU" sz="1600" dirty="0"/>
          </a:p>
        </p:txBody>
      </p:sp>
    </p:spTree>
    <p:extLst>
      <p:ext uri="{BB962C8B-B14F-4D97-AF65-F5344CB8AC3E}">
        <p14:creationId xmlns:p14="http://schemas.microsoft.com/office/powerpoint/2010/main" xmlns="" val="222449580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Custom">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F0B1CDFC-F64C-48A2-B0C0-8A6E553AD89A}" vid="{4A3C46E8-61CC-4603-A589-7422A47A8E4A}"/>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C99005-3798-4902-B5B1-B7BC9B795A9B}">
  <ds:schemaRefs>
    <ds:schemaRef ds:uri="http://schemas.microsoft.com/sharepoint/v3/contenttype/forms"/>
  </ds:schemaRefs>
</ds:datastoreItem>
</file>

<file path=customXml/itemProps2.xml><?xml version="1.0" encoding="utf-8"?>
<ds:datastoreItem xmlns:ds="http://schemas.openxmlformats.org/officeDocument/2006/customXml" ds:itemID="{E4C0A025-EC96-4160-84F3-B0459CBE5978}">
  <ds:schemaRefs>
    <ds:schemaRef ds:uri="http://schemas.microsoft.com/office/2006/metadata/properties"/>
    <ds:schemaRef ds:uri="http://www.w3.org/2000/xmlns/"/>
    <ds:schemaRef ds:uri="http://schemas.microsoft.com/sharepoint/v3"/>
    <ds:schemaRef ds:uri="http://www.w3.org/2001/XMLSchema-instance"/>
    <ds:schemaRef ds:uri="71af3243-3dd4-4a8d-8c0d-dd76da1f02a5"/>
    <ds:schemaRef ds:uri="http://schemas.microsoft.com/office/infopath/2007/PartnerControls"/>
    <ds:schemaRef ds:uri="230e9df3-be65-4c73-a93b-d1236ebd677e"/>
  </ds:schemaRefs>
</ds:datastoreItem>
</file>

<file path=customXml/itemProps3.xml><?xml version="1.0" encoding="utf-8"?>
<ds:datastoreItem xmlns:ds="http://schemas.openxmlformats.org/officeDocument/2006/customXml" ds:itemID="{50D35DF6-4C68-42E3-9A51-91E3B8DC80B1}">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Concourse</Template>
  <TotalTime>1200</TotalTime>
  <Words>2084</Words>
  <Application>Microsoft Office PowerPoint</Application>
  <PresentationFormat>Произвольный</PresentationFormat>
  <Paragraphs>135</Paragraphs>
  <Slides>57</Slides>
  <Notes>10</Notes>
  <HiddenSlides>0</HiddenSlides>
  <MMClips>0</MMClips>
  <ScaleCrop>false</ScaleCrop>
  <HeadingPairs>
    <vt:vector size="4" baseType="variant">
      <vt:variant>
        <vt:lpstr>Тема</vt:lpstr>
      </vt:variant>
      <vt:variant>
        <vt:i4>1</vt:i4>
      </vt:variant>
      <vt:variant>
        <vt:lpstr>Заголовки слайдов</vt:lpstr>
      </vt:variant>
      <vt:variant>
        <vt:i4>57</vt:i4>
      </vt:variant>
    </vt:vector>
  </HeadingPairs>
  <TitlesOfParts>
    <vt:vector size="58" baseType="lpstr">
      <vt:lpstr>Custom</vt:lpstr>
      <vt:lpstr>Слайд 1</vt:lpstr>
      <vt:lpstr>Программное обеспечение для незрячих и слабовидящих</vt:lpstr>
      <vt:lpstr>Программное обеспечение экранного доступа “JAWS for Windows”</vt:lpstr>
      <vt:lpstr>Слайд 4</vt:lpstr>
      <vt:lpstr>Слайд 5</vt:lpstr>
      <vt:lpstr>Слайд 6</vt:lpstr>
      <vt:lpstr>Слайд 7</vt:lpstr>
      <vt:lpstr>Слайд 8</vt:lpstr>
      <vt:lpstr>Слайд 9</vt:lpstr>
      <vt:lpstr>Дисплеи Брайля</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Читающие машины</vt:lpstr>
      <vt:lpstr>Слайд 23</vt:lpstr>
      <vt:lpstr>Слайд 24</vt:lpstr>
      <vt:lpstr>Принтеры для печати рельефно-точечным шрифтом Брайля компании Index Braille (Швеция)</vt:lpstr>
      <vt:lpstr>Слайд 26</vt:lpstr>
      <vt:lpstr>Слайд 27</vt:lpstr>
      <vt:lpstr>Слайд 28</vt:lpstr>
      <vt:lpstr>Слайд 29</vt:lpstr>
      <vt:lpstr>Настольные принтеры для печати рельефно-точечным шрифтом Брайля компании «ViewPlus» (США)</vt:lpstr>
      <vt:lpstr>Слайд 31</vt:lpstr>
      <vt:lpstr>Слайд 32</vt:lpstr>
      <vt:lpstr>Слайд 33</vt:lpstr>
      <vt:lpstr>Слайд 34</vt:lpstr>
      <vt:lpstr>Видеоувеличители </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Трости для незрячих и слабовидящих</vt:lpstr>
      <vt:lpstr>Слайд 54</vt:lpstr>
      <vt:lpstr>Умные часы Sunu Band</vt:lpstr>
      <vt:lpstr>Слайд 56</vt:lpstr>
      <vt:lpstr>Спасибо за внимание!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With Picture Layout</dc:title>
  <dc:creator>Алина Кирсанкина</dc:creator>
  <cp:lastModifiedBy>user</cp:lastModifiedBy>
  <cp:revision>77</cp:revision>
  <dcterms:created xsi:type="dcterms:W3CDTF">2024-01-05T04:11:53Z</dcterms:created>
  <dcterms:modified xsi:type="dcterms:W3CDTF">2024-02-09T11:36:23Z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