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Lst>
  <p:notesMasterIdLst>
    <p:notesMasterId r:id="rId85"/>
  </p:notesMasterIdLst>
  <p:handoutMasterIdLst>
    <p:handoutMasterId r:id="rId86"/>
  </p:handoutMasterIdLst>
  <p:sldIdLst>
    <p:sldId id="256" r:id="rId5"/>
    <p:sldId id="257" r:id="rId6"/>
    <p:sldId id="330" r:id="rId7"/>
    <p:sldId id="305" r:id="rId8"/>
    <p:sldId id="338" r:id="rId9"/>
    <p:sldId id="339" r:id="rId10"/>
    <p:sldId id="335" r:id="rId11"/>
    <p:sldId id="274" r:id="rId12"/>
    <p:sldId id="341" r:id="rId13"/>
    <p:sldId id="342" r:id="rId14"/>
    <p:sldId id="336" r:id="rId15"/>
    <p:sldId id="332" r:id="rId16"/>
    <p:sldId id="343" r:id="rId17"/>
    <p:sldId id="344" r:id="rId18"/>
    <p:sldId id="345" r:id="rId19"/>
    <p:sldId id="346" r:id="rId20"/>
    <p:sldId id="347" r:id="rId21"/>
    <p:sldId id="348" r:id="rId22"/>
    <p:sldId id="349" r:id="rId23"/>
    <p:sldId id="350" r:id="rId24"/>
    <p:sldId id="351" r:id="rId25"/>
    <p:sldId id="352" r:id="rId26"/>
    <p:sldId id="353" r:id="rId27"/>
    <p:sldId id="354" r:id="rId28"/>
    <p:sldId id="355" r:id="rId29"/>
    <p:sldId id="356" r:id="rId30"/>
    <p:sldId id="357" r:id="rId31"/>
    <p:sldId id="358" r:id="rId32"/>
    <p:sldId id="359" r:id="rId33"/>
    <p:sldId id="360" r:id="rId34"/>
    <p:sldId id="361" r:id="rId35"/>
    <p:sldId id="362" r:id="rId36"/>
    <p:sldId id="363" r:id="rId37"/>
    <p:sldId id="364" r:id="rId38"/>
    <p:sldId id="365" r:id="rId39"/>
    <p:sldId id="366" r:id="rId40"/>
    <p:sldId id="367" r:id="rId41"/>
    <p:sldId id="368" r:id="rId42"/>
    <p:sldId id="369" r:id="rId43"/>
    <p:sldId id="370" r:id="rId44"/>
    <p:sldId id="371" r:id="rId45"/>
    <p:sldId id="372" r:id="rId46"/>
    <p:sldId id="373" r:id="rId47"/>
    <p:sldId id="374" r:id="rId48"/>
    <p:sldId id="375" r:id="rId49"/>
    <p:sldId id="376" r:id="rId50"/>
    <p:sldId id="377" r:id="rId51"/>
    <p:sldId id="378" r:id="rId52"/>
    <p:sldId id="379" r:id="rId53"/>
    <p:sldId id="380" r:id="rId54"/>
    <p:sldId id="381" r:id="rId55"/>
    <p:sldId id="382" r:id="rId56"/>
    <p:sldId id="383" r:id="rId57"/>
    <p:sldId id="384" r:id="rId58"/>
    <p:sldId id="385" r:id="rId59"/>
    <p:sldId id="386" r:id="rId60"/>
    <p:sldId id="387" r:id="rId61"/>
    <p:sldId id="388" r:id="rId62"/>
    <p:sldId id="389" r:id="rId63"/>
    <p:sldId id="390" r:id="rId64"/>
    <p:sldId id="391" r:id="rId65"/>
    <p:sldId id="392" r:id="rId66"/>
    <p:sldId id="393" r:id="rId67"/>
    <p:sldId id="394" r:id="rId68"/>
    <p:sldId id="395" r:id="rId69"/>
    <p:sldId id="396" r:id="rId70"/>
    <p:sldId id="397" r:id="rId71"/>
    <p:sldId id="398" r:id="rId72"/>
    <p:sldId id="399" r:id="rId73"/>
    <p:sldId id="400" r:id="rId74"/>
    <p:sldId id="401" r:id="rId75"/>
    <p:sldId id="402" r:id="rId76"/>
    <p:sldId id="403" r:id="rId77"/>
    <p:sldId id="404" r:id="rId78"/>
    <p:sldId id="405" r:id="rId79"/>
    <p:sldId id="406" r:id="rId80"/>
    <p:sldId id="407" r:id="rId81"/>
    <p:sldId id="408" r:id="rId82"/>
    <p:sldId id="409" r:id="rId83"/>
    <p:sldId id="410"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144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15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5653" autoAdjust="0"/>
    <p:restoredTop sz="93725" autoAdjust="0"/>
  </p:normalViewPr>
  <p:slideViewPr>
    <p:cSldViewPr snapToGrid="0">
      <p:cViewPr>
        <p:scale>
          <a:sx n="69" d="100"/>
          <a:sy n="69" d="100"/>
        </p:scale>
        <p:origin x="-330"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48" d="100"/>
          <a:sy n="48" d="100"/>
        </p:scale>
        <p:origin x="1836" y="4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s>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8B371-2815-4661-9209-F8A29814ADCC}">
      <dsp:nvSpPr>
        <dsp:cNvPr id="0" name=""/>
        <dsp:cNvSpPr/>
      </dsp:nvSpPr>
      <dsp:spPr>
        <a:xfrm>
          <a:off x="0" y="1999456"/>
          <a:ext cx="10515600" cy="0"/>
        </a:xfrm>
        <a:prstGeom prst="line">
          <a:avLst/>
        </a:prstGeom>
        <a:solidFill>
          <a:schemeClr val="lt1">
            <a:alpha val="9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E37A6A-8F95-4F28-92FC-1FE8089D7DAF}">
      <dsp:nvSpPr>
        <dsp:cNvPr id="0" name=""/>
        <dsp:cNvSpPr/>
      </dsp:nvSpPr>
      <dsp:spPr>
        <a:xfrm>
          <a:off x="215241" y="1239663"/>
          <a:ext cx="3081563" cy="479869"/>
        </a:xfrm>
        <a:prstGeom prst="rect">
          <a:avLst/>
        </a:prstGeom>
        <a:solidFill>
          <a:schemeClr val="accent2">
            <a:alpha val="9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defRPr b="1"/>
          </a:pPr>
          <a:r>
            <a:rPr lang="en-US" sz="1800" b="0" kern="1200" dirty="0"/>
            <a:t>Title</a:t>
          </a:r>
        </a:p>
      </dsp:txBody>
      <dsp:txXfrm>
        <a:off x="215241" y="1239663"/>
        <a:ext cx="3081563" cy="479869"/>
      </dsp:txXfrm>
    </dsp:sp>
    <dsp:sp modelId="{255B3FC7-BD87-4810-87ED-7952D0F23157}">
      <dsp:nvSpPr>
        <dsp:cNvPr id="0" name=""/>
        <dsp:cNvSpPr/>
      </dsp:nvSpPr>
      <dsp:spPr>
        <a:xfrm>
          <a:off x="215241" y="665544"/>
          <a:ext cx="3081563" cy="574118"/>
        </a:xfrm>
        <a:prstGeom prst="rect">
          <a:avLst/>
        </a:prstGeom>
        <a:solidFill>
          <a:schemeClr val="accent2">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dirty="0"/>
            <a:t>To start a presentation, go to the Slide Show tab, and select From Beginning.</a:t>
          </a:r>
          <a:endParaRPr lang="en-US" sz="1200" kern="1200" dirty="0"/>
        </a:p>
      </dsp:txBody>
      <dsp:txXfrm>
        <a:off x="215241" y="665544"/>
        <a:ext cx="3081563" cy="574118"/>
      </dsp:txXfrm>
    </dsp:sp>
    <dsp:sp modelId="{DF478A7F-4668-4E0A-86F7-C1205CF5AA73}">
      <dsp:nvSpPr>
        <dsp:cNvPr id="0" name=""/>
        <dsp:cNvSpPr/>
      </dsp:nvSpPr>
      <dsp:spPr>
        <a:xfrm>
          <a:off x="1756023" y="1719532"/>
          <a:ext cx="0" cy="279923"/>
        </a:xfrm>
        <a:prstGeom prst="line">
          <a:avLst/>
        </a:prstGeom>
        <a:noFill/>
        <a:ln w="6350" cap="flat" cmpd="sng" algn="ctr">
          <a:solidFill>
            <a:schemeClr val="accent2">
              <a:shade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70971D8-F05B-4392-88C0-D9921BB5F6B0}">
      <dsp:nvSpPr>
        <dsp:cNvPr id="0" name=""/>
        <dsp:cNvSpPr/>
      </dsp:nvSpPr>
      <dsp:spPr>
        <a:xfrm>
          <a:off x="1966129" y="2279380"/>
          <a:ext cx="3081563" cy="479869"/>
        </a:xfrm>
        <a:prstGeom prst="rect">
          <a:avLst/>
        </a:prstGeom>
        <a:solidFill>
          <a:schemeClr val="accent2">
            <a:alpha val="90000"/>
            <a:hueOff val="0"/>
            <a:satOff val="0"/>
            <a:lumOff val="0"/>
            <a:alphaOff val="-10000"/>
          </a:schemeClr>
        </a:solidFill>
        <a:ln w="12700" cap="flat" cmpd="sng" algn="ctr">
          <a:solidFill>
            <a:schemeClr val="accent2">
              <a:alpha val="90000"/>
              <a:hueOff val="0"/>
              <a:satOff val="0"/>
              <a:lumOff val="0"/>
              <a:alphaOff val="-1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defRPr b="1"/>
          </a:pPr>
          <a:r>
            <a:rPr lang="en-US" sz="1800" b="0" kern="1200" dirty="0"/>
            <a:t>Title</a:t>
          </a:r>
        </a:p>
      </dsp:txBody>
      <dsp:txXfrm>
        <a:off x="1966129" y="2279380"/>
        <a:ext cx="3081563" cy="479869"/>
      </dsp:txXfrm>
    </dsp:sp>
    <dsp:sp modelId="{1D60394B-1800-4790-9694-08B1C1D1B34D}">
      <dsp:nvSpPr>
        <dsp:cNvPr id="0" name=""/>
        <dsp:cNvSpPr/>
      </dsp:nvSpPr>
      <dsp:spPr>
        <a:xfrm>
          <a:off x="1966129" y="2759249"/>
          <a:ext cx="3081563" cy="906503"/>
        </a:xfrm>
        <a:prstGeom prst="rect">
          <a:avLst/>
        </a:prstGeom>
        <a:solidFill>
          <a:schemeClr val="accent2">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dirty="0"/>
            <a:t>To display Presenter view, in Slide Show view, on the control bar at the bottom left select the three dots, and then Show Presenter View. </a:t>
          </a:r>
          <a:endParaRPr lang="en-US" sz="1200" kern="1200" dirty="0"/>
        </a:p>
      </dsp:txBody>
      <dsp:txXfrm>
        <a:off x="1966129" y="2759249"/>
        <a:ext cx="3081563" cy="906503"/>
      </dsp:txXfrm>
    </dsp:sp>
    <dsp:sp modelId="{59F1EF41-14EA-48EE-A559-118169DBDB24}">
      <dsp:nvSpPr>
        <dsp:cNvPr id="0" name=""/>
        <dsp:cNvSpPr/>
      </dsp:nvSpPr>
      <dsp:spPr>
        <a:xfrm>
          <a:off x="3506911" y="1999456"/>
          <a:ext cx="0" cy="279923"/>
        </a:xfrm>
        <a:prstGeom prst="line">
          <a:avLst/>
        </a:prstGeom>
        <a:noFill/>
        <a:ln w="6350" cap="flat" cmpd="sng" algn="ctr">
          <a:solidFill>
            <a:schemeClr val="accent2">
              <a:shade val="90000"/>
              <a:hueOff val="3020"/>
              <a:satOff val="-58"/>
              <a:lumOff val="7056"/>
              <a:alphaOff val="0"/>
            </a:schemeClr>
          </a:solidFill>
          <a:prstDash val="solid"/>
          <a:miter lim="800000"/>
        </a:ln>
        <a:effectLst/>
      </dsp:spPr>
      <dsp:style>
        <a:lnRef idx="1">
          <a:scrgbClr r="0" g="0" b="0"/>
        </a:lnRef>
        <a:fillRef idx="0">
          <a:scrgbClr r="0" g="0" b="0"/>
        </a:fillRef>
        <a:effectRef idx="0">
          <a:scrgbClr r="0" g="0" b="0"/>
        </a:effectRef>
        <a:fontRef idx="minor"/>
      </dsp:style>
    </dsp:sp>
    <dsp:sp modelId="{6D7F9BE3-3008-4E5E-96F3-C71D72649902}">
      <dsp:nvSpPr>
        <dsp:cNvPr id="0" name=""/>
        <dsp:cNvSpPr/>
      </dsp:nvSpPr>
      <dsp:spPr>
        <a:xfrm rot="2700000">
          <a:off x="1724918" y="1968352"/>
          <a:ext cx="62208" cy="62208"/>
        </a:xfrm>
        <a:prstGeom prst="rect">
          <a:avLst/>
        </a:prstGeom>
        <a:solidFill>
          <a:schemeClr val="accent2">
            <a:alpha val="9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947F0-E28B-4B2E-B1D6-BFEED1AF012B}">
      <dsp:nvSpPr>
        <dsp:cNvPr id="0" name=""/>
        <dsp:cNvSpPr/>
      </dsp:nvSpPr>
      <dsp:spPr>
        <a:xfrm rot="2700000">
          <a:off x="3475807" y="1968352"/>
          <a:ext cx="62208" cy="62208"/>
        </a:xfrm>
        <a:prstGeom prst="rect">
          <a:avLst/>
        </a:prstGeom>
        <a:solidFill>
          <a:schemeClr val="accent2">
            <a:alpha val="90000"/>
            <a:hueOff val="0"/>
            <a:satOff val="0"/>
            <a:lumOff val="0"/>
            <a:alphaOff val="-1000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04B95-81DC-4C70-990B-FEE82F4C63E7}">
      <dsp:nvSpPr>
        <dsp:cNvPr id="0" name=""/>
        <dsp:cNvSpPr/>
      </dsp:nvSpPr>
      <dsp:spPr>
        <a:xfrm>
          <a:off x="3717018" y="1239663"/>
          <a:ext cx="3081563" cy="479869"/>
        </a:xfrm>
        <a:prstGeom prst="rect">
          <a:avLst/>
        </a:prstGeom>
        <a:solidFill>
          <a:schemeClr val="accent2">
            <a:alpha val="90000"/>
            <a:hueOff val="0"/>
            <a:satOff val="0"/>
            <a:lumOff val="0"/>
            <a:alphaOff val="-20000"/>
          </a:schemeClr>
        </a:solidFill>
        <a:ln w="12700" cap="flat" cmpd="sng" algn="ctr">
          <a:solidFill>
            <a:schemeClr val="accent2">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defRPr b="1"/>
          </a:pPr>
          <a:r>
            <a:rPr lang="en-US" sz="1800" b="0" kern="1200" dirty="0"/>
            <a:t>Title</a:t>
          </a:r>
        </a:p>
      </dsp:txBody>
      <dsp:txXfrm>
        <a:off x="3717018" y="1239663"/>
        <a:ext cx="3081563" cy="479869"/>
      </dsp:txXfrm>
    </dsp:sp>
    <dsp:sp modelId="{725F2AEF-0925-4411-A89A-5976D96BC3B1}">
      <dsp:nvSpPr>
        <dsp:cNvPr id="0" name=""/>
        <dsp:cNvSpPr/>
      </dsp:nvSpPr>
      <dsp:spPr>
        <a:xfrm>
          <a:off x="3717018" y="499351"/>
          <a:ext cx="3081563" cy="740311"/>
        </a:xfrm>
        <a:prstGeom prst="rect">
          <a:avLst/>
        </a:prstGeom>
        <a:solidFill>
          <a:schemeClr val="accent2">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dirty="0"/>
            <a:t>During your presentation, the speaker notes are visible on your monitor, but aren't visible to the audience. </a:t>
          </a:r>
          <a:endParaRPr lang="en-US" sz="1200" kern="1200" dirty="0"/>
        </a:p>
      </dsp:txBody>
      <dsp:txXfrm>
        <a:off x="3717018" y="499351"/>
        <a:ext cx="3081563" cy="740311"/>
      </dsp:txXfrm>
    </dsp:sp>
    <dsp:sp modelId="{3F1F843F-8CAA-4ECF-B5A2-211D6C43D3C6}">
      <dsp:nvSpPr>
        <dsp:cNvPr id="0" name=""/>
        <dsp:cNvSpPr/>
      </dsp:nvSpPr>
      <dsp:spPr>
        <a:xfrm>
          <a:off x="5257800" y="1719532"/>
          <a:ext cx="0" cy="279923"/>
        </a:xfrm>
        <a:prstGeom prst="line">
          <a:avLst/>
        </a:prstGeom>
        <a:noFill/>
        <a:ln w="6350" cap="flat" cmpd="sng" algn="ctr">
          <a:solidFill>
            <a:schemeClr val="accent2">
              <a:shade val="90000"/>
              <a:hueOff val="6040"/>
              <a:satOff val="-117"/>
              <a:lumOff val="14112"/>
              <a:alphaOff val="0"/>
            </a:schemeClr>
          </a:solidFill>
          <a:prstDash val="solid"/>
          <a:miter lim="800000"/>
        </a:ln>
        <a:effectLst/>
      </dsp:spPr>
      <dsp:style>
        <a:lnRef idx="1">
          <a:scrgbClr r="0" g="0" b="0"/>
        </a:lnRef>
        <a:fillRef idx="0">
          <a:scrgbClr r="0" g="0" b="0"/>
        </a:fillRef>
        <a:effectRef idx="0">
          <a:scrgbClr r="0" g="0" b="0"/>
        </a:effectRef>
        <a:fontRef idx="minor"/>
      </dsp:style>
    </dsp:sp>
    <dsp:sp modelId="{0CFAF01A-0163-4C33-9878-6F2FFD282979}">
      <dsp:nvSpPr>
        <dsp:cNvPr id="0" name=""/>
        <dsp:cNvSpPr/>
      </dsp:nvSpPr>
      <dsp:spPr>
        <a:xfrm>
          <a:off x="5467906" y="2279380"/>
          <a:ext cx="3081563" cy="479869"/>
        </a:xfrm>
        <a:prstGeom prst="rect">
          <a:avLst/>
        </a:prstGeom>
        <a:solidFill>
          <a:schemeClr val="accent2">
            <a:alpha val="90000"/>
            <a:hueOff val="0"/>
            <a:satOff val="0"/>
            <a:lumOff val="0"/>
            <a:alphaOff val="-30000"/>
          </a:schemeClr>
        </a:solidFill>
        <a:ln w="12700" cap="flat" cmpd="sng" algn="ctr">
          <a:solidFill>
            <a:schemeClr val="accent2">
              <a:alpha val="90000"/>
              <a:hueOff val="0"/>
              <a:satOff val="0"/>
              <a:lumOff val="0"/>
              <a:alphaOff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defRPr b="1"/>
          </a:pPr>
          <a:r>
            <a:rPr lang="en-US" sz="1800" b="0" kern="1200" dirty="0"/>
            <a:t>Title</a:t>
          </a:r>
        </a:p>
      </dsp:txBody>
      <dsp:txXfrm>
        <a:off x="5467906" y="2279380"/>
        <a:ext cx="3081563" cy="479869"/>
      </dsp:txXfrm>
    </dsp:sp>
    <dsp:sp modelId="{F7B633A7-D926-4CBC-87D6-CC10E20E0F4C}">
      <dsp:nvSpPr>
        <dsp:cNvPr id="0" name=""/>
        <dsp:cNvSpPr/>
      </dsp:nvSpPr>
      <dsp:spPr>
        <a:xfrm>
          <a:off x="5467906" y="2759249"/>
          <a:ext cx="3081563" cy="574118"/>
        </a:xfrm>
        <a:prstGeom prst="rect">
          <a:avLst/>
        </a:prstGeom>
        <a:solidFill>
          <a:schemeClr val="accent2">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dirty="0"/>
            <a:t>The Notes pane is a box that appears below each slide. Tap it to add notes. </a:t>
          </a:r>
          <a:endParaRPr lang="en-US" sz="1200" kern="1200" dirty="0"/>
        </a:p>
      </dsp:txBody>
      <dsp:txXfrm>
        <a:off x="5467906" y="2759249"/>
        <a:ext cx="3081563" cy="574118"/>
      </dsp:txXfrm>
    </dsp:sp>
    <dsp:sp modelId="{232CE934-E2E5-4676-AC76-E4B011E79514}">
      <dsp:nvSpPr>
        <dsp:cNvPr id="0" name=""/>
        <dsp:cNvSpPr/>
      </dsp:nvSpPr>
      <dsp:spPr>
        <a:xfrm>
          <a:off x="7008688" y="1999456"/>
          <a:ext cx="0" cy="279923"/>
        </a:xfrm>
        <a:prstGeom prst="line">
          <a:avLst/>
        </a:prstGeom>
        <a:noFill/>
        <a:ln w="6350" cap="flat" cmpd="sng" algn="ctr">
          <a:solidFill>
            <a:schemeClr val="accent2">
              <a:shade val="90000"/>
              <a:hueOff val="9060"/>
              <a:satOff val="-175"/>
              <a:lumOff val="21167"/>
              <a:alphaOff val="0"/>
            </a:schemeClr>
          </a:solidFill>
          <a:prstDash val="solid"/>
          <a:miter lim="800000"/>
        </a:ln>
        <a:effectLst/>
      </dsp:spPr>
      <dsp:style>
        <a:lnRef idx="1">
          <a:scrgbClr r="0" g="0" b="0"/>
        </a:lnRef>
        <a:fillRef idx="0">
          <a:scrgbClr r="0" g="0" b="0"/>
        </a:fillRef>
        <a:effectRef idx="0">
          <a:scrgbClr r="0" g="0" b="0"/>
        </a:effectRef>
        <a:fontRef idx="minor"/>
      </dsp:style>
    </dsp:sp>
    <dsp:sp modelId="{53B98CC0-1029-46A6-8053-0933F88F7705}">
      <dsp:nvSpPr>
        <dsp:cNvPr id="0" name=""/>
        <dsp:cNvSpPr/>
      </dsp:nvSpPr>
      <dsp:spPr>
        <a:xfrm rot="2700000">
          <a:off x="5226695" y="1968352"/>
          <a:ext cx="62208" cy="62208"/>
        </a:xfrm>
        <a:prstGeom prst="rect">
          <a:avLst/>
        </a:prstGeom>
        <a:solidFill>
          <a:schemeClr val="accent2">
            <a:alpha val="90000"/>
            <a:hueOff val="0"/>
            <a:satOff val="0"/>
            <a:lumOff val="0"/>
            <a:alphaOff val="-2000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1393AC-A038-4AFA-9F23-B7759047F7CF}">
      <dsp:nvSpPr>
        <dsp:cNvPr id="0" name=""/>
        <dsp:cNvSpPr/>
      </dsp:nvSpPr>
      <dsp:spPr>
        <a:xfrm rot="2700000">
          <a:off x="6977584" y="1968352"/>
          <a:ext cx="62208" cy="62208"/>
        </a:xfrm>
        <a:prstGeom prst="rect">
          <a:avLst/>
        </a:prstGeom>
        <a:solidFill>
          <a:schemeClr val="accent2">
            <a:alpha val="90000"/>
            <a:hueOff val="0"/>
            <a:satOff val="0"/>
            <a:lumOff val="0"/>
            <a:alphaOff val="-3000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85B7F5-A04A-4DA0-962A-28F0B197085A}">
      <dsp:nvSpPr>
        <dsp:cNvPr id="0" name=""/>
        <dsp:cNvSpPr/>
      </dsp:nvSpPr>
      <dsp:spPr>
        <a:xfrm>
          <a:off x="7218795" y="1239663"/>
          <a:ext cx="3081563" cy="479869"/>
        </a:xfrm>
        <a:prstGeom prst="rect">
          <a:avLst/>
        </a:prstGeom>
        <a:solidFill>
          <a:schemeClr val="accent2">
            <a:alpha val="90000"/>
            <a:hueOff val="0"/>
            <a:satOff val="0"/>
            <a:lumOff val="0"/>
            <a:alphaOff val="-40000"/>
          </a:schemeClr>
        </a:solidFill>
        <a:ln w="1270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defRPr b="1"/>
          </a:pPr>
          <a:r>
            <a:rPr lang="en-US" sz="1800" b="0" kern="1200" dirty="0"/>
            <a:t>Title</a:t>
          </a:r>
        </a:p>
      </dsp:txBody>
      <dsp:txXfrm>
        <a:off x="7218795" y="1239663"/>
        <a:ext cx="3081563" cy="479869"/>
      </dsp:txXfrm>
    </dsp:sp>
    <dsp:sp modelId="{DB2625BA-E96D-4321-A7F2-AE977040F570}">
      <dsp:nvSpPr>
        <dsp:cNvPr id="0" name=""/>
        <dsp:cNvSpPr/>
      </dsp:nvSpPr>
      <dsp:spPr>
        <a:xfrm>
          <a:off x="7218795" y="333159"/>
          <a:ext cx="3081563" cy="906503"/>
        </a:xfrm>
        <a:prstGeom prst="rect">
          <a:avLst/>
        </a:prstGeom>
        <a:solidFill>
          <a:schemeClr val="accent2">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dirty="0"/>
            <a:t>If you don’t see the Notes pane or it is completely minimized, click Notes on the task bar across the bottom of the PowerPoint window. </a:t>
          </a:r>
          <a:endParaRPr lang="en-US" sz="1200" kern="1200" dirty="0"/>
        </a:p>
      </dsp:txBody>
      <dsp:txXfrm>
        <a:off x="7218795" y="333159"/>
        <a:ext cx="3081563" cy="906503"/>
      </dsp:txXfrm>
    </dsp:sp>
    <dsp:sp modelId="{588DF415-EA5F-44AE-9839-E1C3A488E162}">
      <dsp:nvSpPr>
        <dsp:cNvPr id="0" name=""/>
        <dsp:cNvSpPr/>
      </dsp:nvSpPr>
      <dsp:spPr>
        <a:xfrm>
          <a:off x="8759576" y="1719532"/>
          <a:ext cx="0" cy="279923"/>
        </a:xfrm>
        <a:prstGeom prst="line">
          <a:avLst/>
        </a:prstGeom>
        <a:noFill/>
        <a:ln w="6350" cap="flat" cmpd="sng" algn="ctr">
          <a:solidFill>
            <a:schemeClr val="accent2">
              <a:shade val="90000"/>
              <a:hueOff val="12079"/>
              <a:satOff val="-233"/>
              <a:lumOff val="28223"/>
              <a:alphaOff val="0"/>
            </a:schemeClr>
          </a:solidFill>
          <a:prstDash val="solid"/>
          <a:miter lim="800000"/>
        </a:ln>
        <a:effectLst/>
      </dsp:spPr>
      <dsp:style>
        <a:lnRef idx="1">
          <a:scrgbClr r="0" g="0" b="0"/>
        </a:lnRef>
        <a:fillRef idx="0">
          <a:scrgbClr r="0" g="0" b="0"/>
        </a:fillRef>
        <a:effectRef idx="0">
          <a:scrgbClr r="0" g="0" b="0"/>
        </a:effectRef>
        <a:fontRef idx="minor"/>
      </dsp:style>
    </dsp:sp>
    <dsp:sp modelId="{EE901CC3-E71A-4136-9165-6726A2651E59}">
      <dsp:nvSpPr>
        <dsp:cNvPr id="0" name=""/>
        <dsp:cNvSpPr/>
      </dsp:nvSpPr>
      <dsp:spPr>
        <a:xfrm rot="2700000">
          <a:off x="8728472" y="1968352"/>
          <a:ext cx="62208" cy="62208"/>
        </a:xfrm>
        <a:prstGeom prst="rect">
          <a:avLst/>
        </a:prstGeom>
        <a:solidFill>
          <a:schemeClr val="accent2">
            <a:alpha val="90000"/>
            <a:hueOff val="0"/>
            <a:satOff val="0"/>
            <a:lumOff val="0"/>
            <a:alphaOff val="-4000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A47A63F-9D06-479D-A04D-717692D432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C51F70DC-6EDE-457C-B55A-39AC7DE41A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7C06C4-C5A6-48FB-97F5-B20A44F857E9}" type="datetimeFigureOut">
              <a:rPr lang="en-US" smtClean="0"/>
              <a:pPr/>
              <a:t>2/7/2024</a:t>
            </a:fld>
            <a:endParaRPr lang="en-US"/>
          </a:p>
        </p:txBody>
      </p:sp>
      <p:sp>
        <p:nvSpPr>
          <p:cNvPr id="4" name="Footer Placeholder 3">
            <a:extLst>
              <a:ext uri="{FF2B5EF4-FFF2-40B4-BE49-F238E27FC236}">
                <a16:creationId xmlns:a16="http://schemas.microsoft.com/office/drawing/2014/main" xmlns="" id="{146987CF-42F5-4BB0-AD0D-1D64C35944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22368FB4-296C-4F8C-BFA3-D7C3AD617B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55657-0A12-495F-9FFA-D8F7554E7C39}" type="slidenum">
              <a:rPr lang="en-US" smtClean="0"/>
              <a:pPr/>
              <a:t>‹#›</a:t>
            </a:fld>
            <a:endParaRPr lang="en-US"/>
          </a:p>
        </p:txBody>
      </p:sp>
    </p:spTree>
    <p:extLst>
      <p:ext uri="{BB962C8B-B14F-4D97-AF65-F5344CB8AC3E}">
        <p14:creationId xmlns:p14="http://schemas.microsoft.com/office/powerpoint/2010/main" xmlns="" val="1766432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2B2CC-0155-4E5E-A890-531D58ADF5B2}" type="datetimeFigureOut">
              <a:rPr lang="en-US" smtClean="0"/>
              <a:pPr/>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80FBB-F712-42E7-8C2F-226D98798B3F}" type="slidenum">
              <a:rPr lang="en-US" smtClean="0"/>
              <a:pPr/>
              <a:t>‹#›</a:t>
            </a:fld>
            <a:endParaRPr lang="en-US"/>
          </a:p>
        </p:txBody>
      </p:sp>
    </p:spTree>
    <p:extLst>
      <p:ext uri="{BB962C8B-B14F-4D97-AF65-F5344CB8AC3E}">
        <p14:creationId xmlns:p14="http://schemas.microsoft.com/office/powerpoint/2010/main" xmlns="" val="256715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DC0559-D619-4E56-BF6F-3712370C2150}" type="slidenum">
              <a:rPr lang="en-US" smtClean="0"/>
              <a:pPr/>
              <a:t>8</a:t>
            </a:fld>
            <a:endParaRPr lang="en-US"/>
          </a:p>
        </p:txBody>
      </p:sp>
    </p:spTree>
    <p:extLst>
      <p:ext uri="{BB962C8B-B14F-4D97-AF65-F5344CB8AC3E}">
        <p14:creationId xmlns:p14="http://schemas.microsoft.com/office/powerpoint/2010/main" xmlns="" val="2762238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B3FB0C32-F044-4939-92E4-8BA39B7A391A}"/>
              </a:ext>
              <a:ext uri="{C183D7F6-B498-43B3-948B-1728B52AA6E4}">
                <adec:decorative xmlns:adec="http://schemas.microsoft.com/office/drawing/2017/decorative" xmlns="" val="1"/>
              </a:ext>
            </a:extLst>
          </p:cNvPr>
          <p:cNvSpPr/>
          <p:nvPr userDrawn="1"/>
        </p:nvSpPr>
        <p:spPr>
          <a:xfrm>
            <a:off x="3050" y="-66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584BE8A-3E34-4967-9E7C-13EC8F6A990A}"/>
              </a:ext>
              <a:ext uri="{C183D7F6-B498-43B3-948B-1728B52AA6E4}">
                <adec:decorative xmlns:adec="http://schemas.microsoft.com/office/drawing/2017/decorative" xmlns="" val="1"/>
              </a:ext>
            </a:extLst>
          </p:cNvPr>
          <p:cNvSpPr/>
          <p:nvPr userDrawn="1"/>
        </p:nvSpPr>
        <p:spPr>
          <a:xfrm>
            <a:off x="3050" y="-663"/>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99BFF676-EC35-4FFD-8894-CA4F2830700A}"/>
              </a:ext>
              <a:ext uri="{C183D7F6-B498-43B3-948B-1728B52AA6E4}">
                <adec:decorative xmlns:adec="http://schemas.microsoft.com/office/drawing/2017/decorative" xmlns="" val="1"/>
              </a:ext>
            </a:extLst>
          </p:cNvPr>
          <p:cNvSpPr/>
          <p:nvPr userDrawn="1"/>
        </p:nvSpPr>
        <p:spPr>
          <a:xfrm>
            <a:off x="3050" y="0"/>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xmlns="" id="{32DA1557-E095-4C82-B659-3AF550080BB1}"/>
              </a:ext>
              <a:ext uri="{C183D7F6-B498-43B3-948B-1728B52AA6E4}">
                <adec:decorative xmlns:adec="http://schemas.microsoft.com/office/drawing/2017/decorative" xmlns="" val="1"/>
              </a:ext>
            </a:extLst>
          </p:cNvPr>
          <p:cNvSpPr/>
          <p:nvPr userDrawn="1"/>
        </p:nvSpPr>
        <p:spPr>
          <a:xfrm rot="16200000">
            <a:off x="2746250" y="-663"/>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xmlns="" id="{9F34E5EF-94D7-4AE0-BDD1-81A3ECDE614C}"/>
              </a:ext>
              <a:ext uri="{C183D7F6-B498-43B3-948B-1728B52AA6E4}">
                <adec:decorative xmlns:adec="http://schemas.microsoft.com/office/drawing/2017/decorative" xmlns="" val="1"/>
              </a:ext>
            </a:extLst>
          </p:cNvPr>
          <p:cNvSpPr/>
          <p:nvPr userDrawn="1"/>
        </p:nvSpPr>
        <p:spPr>
          <a:xfrm rot="16200000">
            <a:off x="77040" y="1193411"/>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xmlns="" id="{D829E57E-3199-4AAA-B2D5-F93264FDA0B5}"/>
              </a:ext>
              <a:ext uri="{C183D7F6-B498-43B3-948B-1728B52AA6E4}">
                <adec:decorative xmlns:adec="http://schemas.microsoft.com/office/drawing/2017/decorative" xmlns="" val="1"/>
              </a:ext>
            </a:extLst>
          </p:cNvPr>
          <p:cNvSpPr/>
          <p:nvPr userDrawn="1"/>
        </p:nvSpPr>
        <p:spPr>
          <a:xfrm rot="16200000">
            <a:off x="6442672" y="193606"/>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Tag=CustomerPhoto&#10;Crop=1&#10;Align=N/A">
            <a:extLst>
              <a:ext uri="{FF2B5EF4-FFF2-40B4-BE49-F238E27FC236}">
                <a16:creationId xmlns:a16="http://schemas.microsoft.com/office/drawing/2014/main" xmlns="" id="{8A791822-0971-4E61-A5E4-9AAD258F58E3}"/>
              </a:ext>
            </a:extLst>
          </p:cNvPr>
          <p:cNvPicPr>
            <a:picLocks/>
          </p:cNvPicPr>
          <p:nvPr userDrawn="1"/>
        </p:nvPicPr>
        <p:blipFill>
          <a:blip r:embed="rId2">
            <a:alphaModFix amt="20000"/>
            <a:extLst>
              <a:ext uri="{28A0092B-C50C-407E-A947-70E740481C1C}">
                <a14:useLocalDpi xmlns:a14="http://schemas.microsoft.com/office/drawing/2010/main" xmlns="" val="0"/>
              </a:ext>
            </a:extLst>
          </a:blip>
          <a:stretch>
            <a:fillRect/>
          </a:stretch>
        </p:blipFill>
        <p:spPr>
          <a:xfrm>
            <a:off x="3048" y="-663"/>
            <a:ext cx="12188952" cy="6858000"/>
          </a:xfrm>
          <a:prstGeom prst="rect">
            <a:avLst/>
          </a:prstGeom>
        </p:spPr>
      </p:pic>
      <p:sp>
        <p:nvSpPr>
          <p:cNvPr id="18" name="Title 1">
            <a:extLst>
              <a:ext uri="{FF2B5EF4-FFF2-40B4-BE49-F238E27FC236}">
                <a16:creationId xmlns:a16="http://schemas.microsoft.com/office/drawing/2014/main" xmlns="" id="{B86D7D99-F789-4EDA-861D-B6B994F05F1D}"/>
              </a:ext>
            </a:extLst>
          </p:cNvPr>
          <p:cNvSpPr>
            <a:spLocks noGrp="1"/>
          </p:cNvSpPr>
          <p:nvPr>
            <p:ph type="ctrTitle"/>
          </p:nvPr>
        </p:nvSpPr>
        <p:spPr>
          <a:xfrm>
            <a:off x="1527050" y="1121700"/>
            <a:ext cx="9144000" cy="2387600"/>
          </a:xfrm>
        </p:spPr>
        <p:txBody>
          <a:bodyPr/>
          <a:lstStyle>
            <a:lvl1pPr algn="ctr">
              <a:defRPr>
                <a:solidFill>
                  <a:schemeClr val="bg1"/>
                </a:solidFill>
              </a:defRPr>
            </a:lvl1pPr>
          </a:lstStyle>
          <a:p>
            <a:r>
              <a:rPr lang="ru-RU">
                <a:solidFill>
                  <a:srgbClr val="FFFFFF"/>
                </a:solidFill>
                <a:effectLst>
                  <a:outerShdw blurRad="38100" dist="38100" dir="2700000" algn="tl">
                    <a:srgbClr val="000000">
                      <a:alpha val="43137"/>
                    </a:srgbClr>
                  </a:outerShdw>
                </a:effectLst>
              </a:rPr>
              <a:t>Образец заголовка</a:t>
            </a:r>
            <a:endParaRPr lang="en-US" dirty="0">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endParaRPr>
          </a:p>
        </p:txBody>
      </p:sp>
      <p:sp>
        <p:nvSpPr>
          <p:cNvPr id="20" name="Text Placeholder 12">
            <a:extLst>
              <a:ext uri="{FF2B5EF4-FFF2-40B4-BE49-F238E27FC236}">
                <a16:creationId xmlns:a16="http://schemas.microsoft.com/office/drawing/2014/main" xmlns="" id="{2B39487B-EA73-4D7B-93AA-D63B49F4DA7F}"/>
              </a:ext>
            </a:extLst>
          </p:cNvPr>
          <p:cNvSpPr>
            <a:spLocks noGrp="1"/>
          </p:cNvSpPr>
          <p:nvPr>
            <p:ph type="body" sz="quarter" idx="15"/>
          </p:nvPr>
        </p:nvSpPr>
        <p:spPr>
          <a:xfrm>
            <a:off x="1527050" y="3600450"/>
            <a:ext cx="9144000" cy="2451100"/>
          </a:xfrm>
        </p:spPr>
        <p:txBody>
          <a:bodyPr>
            <a:normAutofit/>
          </a:bodyPr>
          <a:lstStyle>
            <a:lvl1pPr marL="0" indent="0" algn="ctr">
              <a:buNone/>
              <a:defRPr sz="2800">
                <a:solidFill>
                  <a:schemeClr val="bg1"/>
                </a:solidFill>
                <a:effectLst/>
                <a:latin typeface="+mn-lt"/>
              </a:defRPr>
            </a:lvl1pPr>
          </a:lstStyle>
          <a:p>
            <a:pPr lvl="0"/>
            <a:r>
              <a:rPr lang="ru-RU"/>
              <a:t>Образец текста</a:t>
            </a:r>
          </a:p>
        </p:txBody>
      </p:sp>
    </p:spTree>
    <p:extLst>
      <p:ext uri="{BB962C8B-B14F-4D97-AF65-F5344CB8AC3E}">
        <p14:creationId xmlns:p14="http://schemas.microsoft.com/office/powerpoint/2010/main" xmlns="" val="1155544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xmlns=""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xmlns="" id="{B6C8E678-81B8-4356-9624-A0B999536312}"/>
              </a:ext>
            </a:extLst>
          </p:cNvPr>
          <p:cNvSpPr>
            <a:spLocks noGrp="1"/>
          </p:cNvSpPr>
          <p:nvPr>
            <p:ph type="sldNum" sz="quarter" idx="12"/>
          </p:nvPr>
        </p:nvSpPr>
        <p:spPr/>
        <p:txBody>
          <a:bodyPr/>
          <a:lstStyle/>
          <a:p>
            <a:fld id="{28844951-7827-47D4-8276-7DDE1FA7D85A}" type="slidenum">
              <a:rPr lang="en-US" smtClean="0"/>
              <a:pPr/>
              <a:t>‹#›</a:t>
            </a:fld>
            <a:endParaRPr lang="en-US"/>
          </a:p>
        </p:txBody>
      </p:sp>
      <p:sp>
        <p:nvSpPr>
          <p:cNvPr id="6" name="Title 1">
            <a:extLst>
              <a:ext uri="{FF2B5EF4-FFF2-40B4-BE49-F238E27FC236}">
                <a16:creationId xmlns:a16="http://schemas.microsoft.com/office/drawing/2014/main" xmlns="" id="{673294AE-7408-47DB-898D-41F8C069B42E}"/>
              </a:ext>
            </a:extLst>
          </p:cNvPr>
          <p:cNvSpPr>
            <a:spLocks noGrp="1"/>
          </p:cNvSpPr>
          <p:nvPr>
            <p:ph type="title"/>
          </p:nvPr>
        </p:nvSpPr>
        <p:spPr>
          <a:xfrm>
            <a:off x="841248" y="857251"/>
            <a:ext cx="6156051" cy="2076450"/>
          </a:xfrm>
        </p:spPr>
        <p:txBody>
          <a:bodyPr anchor="b">
            <a:normAutofit/>
          </a:bodyPr>
          <a:lstStyle/>
          <a:p>
            <a:r>
              <a:rPr lang="ru-RU" sz="4400">
                <a:gradFill flip="none" rotWithShape="1">
                  <a:gsLst>
                    <a:gs pos="0">
                      <a:schemeClr val="accent5">
                        <a:alpha val="70000"/>
                      </a:schemeClr>
                    </a:gs>
                    <a:gs pos="100000">
                      <a:schemeClr val="accent1">
                        <a:alpha val="70000"/>
                      </a:schemeClr>
                    </a:gs>
                  </a:gsLst>
                  <a:lin ang="0" scaled="1"/>
                  <a:tileRect/>
                </a:gradFill>
              </a:rPr>
              <a:t>Образец заголовка</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xmlns="" id="{E973052A-4118-4E04-81F8-A44EC172FE46}"/>
              </a:ext>
            </a:extLst>
          </p:cNvPr>
          <p:cNvSpPr>
            <a:spLocks noGrp="1"/>
          </p:cNvSpPr>
          <p:nvPr>
            <p:ph idx="1"/>
          </p:nvPr>
        </p:nvSpPr>
        <p:spPr>
          <a:xfrm>
            <a:off x="841247" y="3190875"/>
            <a:ext cx="6156052" cy="2986087"/>
          </a:xfrm>
        </p:spPr>
        <p:txBody>
          <a:bodyPr>
            <a:normAutofit/>
          </a:bodyPr>
          <a:lstStyle>
            <a:lvl1pPr marL="0" indent="0">
              <a:buNone/>
              <a:defRPr sz="2200"/>
            </a:lvl1pPr>
          </a:lstStyle>
          <a:p>
            <a:pPr marL="228600" lvl="0" indent="-228600"/>
            <a:r>
              <a:rPr lang="ru-RU" sz="2000">
                <a:solidFill>
                  <a:schemeClr val="tx2">
                    <a:alpha val="60000"/>
                  </a:schemeClr>
                </a:solidFill>
              </a:rPr>
              <a:t>Образец текста</a:t>
            </a:r>
          </a:p>
        </p:txBody>
      </p:sp>
      <p:sp>
        <p:nvSpPr>
          <p:cNvPr id="10" name="Date Placeholder 3">
            <a:extLst>
              <a:ext uri="{FF2B5EF4-FFF2-40B4-BE49-F238E27FC236}">
                <a16:creationId xmlns:a16="http://schemas.microsoft.com/office/drawing/2014/main" xmlns="" id="{8988D1E1-6064-4D6A-9EB1-578E20A2A0ED}"/>
              </a:ext>
            </a:extLst>
          </p:cNvPr>
          <p:cNvSpPr txBox="1">
            <a:spLocks/>
          </p:cNvSpPr>
          <p:nvPr userDrawn="1"/>
        </p:nvSpPr>
        <p:spPr>
          <a:xfrm>
            <a:off x="841248" y="6429375"/>
            <a:ext cx="2646725"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B23B9F-B223-42FC-B961-B8BFC75D2259}" type="datetime1">
              <a:rPr lang="en-US" smtClean="0">
                <a:solidFill>
                  <a:schemeClr val="tx2">
                    <a:alpha val="60000"/>
                  </a:schemeClr>
                </a:solidFill>
              </a:rPr>
              <a:pPr/>
              <a:t>2/7/2024</a:t>
            </a:fld>
            <a:endParaRPr lang="en-US" dirty="0">
              <a:solidFill>
                <a:schemeClr val="tx2">
                  <a:alpha val="60000"/>
                </a:schemeClr>
              </a:solidFill>
            </a:endParaRPr>
          </a:p>
        </p:txBody>
      </p:sp>
      <p:sp>
        <p:nvSpPr>
          <p:cNvPr id="11" name="Footer Placeholder 4">
            <a:extLst>
              <a:ext uri="{FF2B5EF4-FFF2-40B4-BE49-F238E27FC236}">
                <a16:creationId xmlns:a16="http://schemas.microsoft.com/office/drawing/2014/main" xmlns="" id="{BD47C5CB-0317-4DC6-A76F-38A5BB1FD1C2}"/>
              </a:ext>
            </a:extLst>
          </p:cNvPr>
          <p:cNvSpPr txBox="1">
            <a:spLocks/>
          </p:cNvSpPr>
          <p:nvPr userDrawn="1"/>
        </p:nvSpPr>
        <p:spPr>
          <a:xfrm>
            <a:off x="4044696" y="64293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alpha val="60000"/>
                  </a:schemeClr>
                </a:solidFill>
              </a:rPr>
              <a:t>Sample footer text</a:t>
            </a:r>
            <a:endParaRPr lang="en-US" dirty="0">
              <a:solidFill>
                <a:schemeClr val="tx2">
                  <a:alpha val="60000"/>
                </a:schemeClr>
              </a:solidFill>
            </a:endParaRPr>
          </a:p>
        </p:txBody>
      </p:sp>
      <p:sp>
        <p:nvSpPr>
          <p:cNvPr id="12" name="Slide Number Placeholder 5">
            <a:extLst>
              <a:ext uri="{FF2B5EF4-FFF2-40B4-BE49-F238E27FC236}">
                <a16:creationId xmlns:a16="http://schemas.microsoft.com/office/drawing/2014/main" xmlns="" id="{8CCF6E15-0BE7-453B-BBD4-B379C390AD22}"/>
              </a:ext>
            </a:extLst>
          </p:cNvPr>
          <p:cNvSpPr txBox="1">
            <a:spLocks/>
          </p:cNvSpPr>
          <p:nvPr userDrawn="1"/>
        </p:nvSpPr>
        <p:spPr>
          <a:xfrm>
            <a:off x="8613648" y="6429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844951-7827-47D4-8276-7DDE1FA7D85A}" type="slidenum">
              <a:rPr lang="en-US" smtClean="0">
                <a:solidFill>
                  <a:schemeClr val="tx2">
                    <a:alpha val="60000"/>
                  </a:schemeClr>
                </a:solidFill>
              </a:rPr>
              <a:pPr/>
              <a:t>‹#›</a:t>
            </a:fld>
            <a:endParaRPr lang="en-US" dirty="0">
              <a:solidFill>
                <a:schemeClr val="tx2">
                  <a:alpha val="60000"/>
                </a:schemeClr>
              </a:solidFill>
            </a:endParaRPr>
          </a:p>
        </p:txBody>
      </p:sp>
      <p:sp>
        <p:nvSpPr>
          <p:cNvPr id="14" name="Picture Placeholder 13">
            <a:extLst>
              <a:ext uri="{FF2B5EF4-FFF2-40B4-BE49-F238E27FC236}">
                <a16:creationId xmlns:a16="http://schemas.microsoft.com/office/drawing/2014/main" xmlns="" id="{0E092228-4487-4E3A-AEE3-12DC34A061E2}"/>
              </a:ext>
            </a:extLst>
          </p:cNvPr>
          <p:cNvSpPr>
            <a:spLocks noGrp="1"/>
          </p:cNvSpPr>
          <p:nvPr>
            <p:ph type="pic" sz="quarter" idx="13"/>
          </p:nvPr>
        </p:nvSpPr>
        <p:spPr>
          <a:xfrm>
            <a:off x="7424928" y="484632"/>
            <a:ext cx="4279392" cy="2862072"/>
          </a:xfrm>
          <a:solidFill>
            <a:schemeClr val="accent6"/>
          </a:solidFill>
        </p:spPr>
        <p:txBody>
          <a:bodyPr/>
          <a:lstStyle/>
          <a:p>
            <a:r>
              <a:rPr lang="ru-RU"/>
              <a:t>Вставка рисунка</a:t>
            </a:r>
            <a:endParaRPr lang="en-US"/>
          </a:p>
        </p:txBody>
      </p:sp>
      <p:sp>
        <p:nvSpPr>
          <p:cNvPr id="15" name="Picture Placeholder 13">
            <a:extLst>
              <a:ext uri="{FF2B5EF4-FFF2-40B4-BE49-F238E27FC236}">
                <a16:creationId xmlns:a16="http://schemas.microsoft.com/office/drawing/2014/main" xmlns="" id="{6AB20921-6E7F-4BD8-9399-D18CABB64B9A}"/>
              </a:ext>
            </a:extLst>
          </p:cNvPr>
          <p:cNvSpPr>
            <a:spLocks noGrp="1"/>
          </p:cNvSpPr>
          <p:nvPr>
            <p:ph type="pic" sz="quarter" idx="14"/>
          </p:nvPr>
        </p:nvSpPr>
        <p:spPr>
          <a:xfrm>
            <a:off x="7424928" y="3511296"/>
            <a:ext cx="4279392" cy="2862072"/>
          </a:xfrm>
          <a:solidFill>
            <a:schemeClr val="accent6"/>
          </a:solidFill>
        </p:spPr>
        <p:txBody>
          <a:bodyPr/>
          <a:lstStyle/>
          <a:p>
            <a:r>
              <a:rPr lang="ru-RU"/>
              <a:t>Вставка рисунка</a:t>
            </a:r>
            <a:endParaRPr lang="en-US"/>
          </a:p>
        </p:txBody>
      </p:sp>
    </p:spTree>
    <p:extLst>
      <p:ext uri="{BB962C8B-B14F-4D97-AF65-F5344CB8AC3E}">
        <p14:creationId xmlns:p14="http://schemas.microsoft.com/office/powerpoint/2010/main" xmlns="" val="4230430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0022B425-A1C3-4DFE-BF49-1B9F96D46B2A}"/>
              </a:ext>
            </a:extLst>
          </p:cNvPr>
          <p:cNvSpPr>
            <a:spLocks noGrp="1"/>
          </p:cNvSpPr>
          <p:nvPr>
            <p:ph type="title"/>
          </p:nvPr>
        </p:nvSpPr>
        <p:spPr>
          <a:xfrm>
            <a:off x="841248" y="3893769"/>
            <a:ext cx="5992550" cy="2319306"/>
          </a:xfrm>
        </p:spPr>
        <p:txBody>
          <a:bodyPr anchor="t">
            <a:normAutofit/>
          </a:bodyPr>
          <a:lstStyle/>
          <a:p>
            <a:r>
              <a:rPr lang="ru-RU" sz="4400">
                <a:gradFill flip="none" rotWithShape="1">
                  <a:gsLst>
                    <a:gs pos="0">
                      <a:schemeClr val="accent5">
                        <a:alpha val="70000"/>
                      </a:schemeClr>
                    </a:gs>
                    <a:gs pos="100000">
                      <a:schemeClr val="accent1">
                        <a:alpha val="70000"/>
                      </a:schemeClr>
                    </a:gs>
                  </a:gsLst>
                  <a:lin ang="0" scaled="1"/>
                  <a:tileRect/>
                </a:gradFill>
              </a:rPr>
              <a:t>Образец заголовка</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14" name="Picture Placeholder 13">
            <a:extLst>
              <a:ext uri="{FF2B5EF4-FFF2-40B4-BE49-F238E27FC236}">
                <a16:creationId xmlns:a16="http://schemas.microsoft.com/office/drawing/2014/main" xmlns="" id="{2AEC60F9-EA79-4A18-B040-024AFB62FD5E}"/>
              </a:ext>
            </a:extLst>
          </p:cNvPr>
          <p:cNvSpPr>
            <a:spLocks noGrp="1"/>
          </p:cNvSpPr>
          <p:nvPr>
            <p:ph type="pic" sz="quarter" idx="13"/>
          </p:nvPr>
        </p:nvSpPr>
        <p:spPr>
          <a:xfrm>
            <a:off x="493776" y="484632"/>
            <a:ext cx="11210544" cy="3191256"/>
          </a:xfrm>
          <a:solidFill>
            <a:schemeClr val="accent6"/>
          </a:solidFill>
        </p:spPr>
        <p:txBody>
          <a:bodyPr/>
          <a:lstStyle/>
          <a:p>
            <a:r>
              <a:rPr lang="ru-RU"/>
              <a:t>Вставка рисунка</a:t>
            </a:r>
            <a:endParaRPr lang="en-US" dirty="0"/>
          </a:p>
        </p:txBody>
      </p:sp>
      <p:sp>
        <p:nvSpPr>
          <p:cNvPr id="9" name="Content Placeholder 2">
            <a:extLst>
              <a:ext uri="{FF2B5EF4-FFF2-40B4-BE49-F238E27FC236}">
                <a16:creationId xmlns:a16="http://schemas.microsoft.com/office/drawing/2014/main" xmlns="" id="{83B88B7B-A749-40EA-A140-38D1E04EFF4F}"/>
              </a:ext>
            </a:extLst>
          </p:cNvPr>
          <p:cNvSpPr>
            <a:spLocks noGrp="1"/>
          </p:cNvSpPr>
          <p:nvPr>
            <p:ph idx="1"/>
          </p:nvPr>
        </p:nvSpPr>
        <p:spPr>
          <a:xfrm>
            <a:off x="6979133" y="3893770"/>
            <a:ext cx="4377714" cy="2319306"/>
          </a:xfrm>
        </p:spPr>
        <p:txBody>
          <a:bodyPr anchor="t">
            <a:normAutofit/>
          </a:bodyPr>
          <a:lstStyle>
            <a:lvl1pPr marL="0" indent="0">
              <a:buNone/>
              <a:defRPr sz="2800"/>
            </a:lvl1pPr>
          </a:lstStyle>
          <a:p>
            <a:pPr marL="228600" lvl="0" indent="-228600"/>
            <a:r>
              <a:rPr lang="ru-RU" sz="1800">
                <a:solidFill>
                  <a:schemeClr val="tx2">
                    <a:alpha val="60000"/>
                  </a:schemeClr>
                </a:solidFill>
              </a:rPr>
              <a:t>Образец текста</a:t>
            </a:r>
          </a:p>
        </p:txBody>
      </p:sp>
      <p:sp>
        <p:nvSpPr>
          <p:cNvPr id="2" name="Date Placeholder 1">
            <a:extLst>
              <a:ext uri="{FF2B5EF4-FFF2-40B4-BE49-F238E27FC236}">
                <a16:creationId xmlns:a16="http://schemas.microsoft.com/office/drawing/2014/main" xmlns="" id="{118B9F00-8450-475B-B155-993BAF212AF6}"/>
              </a:ext>
            </a:extLst>
          </p:cNvPr>
          <p:cNvSpPr>
            <a:spLocks noGrp="1"/>
          </p:cNvSpPr>
          <p:nvPr>
            <p:ph type="dt" sz="half" idx="10"/>
          </p:nvPr>
        </p:nvSpPr>
        <p:spPr>
          <a:xfrm>
            <a:off x="838200" y="6418489"/>
            <a:ext cx="2743200" cy="365125"/>
          </a:xfrm>
        </p:spPr>
        <p:txBody>
          <a:bodyPr/>
          <a:lstStyle/>
          <a:p>
            <a:r>
              <a:rPr lang="en-US"/>
              <a:t>3/1/20XX</a:t>
            </a:r>
          </a:p>
        </p:txBody>
      </p:sp>
      <p:sp>
        <p:nvSpPr>
          <p:cNvPr id="3" name="Footer Placeholder 2">
            <a:extLst>
              <a:ext uri="{FF2B5EF4-FFF2-40B4-BE49-F238E27FC236}">
                <a16:creationId xmlns:a16="http://schemas.microsoft.com/office/drawing/2014/main" xmlns=""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xmlns="" id="{B6C8E678-81B8-4356-9624-A0B999536312}"/>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276132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xmlns=""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xmlns="" id="{B6C8E678-81B8-4356-9624-A0B999536312}"/>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235209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ru-RU"/>
              <a:t>Образец заголовка</a:t>
            </a:r>
            <a:endParaRPr lang="en-US" dirty="0"/>
          </a:p>
        </p:txBody>
      </p:sp>
      <p:sp>
        <p:nvSpPr>
          <p:cNvPr id="3" name="Subtitle 2">
            <a:extLst>
              <a:ext uri="{FF2B5EF4-FFF2-40B4-BE49-F238E27FC236}">
                <a16:creationId xmlns:a16="http://schemas.microsoft.com/office/drawing/2014/main" xmlns=""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Date Placeholder 3">
            <a:extLst>
              <a:ext uri="{FF2B5EF4-FFF2-40B4-BE49-F238E27FC236}">
                <a16:creationId xmlns:a16="http://schemas.microsoft.com/office/drawing/2014/main" xmlns="" id="{C6E155CF-52F5-4879-B7F3-D05812AC4A6D}"/>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xmlns=""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xmlns="" id="{138B2ED7-A198-4613-B8C9-EE02BAE24FA4}"/>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2939876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ru-RU"/>
              <a:t>Образец заголовка</a:t>
            </a:r>
            <a:endParaRPr lang="en-US" dirty="0"/>
          </a:p>
        </p:txBody>
      </p:sp>
      <p:sp>
        <p:nvSpPr>
          <p:cNvPr id="3" name="Text Placeholder 2">
            <a:extLst>
              <a:ext uri="{FF2B5EF4-FFF2-40B4-BE49-F238E27FC236}">
                <a16:creationId xmlns:a16="http://schemas.microsoft.com/office/drawing/2014/main" xmlns=""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xmlns="" id="{52654893-212E-4450-8F7A-27256B31F9FB}"/>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xmlns=""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xmlns="" id="{CFEDBC4F-D9B8-4BFA-BE4F-D4B9B739D1BA}"/>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1090129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DC8777-C460-4649-8822-CA943386D06D}"/>
              </a:ext>
            </a:extLst>
          </p:cNvPr>
          <p:cNvSpPr>
            <a:spLocks noGrp="1"/>
          </p:cNvSpPr>
          <p:nvPr>
            <p:ph type="title"/>
          </p:nvPr>
        </p:nvSpPr>
        <p:spPr/>
        <p:txBody>
          <a:bodyPr/>
          <a:lstStyle>
            <a:lvl1pPr>
              <a:defRPr sz="4800"/>
            </a:lvl1pPr>
          </a:lstStyle>
          <a:p>
            <a:r>
              <a:rPr lang="ru-RU"/>
              <a:t>Образец заголовка</a:t>
            </a:r>
            <a:endParaRPr lang="en-US" dirty="0"/>
          </a:p>
        </p:txBody>
      </p:sp>
      <p:sp>
        <p:nvSpPr>
          <p:cNvPr id="3" name="Content Placeholder 2">
            <a:extLst>
              <a:ext uri="{FF2B5EF4-FFF2-40B4-BE49-F238E27FC236}">
                <a16:creationId xmlns:a16="http://schemas.microsoft.com/office/drawing/2014/main" xmlns="" id="{AFDF69E6-1094-437B-AA7E-0E21B7136CCA}"/>
              </a:ext>
            </a:extLst>
          </p:cNvPr>
          <p:cNvSpPr>
            <a:spLocks noGrp="1"/>
          </p:cNvSpPr>
          <p:nvPr>
            <p:ph sz="half" idx="1"/>
          </p:nvPr>
        </p:nvSpPr>
        <p:spPr>
          <a:xfrm>
            <a:off x="838200" y="2057399"/>
            <a:ext cx="5181600" cy="41195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a:extLst>
              <a:ext uri="{FF2B5EF4-FFF2-40B4-BE49-F238E27FC236}">
                <a16:creationId xmlns:a16="http://schemas.microsoft.com/office/drawing/2014/main" xmlns="" id="{C20BC963-4591-4BE3-AE63-4999A13C5054}"/>
              </a:ext>
            </a:extLst>
          </p:cNvPr>
          <p:cNvSpPr>
            <a:spLocks noGrp="1"/>
          </p:cNvSpPr>
          <p:nvPr>
            <p:ph sz="half" idx="2"/>
          </p:nvPr>
        </p:nvSpPr>
        <p:spPr>
          <a:xfrm>
            <a:off x="6172200" y="2057399"/>
            <a:ext cx="5181600" cy="41195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a:extLst>
              <a:ext uri="{FF2B5EF4-FFF2-40B4-BE49-F238E27FC236}">
                <a16:creationId xmlns:a16="http://schemas.microsoft.com/office/drawing/2014/main" xmlns="" id="{C504D5BB-DB84-4266-9B4F-E65CCFE5B310}"/>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xmlns=""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xmlns="" id="{BFE178D0-5F1E-43FA-B447-53501EDD17C0}"/>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406973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B2DD4C-BFBC-4087-B94C-4DD0690E838E}"/>
              </a:ext>
            </a:extLst>
          </p:cNvPr>
          <p:cNvSpPr>
            <a:spLocks noGrp="1"/>
          </p:cNvSpPr>
          <p:nvPr>
            <p:ph type="title"/>
          </p:nvPr>
        </p:nvSpPr>
        <p:spPr/>
        <p:txBody>
          <a:bodyPr/>
          <a:lstStyle/>
          <a:p>
            <a:r>
              <a:rPr lang="ru-RU"/>
              <a:t>Образец заголовка</a:t>
            </a:r>
            <a:endParaRPr lang="en-US"/>
          </a:p>
        </p:txBody>
      </p:sp>
      <p:sp>
        <p:nvSpPr>
          <p:cNvPr id="3" name="Date Placeholder 2">
            <a:extLst>
              <a:ext uri="{FF2B5EF4-FFF2-40B4-BE49-F238E27FC236}">
                <a16:creationId xmlns:a16="http://schemas.microsoft.com/office/drawing/2014/main" xmlns="" id="{BEB9D434-8228-4C7F-B520-14121EBC903B}"/>
              </a:ext>
            </a:extLst>
          </p:cNvPr>
          <p:cNvSpPr>
            <a:spLocks noGrp="1"/>
          </p:cNvSpPr>
          <p:nvPr>
            <p:ph type="dt" sz="half" idx="10"/>
          </p:nvPr>
        </p:nvSpPr>
        <p:spPr/>
        <p:txBody>
          <a:bodyPr/>
          <a:lstStyle/>
          <a:p>
            <a:r>
              <a:rPr lang="en-US"/>
              <a:t>3/1/20XX</a:t>
            </a:r>
          </a:p>
        </p:txBody>
      </p:sp>
      <p:sp>
        <p:nvSpPr>
          <p:cNvPr id="4" name="Footer Placeholder 3">
            <a:extLst>
              <a:ext uri="{FF2B5EF4-FFF2-40B4-BE49-F238E27FC236}">
                <a16:creationId xmlns:a16="http://schemas.microsoft.com/office/drawing/2014/main" xmlns=""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xmlns="" id="{B4ACF4EF-5A2A-4A47-81DF-80CB513060F6}"/>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1076813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ru-RU"/>
              <a:t>Образец заголовка</a:t>
            </a:r>
            <a:endParaRPr lang="en-US" dirty="0"/>
          </a:p>
        </p:txBody>
      </p:sp>
      <p:sp>
        <p:nvSpPr>
          <p:cNvPr id="3" name="Content Placeholder 2">
            <a:extLst>
              <a:ext uri="{FF2B5EF4-FFF2-40B4-BE49-F238E27FC236}">
                <a16:creationId xmlns:a16="http://schemas.microsoft.com/office/drawing/2014/main" xmlns=""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a:extLst>
              <a:ext uri="{FF2B5EF4-FFF2-40B4-BE49-F238E27FC236}">
                <a16:creationId xmlns:a16="http://schemas.microsoft.com/office/drawing/2014/main" xmlns=""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a:extLst>
              <a:ext uri="{FF2B5EF4-FFF2-40B4-BE49-F238E27FC236}">
                <a16:creationId xmlns:a16="http://schemas.microsoft.com/office/drawing/2014/main" xmlns="" id="{1722CD09-61EF-4733-831C-5B133DAE1F4C}"/>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xmlns=""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xmlns="" id="{79E381A6-E580-49A4-989C-EF4A54F83B45}"/>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677615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ru-RU"/>
              <a:t>Образец заголовка</a:t>
            </a:r>
            <a:endParaRPr lang="en-US" dirty="0"/>
          </a:p>
        </p:txBody>
      </p:sp>
      <p:sp>
        <p:nvSpPr>
          <p:cNvPr id="3" name="Picture Placeholder 2">
            <a:extLst>
              <a:ext uri="{FF2B5EF4-FFF2-40B4-BE49-F238E27FC236}">
                <a16:creationId xmlns:a16="http://schemas.microsoft.com/office/drawing/2014/main" xmlns=""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a:extLst>
              <a:ext uri="{FF2B5EF4-FFF2-40B4-BE49-F238E27FC236}">
                <a16:creationId xmlns:a16="http://schemas.microsoft.com/office/drawing/2014/main" xmlns=""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a:extLst>
              <a:ext uri="{FF2B5EF4-FFF2-40B4-BE49-F238E27FC236}">
                <a16:creationId xmlns:a16="http://schemas.microsoft.com/office/drawing/2014/main" xmlns="" id="{1E56944C-E229-457E-868E-C48FF47DA37A}"/>
              </a:ext>
            </a:extLst>
          </p:cNvPr>
          <p:cNvSpPr>
            <a:spLocks noGrp="1"/>
          </p:cNvSpPr>
          <p:nvPr>
            <p:ph type="dt" sz="half" idx="10"/>
          </p:nvPr>
        </p:nvSpPr>
        <p:spPr/>
        <p:txBody>
          <a:bodyPr/>
          <a:lstStyle/>
          <a:p>
            <a:r>
              <a:rPr lang="en-US"/>
              <a:t>3/1/20XX</a:t>
            </a:r>
          </a:p>
        </p:txBody>
      </p:sp>
      <p:sp>
        <p:nvSpPr>
          <p:cNvPr id="6" name="Footer Placeholder 5">
            <a:extLst>
              <a:ext uri="{FF2B5EF4-FFF2-40B4-BE49-F238E27FC236}">
                <a16:creationId xmlns:a16="http://schemas.microsoft.com/office/drawing/2014/main" xmlns=""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xmlns="" id="{B5165D17-3010-4FF5-9071-5CCD3E6995D6}"/>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357408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xmlns="" id="{3F98AFCE-98D2-46C5-82A8-E45659B1769D}"/>
              </a:ext>
              <a:ext uri="{C183D7F6-B498-43B3-948B-1728B52AA6E4}">
                <adec:decorative xmlns:adec="http://schemas.microsoft.com/office/drawing/2017/decorative" xmlns=""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a:extLst>
              <a:ext uri="{FF2B5EF4-FFF2-40B4-BE49-F238E27FC236}">
                <a16:creationId xmlns:a16="http://schemas.microsoft.com/office/drawing/2014/main" xmlns="" id="{F69999FB-8585-40F0-990C-6A0BAD1C8081}"/>
              </a:ext>
              <a:ext uri="{C183D7F6-B498-43B3-948B-1728B52AA6E4}">
                <adec:decorative xmlns:adec="http://schemas.microsoft.com/office/drawing/2017/decorative" xmlns="" val="1"/>
              </a:ext>
            </a:extLst>
          </p:cNvPr>
          <p:cNvSpPr/>
          <p:nvPr userDrawn="1"/>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xmlns="" id="{2768738E-7449-46C1-B7D3-844FE2BA7D35}"/>
              </a:ext>
            </a:extLst>
          </p:cNvPr>
          <p:cNvSpPr>
            <a:spLocks noGrp="1"/>
          </p:cNvSpPr>
          <p:nvPr>
            <p:ph type="title"/>
          </p:nvPr>
        </p:nvSpPr>
        <p:spPr>
          <a:xfrm>
            <a:off x="838200" y="914399"/>
            <a:ext cx="5992550" cy="2827422"/>
          </a:xfrm>
        </p:spPr>
        <p:txBody>
          <a:bodyPr anchor="t">
            <a:normAutofit/>
          </a:bodyPr>
          <a:lstStyle/>
          <a:p>
            <a:r>
              <a:rPr lang="ru-RU" sz="4400">
                <a:gradFill flip="none" rotWithShape="1">
                  <a:gsLst>
                    <a:gs pos="0">
                      <a:schemeClr val="accent5">
                        <a:alpha val="70000"/>
                      </a:schemeClr>
                    </a:gs>
                    <a:gs pos="100000">
                      <a:schemeClr val="accent1">
                        <a:alpha val="70000"/>
                      </a:schemeClr>
                    </a:gs>
                  </a:gsLst>
                  <a:lin ang="0" scaled="1"/>
                  <a:tileRect/>
                </a:gradFill>
              </a:rPr>
              <a:t>Образец заголовка</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xmlns="" id="{B0FF04F9-E792-4C19-9FD5-44800CEB2E89}"/>
              </a:ext>
            </a:extLst>
          </p:cNvPr>
          <p:cNvSpPr>
            <a:spLocks noGrp="1"/>
          </p:cNvSpPr>
          <p:nvPr>
            <p:ph idx="1"/>
          </p:nvPr>
        </p:nvSpPr>
        <p:spPr>
          <a:xfrm>
            <a:off x="6976085" y="914400"/>
            <a:ext cx="4377714" cy="2827422"/>
          </a:xfrm>
        </p:spPr>
        <p:txBody>
          <a:bodyPr anchor="t">
            <a:normAutofit/>
          </a:bodyPr>
          <a:lstStyle>
            <a:lvl1pPr marL="0" indent="0">
              <a:buNone/>
              <a:defRPr sz="2800"/>
            </a:lvl1pPr>
          </a:lstStyle>
          <a:p>
            <a:pPr marL="228600" lvl="0" indent="-228600"/>
            <a:r>
              <a:rPr lang="ru-RU" sz="1800">
                <a:solidFill>
                  <a:schemeClr val="tx2">
                    <a:alpha val="60000"/>
                  </a:schemeClr>
                </a:solidFill>
              </a:rPr>
              <a:t>Образец текста</a:t>
            </a:r>
          </a:p>
        </p:txBody>
      </p:sp>
      <p:sp>
        <p:nvSpPr>
          <p:cNvPr id="14" name="Picture Placeholder 13">
            <a:extLst>
              <a:ext uri="{FF2B5EF4-FFF2-40B4-BE49-F238E27FC236}">
                <a16:creationId xmlns:a16="http://schemas.microsoft.com/office/drawing/2014/main" xmlns="" id="{5F2F9DF6-DFB9-44A8-B629-57F58893AD21}"/>
              </a:ext>
            </a:extLst>
          </p:cNvPr>
          <p:cNvSpPr>
            <a:spLocks noGrp="1"/>
          </p:cNvSpPr>
          <p:nvPr>
            <p:ph type="pic" sz="quarter" idx="13"/>
          </p:nvPr>
        </p:nvSpPr>
        <p:spPr>
          <a:xfrm>
            <a:off x="490538" y="4059936"/>
            <a:ext cx="2807208" cy="2322576"/>
          </a:xfrm>
          <a:solidFill>
            <a:schemeClr val="accent6"/>
          </a:solidFill>
        </p:spPr>
        <p:txBody>
          <a:bodyPr/>
          <a:lstStyle/>
          <a:p>
            <a:r>
              <a:rPr lang="ru-RU"/>
              <a:t>Вставка рисунка</a:t>
            </a:r>
            <a:endParaRPr lang="en-US"/>
          </a:p>
        </p:txBody>
      </p:sp>
      <p:sp>
        <p:nvSpPr>
          <p:cNvPr id="15" name="Picture Placeholder 13">
            <a:extLst>
              <a:ext uri="{FF2B5EF4-FFF2-40B4-BE49-F238E27FC236}">
                <a16:creationId xmlns:a16="http://schemas.microsoft.com/office/drawing/2014/main" xmlns="" id="{927BC207-43FE-4B6A-AEBE-875B69CF9761}"/>
              </a:ext>
            </a:extLst>
          </p:cNvPr>
          <p:cNvSpPr>
            <a:spLocks noGrp="1"/>
          </p:cNvSpPr>
          <p:nvPr>
            <p:ph type="pic" sz="quarter" idx="14"/>
          </p:nvPr>
        </p:nvSpPr>
        <p:spPr>
          <a:xfrm>
            <a:off x="3291840" y="4059936"/>
            <a:ext cx="2807208" cy="2322576"/>
          </a:xfrm>
          <a:solidFill>
            <a:schemeClr val="accent6"/>
          </a:solidFill>
        </p:spPr>
        <p:txBody>
          <a:bodyPr/>
          <a:lstStyle/>
          <a:p>
            <a:r>
              <a:rPr lang="ru-RU"/>
              <a:t>Вставка рисунка</a:t>
            </a:r>
            <a:endParaRPr lang="en-US"/>
          </a:p>
        </p:txBody>
      </p:sp>
      <p:sp>
        <p:nvSpPr>
          <p:cNvPr id="16" name="Picture Placeholder 13">
            <a:extLst>
              <a:ext uri="{FF2B5EF4-FFF2-40B4-BE49-F238E27FC236}">
                <a16:creationId xmlns:a16="http://schemas.microsoft.com/office/drawing/2014/main" xmlns="" id="{EBBF5499-9A70-4846-B98E-316EC17F9FCD}"/>
              </a:ext>
            </a:extLst>
          </p:cNvPr>
          <p:cNvSpPr>
            <a:spLocks noGrp="1"/>
          </p:cNvSpPr>
          <p:nvPr>
            <p:ph type="pic" sz="quarter" idx="15"/>
          </p:nvPr>
        </p:nvSpPr>
        <p:spPr>
          <a:xfrm>
            <a:off x="6099048" y="4059936"/>
            <a:ext cx="2807208" cy="2322576"/>
          </a:xfrm>
          <a:solidFill>
            <a:schemeClr val="accent6"/>
          </a:solidFill>
        </p:spPr>
        <p:txBody>
          <a:bodyPr/>
          <a:lstStyle/>
          <a:p>
            <a:r>
              <a:rPr lang="ru-RU"/>
              <a:t>Вставка рисунка</a:t>
            </a:r>
            <a:endParaRPr lang="en-US"/>
          </a:p>
        </p:txBody>
      </p:sp>
      <p:sp>
        <p:nvSpPr>
          <p:cNvPr id="17" name="Picture Placeholder 13">
            <a:extLst>
              <a:ext uri="{FF2B5EF4-FFF2-40B4-BE49-F238E27FC236}">
                <a16:creationId xmlns:a16="http://schemas.microsoft.com/office/drawing/2014/main" xmlns="" id="{C7A79F30-D473-48F6-9AC2-286C7B70F3ED}"/>
              </a:ext>
            </a:extLst>
          </p:cNvPr>
          <p:cNvSpPr>
            <a:spLocks noGrp="1"/>
          </p:cNvSpPr>
          <p:nvPr>
            <p:ph type="pic" sz="quarter" idx="16"/>
          </p:nvPr>
        </p:nvSpPr>
        <p:spPr>
          <a:xfrm>
            <a:off x="8906256" y="4059936"/>
            <a:ext cx="2807208" cy="2322576"/>
          </a:xfrm>
          <a:solidFill>
            <a:schemeClr val="accent6"/>
          </a:solidFill>
        </p:spPr>
        <p:txBody>
          <a:bodyPr/>
          <a:lstStyle/>
          <a:p>
            <a:r>
              <a:rPr lang="ru-RU"/>
              <a:t>Вставка рисунка</a:t>
            </a:r>
            <a:endParaRPr lang="en-US"/>
          </a:p>
        </p:txBody>
      </p:sp>
      <p:sp>
        <p:nvSpPr>
          <p:cNvPr id="2" name="Date Placeholder 1">
            <a:extLst>
              <a:ext uri="{FF2B5EF4-FFF2-40B4-BE49-F238E27FC236}">
                <a16:creationId xmlns:a16="http://schemas.microsoft.com/office/drawing/2014/main" xmlns=""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xmlns=""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xmlns="" id="{B6C8E678-81B8-4356-9624-A0B999536312}"/>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1009914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xmlns="" id="{B910AFBC-7932-43F4-ABEA-C89B2698634B}"/>
              </a:ext>
            </a:extLst>
          </p:cNvPr>
          <p:cNvSpPr>
            <a:spLocks noGrp="1"/>
          </p:cNvSpPr>
          <p:nvPr>
            <p:ph type="title"/>
          </p:nvPr>
        </p:nvSpPr>
        <p:spPr>
          <a:xfrm>
            <a:off x="841249" y="857251"/>
            <a:ext cx="5914937" cy="2076450"/>
          </a:xfrm>
        </p:spPr>
        <p:txBody>
          <a:bodyPr anchor="b">
            <a:normAutofit/>
          </a:bodyPr>
          <a:lstStyle/>
          <a:p>
            <a:r>
              <a:rPr lang="ru-RU" sz="4400">
                <a:gradFill flip="none" rotWithShape="1">
                  <a:gsLst>
                    <a:gs pos="0">
                      <a:schemeClr val="accent5">
                        <a:alpha val="70000"/>
                      </a:schemeClr>
                    </a:gs>
                    <a:gs pos="100000">
                      <a:schemeClr val="accent1">
                        <a:alpha val="70000"/>
                      </a:schemeClr>
                    </a:gs>
                  </a:gsLst>
                  <a:lin ang="0" scaled="1"/>
                  <a:tileRect/>
                </a:gradFill>
              </a:rPr>
              <a:t>Образец заголовка</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17" name="Content Placeholder 2">
            <a:extLst>
              <a:ext uri="{FF2B5EF4-FFF2-40B4-BE49-F238E27FC236}">
                <a16:creationId xmlns:a16="http://schemas.microsoft.com/office/drawing/2014/main" xmlns="" id="{1178A42D-5ED2-4AB6-BE4B-4109074320DF}"/>
              </a:ext>
            </a:extLst>
          </p:cNvPr>
          <p:cNvSpPr>
            <a:spLocks noGrp="1"/>
          </p:cNvSpPr>
          <p:nvPr>
            <p:ph idx="1"/>
          </p:nvPr>
        </p:nvSpPr>
        <p:spPr>
          <a:xfrm>
            <a:off x="841248" y="3190875"/>
            <a:ext cx="5914938" cy="2986087"/>
          </a:xfrm>
        </p:spPr>
        <p:txBody>
          <a:bodyPr>
            <a:noAutofit/>
          </a:bodyPr>
          <a:lstStyle>
            <a:lvl1pPr marL="0" indent="0">
              <a:lnSpc>
                <a:spcPct val="100000"/>
              </a:lnSpc>
              <a:buNone/>
              <a:defRPr sz="2000"/>
            </a:lvl1pPr>
          </a:lstStyle>
          <a:p>
            <a:pPr marL="228600" lvl="0" indent="-228600"/>
            <a:r>
              <a:rPr lang="ru-RU" sz="1800">
                <a:solidFill>
                  <a:schemeClr val="tx2">
                    <a:alpha val="60000"/>
                  </a:schemeClr>
                </a:solidFill>
              </a:rPr>
              <a:t>Образец текста</a:t>
            </a:r>
          </a:p>
        </p:txBody>
      </p:sp>
      <p:sp>
        <p:nvSpPr>
          <p:cNvPr id="29" name="Date Placeholder 1">
            <a:extLst>
              <a:ext uri="{FF2B5EF4-FFF2-40B4-BE49-F238E27FC236}">
                <a16:creationId xmlns:a16="http://schemas.microsoft.com/office/drawing/2014/main" xmlns="" id="{4D9A7D07-2BA3-438D-972B-EA578370D50F}"/>
              </a:ext>
            </a:extLst>
          </p:cNvPr>
          <p:cNvSpPr>
            <a:spLocks noGrp="1"/>
          </p:cNvSpPr>
          <p:nvPr>
            <p:ph type="dt" sz="half" idx="10"/>
          </p:nvPr>
        </p:nvSpPr>
        <p:spPr>
          <a:xfrm>
            <a:off x="838200" y="6429375"/>
            <a:ext cx="2743200" cy="365125"/>
          </a:xfrm>
        </p:spPr>
        <p:txBody>
          <a:bodyPr/>
          <a:lstStyle>
            <a:lvl1pPr>
              <a:defRPr>
                <a:solidFill>
                  <a:schemeClr val="tx2">
                    <a:alpha val="60000"/>
                  </a:schemeClr>
                </a:solidFill>
              </a:defRPr>
            </a:lvl1pPr>
          </a:lstStyle>
          <a:p>
            <a:r>
              <a:rPr lang="en-US"/>
              <a:t>3/1/20XX</a:t>
            </a:r>
          </a:p>
        </p:txBody>
      </p:sp>
      <p:sp>
        <p:nvSpPr>
          <p:cNvPr id="24" name="Picture Placeholder 23">
            <a:extLst>
              <a:ext uri="{FF2B5EF4-FFF2-40B4-BE49-F238E27FC236}">
                <a16:creationId xmlns:a16="http://schemas.microsoft.com/office/drawing/2014/main" xmlns="" id="{C8720583-BC84-48EB-85BC-AE71214A30A5}"/>
              </a:ext>
            </a:extLst>
          </p:cNvPr>
          <p:cNvSpPr>
            <a:spLocks noGrp="1"/>
          </p:cNvSpPr>
          <p:nvPr>
            <p:ph type="pic" sz="quarter" idx="13"/>
          </p:nvPr>
        </p:nvSpPr>
        <p:spPr>
          <a:xfrm>
            <a:off x="7589520" y="0"/>
            <a:ext cx="4599432" cy="2286000"/>
          </a:xfrm>
          <a:solidFill>
            <a:schemeClr val="accent6"/>
          </a:solidFill>
        </p:spPr>
        <p:txBody>
          <a:bodyPr/>
          <a:lstStyle/>
          <a:p>
            <a:r>
              <a:rPr lang="ru-RU"/>
              <a:t>Вставка рисунка</a:t>
            </a:r>
            <a:endParaRPr lang="en-US" dirty="0"/>
          </a:p>
        </p:txBody>
      </p:sp>
      <p:sp>
        <p:nvSpPr>
          <p:cNvPr id="25" name="Picture Placeholder 23">
            <a:extLst>
              <a:ext uri="{FF2B5EF4-FFF2-40B4-BE49-F238E27FC236}">
                <a16:creationId xmlns:a16="http://schemas.microsoft.com/office/drawing/2014/main" xmlns="" id="{C3F0A5CD-C47A-4CDF-BE99-75F3A81B18FB}"/>
              </a:ext>
            </a:extLst>
          </p:cNvPr>
          <p:cNvSpPr>
            <a:spLocks noGrp="1"/>
          </p:cNvSpPr>
          <p:nvPr>
            <p:ph type="pic" sz="quarter" idx="14"/>
          </p:nvPr>
        </p:nvSpPr>
        <p:spPr>
          <a:xfrm>
            <a:off x="7589520" y="2286000"/>
            <a:ext cx="4599432" cy="2286000"/>
          </a:xfrm>
          <a:solidFill>
            <a:schemeClr val="accent6"/>
          </a:solidFill>
        </p:spPr>
        <p:txBody>
          <a:bodyPr/>
          <a:lstStyle/>
          <a:p>
            <a:r>
              <a:rPr lang="ru-RU"/>
              <a:t>Вставка рисунка</a:t>
            </a:r>
            <a:endParaRPr lang="en-US" dirty="0"/>
          </a:p>
        </p:txBody>
      </p:sp>
      <p:sp>
        <p:nvSpPr>
          <p:cNvPr id="26" name="Picture Placeholder 23">
            <a:extLst>
              <a:ext uri="{FF2B5EF4-FFF2-40B4-BE49-F238E27FC236}">
                <a16:creationId xmlns:a16="http://schemas.microsoft.com/office/drawing/2014/main" xmlns="" id="{7329454B-9275-4E86-B32E-91C0DB62AA71}"/>
              </a:ext>
            </a:extLst>
          </p:cNvPr>
          <p:cNvSpPr>
            <a:spLocks noGrp="1"/>
          </p:cNvSpPr>
          <p:nvPr>
            <p:ph type="pic" sz="quarter" idx="15"/>
          </p:nvPr>
        </p:nvSpPr>
        <p:spPr>
          <a:xfrm>
            <a:off x="7589520" y="4572000"/>
            <a:ext cx="4599432" cy="2286000"/>
          </a:xfrm>
          <a:solidFill>
            <a:schemeClr val="accent6"/>
          </a:solidFill>
        </p:spPr>
        <p:txBody>
          <a:bodyPr/>
          <a:lstStyle/>
          <a:p>
            <a:r>
              <a:rPr lang="ru-RU"/>
              <a:t>Вставка рисунка</a:t>
            </a:r>
            <a:endParaRPr lang="en-US" dirty="0"/>
          </a:p>
        </p:txBody>
      </p:sp>
      <p:sp>
        <p:nvSpPr>
          <p:cNvPr id="30" name="Footer Placeholder 2">
            <a:extLst>
              <a:ext uri="{FF2B5EF4-FFF2-40B4-BE49-F238E27FC236}">
                <a16:creationId xmlns:a16="http://schemas.microsoft.com/office/drawing/2014/main" xmlns="" id="{21E9E1BF-D594-4F96-8DBE-5A8DD51D3B58}"/>
              </a:ext>
            </a:extLst>
          </p:cNvPr>
          <p:cNvSpPr>
            <a:spLocks noGrp="1"/>
          </p:cNvSpPr>
          <p:nvPr>
            <p:ph type="ftr" sz="quarter" idx="11"/>
          </p:nvPr>
        </p:nvSpPr>
        <p:spPr>
          <a:xfrm>
            <a:off x="4038600" y="6429375"/>
            <a:ext cx="4114800" cy="365125"/>
          </a:xfrm>
        </p:spPr>
        <p:txBody>
          <a:bodyPr/>
          <a:lstStyle>
            <a:lvl1pPr algn="l">
              <a:defRPr>
                <a:solidFill>
                  <a:schemeClr val="tx2">
                    <a:alpha val="60000"/>
                  </a:schemeClr>
                </a:solidFill>
              </a:defRPr>
            </a:lvl1pPr>
          </a:lstStyle>
          <a:p>
            <a:r>
              <a:rPr lang="en-US"/>
              <a:t>SAMPLE FOOTER TEXT</a:t>
            </a:r>
            <a:endParaRPr lang="en-US" dirty="0"/>
          </a:p>
        </p:txBody>
      </p:sp>
      <p:sp>
        <p:nvSpPr>
          <p:cNvPr id="31" name="Slide Number Placeholder 3">
            <a:extLst>
              <a:ext uri="{FF2B5EF4-FFF2-40B4-BE49-F238E27FC236}">
                <a16:creationId xmlns:a16="http://schemas.microsoft.com/office/drawing/2014/main" xmlns="" id="{C30FDEF8-F3F3-42D5-9EE1-EDDF18B35377}"/>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379179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xmlns="" id="{BE04ED02-B678-4D1E-BEDA-7E28F9038DF5}"/>
              </a:ext>
              <a:ext uri="{C183D7F6-B498-43B3-948B-1728B52AA6E4}">
                <adec:decorative xmlns:adec="http://schemas.microsoft.com/office/drawing/2017/decorative" xmlns="" val="1"/>
              </a:ext>
            </a:extLst>
          </p:cNvPr>
          <p:cNvSpPr/>
          <p:nvPr userDrawn="1"/>
        </p:nvSpPr>
        <p:spPr>
          <a:xfrm>
            <a:off x="9277" y="9278"/>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85E2C5A2-B8B2-47C5-8E1B-3A97E2C9BB13}"/>
              </a:ext>
              <a:ext uri="{C183D7F6-B498-43B3-948B-1728B52AA6E4}">
                <adec:decorative xmlns:adec="http://schemas.microsoft.com/office/drawing/2017/decorative" xmlns="" val="1"/>
              </a:ext>
            </a:extLst>
          </p:cNvPr>
          <p:cNvSpPr/>
          <p:nvPr userDrawn="1"/>
        </p:nvSpPr>
        <p:spPr>
          <a:xfrm>
            <a:off x="12325" y="9278"/>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03FD8455-A2E1-40B3-B6C4-36070AF58F78}"/>
              </a:ext>
              <a:ext uri="{C183D7F6-B498-43B3-948B-1728B52AA6E4}">
                <adec:decorative xmlns:adec="http://schemas.microsoft.com/office/drawing/2017/decorative" xmlns="" val="1"/>
              </a:ext>
            </a:extLst>
          </p:cNvPr>
          <p:cNvSpPr/>
          <p:nvPr userDrawn="1"/>
        </p:nvSpPr>
        <p:spPr>
          <a:xfrm>
            <a:off x="1524"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Freeform: Shape 7">
            <a:extLst>
              <a:ext uri="{FF2B5EF4-FFF2-40B4-BE49-F238E27FC236}">
                <a16:creationId xmlns:a16="http://schemas.microsoft.com/office/drawing/2014/main" xmlns="" id="{0F53BE70-C6B1-407C-9333-7251BDC77A9E}"/>
              </a:ext>
              <a:ext uri="{C183D7F6-B498-43B3-948B-1728B52AA6E4}">
                <adec:decorative xmlns:adec="http://schemas.microsoft.com/office/drawing/2017/decorative" xmlns="" val="1"/>
              </a:ext>
            </a:extLst>
          </p:cNvPr>
          <p:cNvSpPr/>
          <p:nvPr userDrawn="1"/>
        </p:nvSpPr>
        <p:spPr>
          <a:xfrm>
            <a:off x="33186" y="9279"/>
            <a:ext cx="5770017" cy="2411171"/>
          </a:xfrm>
          <a:custGeom>
            <a:avLst/>
            <a:gdLst>
              <a:gd name="connsiteX0" fmla="*/ 0 w 5770017"/>
              <a:gd name="connsiteY0" fmla="*/ 0 h 2411171"/>
              <a:gd name="connsiteX1" fmla="*/ 5770017 w 5770017"/>
              <a:gd name="connsiteY1" fmla="*/ 0 h 2411171"/>
              <a:gd name="connsiteX2" fmla="*/ 5715824 w 5770017"/>
              <a:gd name="connsiteY2" fmla="*/ 124746 h 2411171"/>
              <a:gd name="connsiteX3" fmla="*/ 4925072 w 5770017"/>
              <a:gd name="connsiteY3" fmla="*/ 1254414 h 2411171"/>
              <a:gd name="connsiteX4" fmla="*/ 125602 w 5770017"/>
              <a:gd name="connsiteY4" fmla="*/ 1864423 h 2411171"/>
              <a:gd name="connsiteX5" fmla="*/ 0 w 5770017"/>
              <a:gd name="connsiteY5" fmla="*/ 1785927 h 241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0017" h="2411171">
                <a:moveTo>
                  <a:pt x="0" y="0"/>
                </a:moveTo>
                <a:lnTo>
                  <a:pt x="5770017" y="0"/>
                </a:lnTo>
                <a:lnTo>
                  <a:pt x="5715824" y="124746"/>
                </a:lnTo>
                <a:cubicBezTo>
                  <a:pt x="5526044" y="533784"/>
                  <a:pt x="5262460" y="917027"/>
                  <a:pt x="4925072" y="1254414"/>
                </a:cubicBezTo>
                <a:cubicBezTo>
                  <a:pt x="3623720" y="2555767"/>
                  <a:pt x="1640148" y="2759102"/>
                  <a:pt x="125602" y="1864423"/>
                </a:cubicBezTo>
                <a:lnTo>
                  <a:pt x="0" y="1785927"/>
                </a:lnTo>
                <a:close/>
              </a:path>
            </a:pathLst>
          </a:custGeom>
          <a:gradFill>
            <a:gsLst>
              <a:gs pos="0">
                <a:schemeClr val="accent2">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ame 8">
            <a:extLst>
              <a:ext uri="{FF2B5EF4-FFF2-40B4-BE49-F238E27FC236}">
                <a16:creationId xmlns:a16="http://schemas.microsoft.com/office/drawing/2014/main" xmlns="" id="{05864DDE-75C0-4BE6-93FF-A960706ADEC3}"/>
              </a:ext>
              <a:ext uri="{C183D7F6-B498-43B3-948B-1728B52AA6E4}">
                <adec:decorative xmlns:adec="http://schemas.microsoft.com/office/drawing/2017/decorative" xmlns="" val="1"/>
              </a:ext>
            </a:extLst>
          </p:cNvPr>
          <p:cNvSpPr/>
          <p:nvPr userDrawn="1"/>
        </p:nvSpPr>
        <p:spPr>
          <a:xfrm>
            <a:off x="1524"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xmlns="" id="{1BC3FA0F-EAE5-4DCE-ACFF-9AD00ED39FCF}"/>
              </a:ext>
            </a:extLst>
          </p:cNvPr>
          <p:cNvSpPr>
            <a:spLocks noGrp="1"/>
          </p:cNvSpPr>
          <p:nvPr>
            <p:ph type="ctrTitle"/>
          </p:nvPr>
        </p:nvSpPr>
        <p:spPr>
          <a:xfrm>
            <a:off x="847477" y="1131641"/>
            <a:ext cx="5322618" cy="2387600"/>
          </a:xfrm>
        </p:spPr>
        <p:txBody>
          <a:bodyPr/>
          <a:lstStyle>
            <a:lvl1pPr>
              <a:defRPr>
                <a:solidFill>
                  <a:schemeClr val="bg1"/>
                </a:solidFill>
              </a:defRPr>
            </a:lvl1pPr>
          </a:lstStyle>
          <a:p>
            <a:pPr algn="l"/>
            <a:r>
              <a:rPr lang="ru-RU">
                <a:solidFill>
                  <a:srgbClr val="FFFFFF"/>
                </a:solidFill>
              </a:rPr>
              <a:t>Образец заголовка</a:t>
            </a:r>
            <a:endParaRPr lang="en-US" dirty="0">
              <a:solidFill>
                <a:srgbClr val="FFFFFF"/>
              </a:solidFill>
              <a:ea typeface="Cambria" panose="02040503050406030204" pitchFamily="18" charset="0"/>
              <a:cs typeface="Sabon Next LT" panose="020B0502040204020203" pitchFamily="2" charset="0"/>
            </a:endParaRPr>
          </a:p>
        </p:txBody>
      </p:sp>
      <p:sp>
        <p:nvSpPr>
          <p:cNvPr id="18" name="Picture Placeholder 17">
            <a:extLst>
              <a:ext uri="{FF2B5EF4-FFF2-40B4-BE49-F238E27FC236}">
                <a16:creationId xmlns:a16="http://schemas.microsoft.com/office/drawing/2014/main" xmlns="" id="{71FA5E0E-BEE1-4976-92B1-61EF64E34371}"/>
              </a:ext>
            </a:extLst>
          </p:cNvPr>
          <p:cNvSpPr>
            <a:spLocks noGrp="1"/>
          </p:cNvSpPr>
          <p:nvPr>
            <p:ph type="pic" sz="quarter" idx="13"/>
          </p:nvPr>
        </p:nvSpPr>
        <p:spPr>
          <a:xfrm>
            <a:off x="6784848" y="905256"/>
            <a:ext cx="4581144" cy="2450592"/>
          </a:xfrm>
          <a:solidFill>
            <a:schemeClr val="accent6"/>
          </a:solidFill>
        </p:spPr>
        <p:txBody>
          <a:bodyPr/>
          <a:lstStyle/>
          <a:p>
            <a:r>
              <a:rPr lang="ru-RU"/>
              <a:t>Вставка рисунка</a:t>
            </a:r>
            <a:endParaRPr lang="en-US" dirty="0"/>
          </a:p>
        </p:txBody>
      </p:sp>
      <p:sp>
        <p:nvSpPr>
          <p:cNvPr id="20" name="Picture Placeholder 17">
            <a:extLst>
              <a:ext uri="{FF2B5EF4-FFF2-40B4-BE49-F238E27FC236}">
                <a16:creationId xmlns:a16="http://schemas.microsoft.com/office/drawing/2014/main" xmlns="" id="{03379FE8-A6CE-4F5A-BE1A-B2267589BE85}"/>
              </a:ext>
            </a:extLst>
          </p:cNvPr>
          <p:cNvSpPr>
            <a:spLocks noGrp="1"/>
          </p:cNvSpPr>
          <p:nvPr>
            <p:ph type="pic" sz="quarter" idx="14"/>
          </p:nvPr>
        </p:nvSpPr>
        <p:spPr>
          <a:xfrm>
            <a:off x="6784848" y="3520440"/>
            <a:ext cx="4581144" cy="2450592"/>
          </a:xfrm>
          <a:solidFill>
            <a:schemeClr val="accent6"/>
          </a:solidFill>
        </p:spPr>
        <p:txBody>
          <a:bodyPr/>
          <a:lstStyle/>
          <a:p>
            <a:r>
              <a:rPr lang="ru-RU"/>
              <a:t>Вставка рисунка</a:t>
            </a:r>
            <a:endParaRPr lang="en-US" dirty="0"/>
          </a:p>
        </p:txBody>
      </p:sp>
      <p:sp>
        <p:nvSpPr>
          <p:cNvPr id="13" name="Text Placeholder 12">
            <a:extLst>
              <a:ext uri="{FF2B5EF4-FFF2-40B4-BE49-F238E27FC236}">
                <a16:creationId xmlns:a16="http://schemas.microsoft.com/office/drawing/2014/main" xmlns="" id="{6DD090CA-24E8-46A7-889A-A4FDD00A33E5}"/>
              </a:ext>
            </a:extLst>
          </p:cNvPr>
          <p:cNvSpPr>
            <a:spLocks noGrp="1"/>
          </p:cNvSpPr>
          <p:nvPr>
            <p:ph type="body" sz="quarter" idx="15"/>
          </p:nvPr>
        </p:nvSpPr>
        <p:spPr>
          <a:xfrm>
            <a:off x="838200" y="3600450"/>
            <a:ext cx="5322888" cy="2451100"/>
          </a:xfrm>
        </p:spPr>
        <p:txBody>
          <a:bodyPr>
            <a:normAutofit/>
          </a:bodyPr>
          <a:lstStyle>
            <a:lvl1pPr marL="0" indent="0">
              <a:buNone/>
              <a:defRPr sz="2800">
                <a:solidFill>
                  <a:schemeClr val="bg1"/>
                </a:solidFill>
                <a:latin typeface="+mn-lt"/>
              </a:defRPr>
            </a:lvl1pPr>
          </a:lstStyle>
          <a:p>
            <a:pPr lvl="0"/>
            <a:r>
              <a:rPr lang="ru-RU"/>
              <a:t>Образец текста</a:t>
            </a:r>
          </a:p>
        </p:txBody>
      </p:sp>
    </p:spTree>
    <p:extLst>
      <p:ext uri="{BB962C8B-B14F-4D97-AF65-F5344CB8AC3E}">
        <p14:creationId xmlns:p14="http://schemas.microsoft.com/office/powerpoint/2010/main" xmlns="" val="235093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able Chart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B98991-AEF1-4F19-AAB8-436EAD58C282}"/>
              </a:ext>
            </a:extLst>
          </p:cNvPr>
          <p:cNvSpPr>
            <a:spLocks noGrp="1"/>
          </p:cNvSpPr>
          <p:nvPr>
            <p:ph type="title"/>
          </p:nvPr>
        </p:nvSpPr>
        <p:spPr/>
        <p:txBody>
          <a:bodyPr/>
          <a:lstStyle/>
          <a:p>
            <a:r>
              <a:rPr lang="ru-RU"/>
              <a:t>Образец заголовка</a:t>
            </a:r>
            <a:endParaRPr lang="en-US" dirty="0"/>
          </a:p>
        </p:txBody>
      </p:sp>
      <p:sp>
        <p:nvSpPr>
          <p:cNvPr id="3" name="Content Placeholder 2">
            <a:extLst>
              <a:ext uri="{FF2B5EF4-FFF2-40B4-BE49-F238E27FC236}">
                <a16:creationId xmlns:a16="http://schemas.microsoft.com/office/drawing/2014/main" xmlns=""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xmlns="" id="{A1F71817-A045-48C0-975B-CBEF88E9561E}"/>
              </a:ext>
            </a:extLst>
          </p:cNvPr>
          <p:cNvSpPr>
            <a:spLocks noGrp="1"/>
          </p:cNvSpPr>
          <p:nvPr>
            <p:ph type="dt" sz="half" idx="10"/>
          </p:nvPr>
        </p:nvSpPr>
        <p:spPr/>
        <p:txBody>
          <a:bodyPr/>
          <a:lstStyle/>
          <a:p>
            <a:r>
              <a:rPr lang="en-US"/>
              <a:t>3/1/20XX</a:t>
            </a:r>
          </a:p>
        </p:txBody>
      </p:sp>
      <p:sp>
        <p:nvSpPr>
          <p:cNvPr id="5" name="Footer Placeholder 4">
            <a:extLst>
              <a:ext uri="{FF2B5EF4-FFF2-40B4-BE49-F238E27FC236}">
                <a16:creationId xmlns:a16="http://schemas.microsoft.com/office/drawing/2014/main" xmlns=""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xmlns="" id="{99CF4459-37B2-4F87-B508-DB04D4332067}"/>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302685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F03B5BF0-238D-481F-A15B-206D1E2FEDD2}"/>
              </a:ext>
              <a:ext uri="{C183D7F6-B498-43B3-948B-1728B52AA6E4}">
                <adec:decorative xmlns:adec="http://schemas.microsoft.com/office/drawing/2017/decorative" xmlns="" val="1"/>
              </a:ext>
            </a:extLst>
          </p:cNvPr>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7578E43B-8F1B-4CBD-B09E-5AD9A247E3F8}"/>
              </a:ext>
              <a:ext uri="{C183D7F6-B498-43B3-948B-1728B52AA6E4}">
                <adec:decorative xmlns:adec="http://schemas.microsoft.com/office/drawing/2017/decorative" xmlns="" val="1"/>
              </a:ext>
            </a:extLst>
          </p:cNvPr>
          <p:cNvSpPr/>
          <p:nvPr userDrawn="1"/>
        </p:nvSpPr>
        <p:spPr>
          <a:xfrm>
            <a:off x="-3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xmlns="" id="{737C17C2-E2A6-4219-AE02-C8EAF943C472}"/>
              </a:ext>
              <a:ext uri="{C183D7F6-B498-43B3-948B-1728B52AA6E4}">
                <adec:decorative xmlns:adec="http://schemas.microsoft.com/office/drawing/2017/decorative" xmlns="" val="1"/>
              </a:ext>
            </a:extLst>
          </p:cNvPr>
          <p:cNvSpPr/>
          <p:nvPr userDrawn="1"/>
        </p:nvSpPr>
        <p:spPr>
          <a:xfrm>
            <a:off x="-389"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xmlns="" id="{AE7BC3CE-3806-41F3-B4F6-EBB2C3E9EA28}"/>
              </a:ext>
            </a:extLst>
          </p:cNvPr>
          <p:cNvSpPr>
            <a:spLocks noGrp="1"/>
          </p:cNvSpPr>
          <p:nvPr>
            <p:ph type="pic" sz="quarter" idx="13"/>
          </p:nvPr>
        </p:nvSpPr>
        <p:spPr>
          <a:xfrm>
            <a:off x="6096" y="484632"/>
            <a:ext cx="12179808" cy="5907024"/>
          </a:xfrm>
          <a:solidFill>
            <a:schemeClr val="accent6"/>
          </a:solidFill>
        </p:spPr>
        <p:txBody>
          <a:bodyPr/>
          <a:lstStyle/>
          <a:p>
            <a:r>
              <a:rPr lang="ru-RU"/>
              <a:t>Вставка рисунка</a:t>
            </a:r>
            <a:endParaRPr lang="en-US" dirty="0"/>
          </a:p>
        </p:txBody>
      </p:sp>
      <p:sp>
        <p:nvSpPr>
          <p:cNvPr id="6" name="Title 5">
            <a:extLst>
              <a:ext uri="{FF2B5EF4-FFF2-40B4-BE49-F238E27FC236}">
                <a16:creationId xmlns:a16="http://schemas.microsoft.com/office/drawing/2014/main" xmlns="" id="{FDC036CF-E92D-4E80-8E6B-1B06EDDFD7CF}"/>
              </a:ext>
            </a:extLst>
          </p:cNvPr>
          <p:cNvSpPr>
            <a:spLocks noGrp="1"/>
          </p:cNvSpPr>
          <p:nvPr>
            <p:ph type="title"/>
          </p:nvPr>
        </p:nvSpPr>
        <p:spPr>
          <a:xfrm>
            <a:off x="838200" y="1271016"/>
            <a:ext cx="4800600" cy="3749040"/>
          </a:xfrm>
        </p:spPr>
        <p:txBody>
          <a:bodyPr anchor="b" anchorCtr="0"/>
          <a:lstStyle>
            <a:lvl1pPr>
              <a:defRPr>
                <a:solidFill>
                  <a:schemeClr val="bg1"/>
                </a:solidFill>
                <a:effectLst>
                  <a:outerShdw blurRad="38100" dist="38100" dir="2700000" algn="tl">
                    <a:srgbClr val="000000">
                      <a:alpha val="43137"/>
                    </a:srgbClr>
                  </a:outerShdw>
                </a:effectLst>
              </a:defRPr>
            </a:lvl1pPr>
          </a:lstStyle>
          <a:p>
            <a:r>
              <a:rPr lang="ru-RU"/>
              <a:t>Образец заголовка</a:t>
            </a:r>
            <a:endParaRPr lang="en-US" dirty="0"/>
          </a:p>
        </p:txBody>
      </p:sp>
      <p:sp>
        <p:nvSpPr>
          <p:cNvPr id="26" name="Text Placeholder 25">
            <a:extLst>
              <a:ext uri="{FF2B5EF4-FFF2-40B4-BE49-F238E27FC236}">
                <a16:creationId xmlns:a16="http://schemas.microsoft.com/office/drawing/2014/main" xmlns="" id="{BADCFE1B-ABA2-4B11-B7DE-02CE383D6F22}"/>
              </a:ext>
            </a:extLst>
          </p:cNvPr>
          <p:cNvSpPr>
            <a:spLocks noGrp="1"/>
          </p:cNvSpPr>
          <p:nvPr>
            <p:ph type="body" sz="quarter" idx="15" hasCustomPrompt="1"/>
          </p:nvPr>
        </p:nvSpPr>
        <p:spPr>
          <a:xfrm>
            <a:off x="838200" y="4835779"/>
            <a:ext cx="4800600" cy="1066800"/>
          </a:xfrm>
        </p:spPr>
        <p:txBody>
          <a:bodyPr>
            <a:normAutofit/>
          </a:bodyPr>
          <a:lstStyle>
            <a:lvl1pPr marL="228600" indent="0">
              <a:buNone/>
              <a:defRPr sz="2200">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2" name="Date Placeholder 1">
            <a:extLst>
              <a:ext uri="{FF2B5EF4-FFF2-40B4-BE49-F238E27FC236}">
                <a16:creationId xmlns:a16="http://schemas.microsoft.com/office/drawing/2014/main" xmlns=""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xmlns=""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xmlns="" id="{B6C8E678-81B8-4356-9624-A0B999536312}"/>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3582905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B2DD4C-BFBC-4087-B94C-4DD0690E838E}"/>
              </a:ext>
            </a:extLst>
          </p:cNvPr>
          <p:cNvSpPr>
            <a:spLocks noGrp="1"/>
          </p:cNvSpPr>
          <p:nvPr>
            <p:ph type="title"/>
          </p:nvPr>
        </p:nvSpPr>
        <p:spPr/>
        <p:txBody>
          <a:bodyPr/>
          <a:lstStyle/>
          <a:p>
            <a:r>
              <a:rPr lang="ru-RU"/>
              <a:t>Образец заголовка</a:t>
            </a:r>
            <a:endParaRPr lang="en-US" dirty="0"/>
          </a:p>
        </p:txBody>
      </p:sp>
      <p:sp>
        <p:nvSpPr>
          <p:cNvPr id="15" name="Picture Placeholder 14">
            <a:extLst>
              <a:ext uri="{FF2B5EF4-FFF2-40B4-BE49-F238E27FC236}">
                <a16:creationId xmlns:a16="http://schemas.microsoft.com/office/drawing/2014/main" xmlns="" id="{1B84B862-7F1F-4B98-B437-936D8A73A91A}"/>
              </a:ext>
            </a:extLst>
          </p:cNvPr>
          <p:cNvSpPr>
            <a:spLocks noGrp="1"/>
          </p:cNvSpPr>
          <p:nvPr>
            <p:ph type="pic" sz="quarter" idx="13"/>
          </p:nvPr>
        </p:nvSpPr>
        <p:spPr>
          <a:xfrm>
            <a:off x="740664" y="2240280"/>
            <a:ext cx="2286000" cy="2322576"/>
          </a:xfrm>
          <a:solidFill>
            <a:schemeClr val="accent6"/>
          </a:solidFill>
        </p:spPr>
        <p:txBody>
          <a:bodyPr/>
          <a:lstStyle/>
          <a:p>
            <a:r>
              <a:rPr lang="ru-RU"/>
              <a:t>Вставка рисунка</a:t>
            </a:r>
            <a:endParaRPr lang="en-US" dirty="0"/>
          </a:p>
        </p:txBody>
      </p:sp>
      <p:sp>
        <p:nvSpPr>
          <p:cNvPr id="16" name="Picture Placeholder 14">
            <a:extLst>
              <a:ext uri="{FF2B5EF4-FFF2-40B4-BE49-F238E27FC236}">
                <a16:creationId xmlns:a16="http://schemas.microsoft.com/office/drawing/2014/main" xmlns="" id="{C76B23B2-3605-4292-9F96-F34651B689A7}"/>
              </a:ext>
            </a:extLst>
          </p:cNvPr>
          <p:cNvSpPr>
            <a:spLocks noGrp="1"/>
          </p:cNvSpPr>
          <p:nvPr>
            <p:ph type="pic" sz="quarter" idx="14"/>
          </p:nvPr>
        </p:nvSpPr>
        <p:spPr>
          <a:xfrm>
            <a:off x="3538728" y="2240280"/>
            <a:ext cx="2286000" cy="2322576"/>
          </a:xfrm>
          <a:solidFill>
            <a:schemeClr val="accent6"/>
          </a:solidFill>
        </p:spPr>
        <p:txBody>
          <a:bodyPr/>
          <a:lstStyle/>
          <a:p>
            <a:r>
              <a:rPr lang="ru-RU"/>
              <a:t>Вставка рисунка</a:t>
            </a:r>
            <a:endParaRPr lang="en-US" dirty="0"/>
          </a:p>
        </p:txBody>
      </p:sp>
      <p:sp>
        <p:nvSpPr>
          <p:cNvPr id="17" name="Picture Placeholder 14">
            <a:extLst>
              <a:ext uri="{FF2B5EF4-FFF2-40B4-BE49-F238E27FC236}">
                <a16:creationId xmlns:a16="http://schemas.microsoft.com/office/drawing/2014/main" xmlns="" id="{AB1E9EC3-2FB6-4E1C-8211-306450FDEE7F}"/>
              </a:ext>
            </a:extLst>
          </p:cNvPr>
          <p:cNvSpPr>
            <a:spLocks noGrp="1"/>
          </p:cNvSpPr>
          <p:nvPr>
            <p:ph type="pic" sz="quarter" idx="15"/>
          </p:nvPr>
        </p:nvSpPr>
        <p:spPr>
          <a:xfrm>
            <a:off x="6345936" y="2267712"/>
            <a:ext cx="2286000" cy="2322576"/>
          </a:xfrm>
          <a:solidFill>
            <a:schemeClr val="accent6"/>
          </a:solidFill>
        </p:spPr>
        <p:txBody>
          <a:bodyPr/>
          <a:lstStyle/>
          <a:p>
            <a:r>
              <a:rPr lang="ru-RU"/>
              <a:t>Вставка рисунка</a:t>
            </a:r>
            <a:endParaRPr lang="en-US" dirty="0"/>
          </a:p>
        </p:txBody>
      </p:sp>
      <p:sp>
        <p:nvSpPr>
          <p:cNvPr id="18" name="Picture Placeholder 14">
            <a:extLst>
              <a:ext uri="{FF2B5EF4-FFF2-40B4-BE49-F238E27FC236}">
                <a16:creationId xmlns:a16="http://schemas.microsoft.com/office/drawing/2014/main" xmlns="" id="{F3628146-045F-4FBC-A365-3D1D4B3DA6E9}"/>
              </a:ext>
            </a:extLst>
          </p:cNvPr>
          <p:cNvSpPr>
            <a:spLocks noGrp="1"/>
          </p:cNvSpPr>
          <p:nvPr>
            <p:ph type="pic" sz="quarter" idx="16"/>
          </p:nvPr>
        </p:nvSpPr>
        <p:spPr>
          <a:xfrm>
            <a:off x="9153144" y="2267712"/>
            <a:ext cx="2286000" cy="2322576"/>
          </a:xfrm>
          <a:solidFill>
            <a:schemeClr val="accent6"/>
          </a:solidFill>
        </p:spPr>
        <p:txBody>
          <a:bodyPr/>
          <a:lstStyle/>
          <a:p>
            <a:r>
              <a:rPr lang="ru-RU"/>
              <a:t>Вставка рисунка</a:t>
            </a:r>
            <a:endParaRPr lang="en-US" dirty="0"/>
          </a:p>
        </p:txBody>
      </p:sp>
      <p:sp>
        <p:nvSpPr>
          <p:cNvPr id="20" name="Text Placeholder 19">
            <a:extLst>
              <a:ext uri="{FF2B5EF4-FFF2-40B4-BE49-F238E27FC236}">
                <a16:creationId xmlns:a16="http://schemas.microsoft.com/office/drawing/2014/main" xmlns="" id="{CB50972B-CA23-4B92-987F-EE48ECCFF590}"/>
              </a:ext>
            </a:extLst>
          </p:cNvPr>
          <p:cNvSpPr>
            <a:spLocks noGrp="1"/>
          </p:cNvSpPr>
          <p:nvPr>
            <p:ph type="body" sz="quarter" idx="17" hasCustomPrompt="1"/>
          </p:nvPr>
        </p:nvSpPr>
        <p:spPr>
          <a:xfrm>
            <a:off x="741363" y="4733925"/>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3" name="Text Placeholder 19">
            <a:extLst>
              <a:ext uri="{FF2B5EF4-FFF2-40B4-BE49-F238E27FC236}">
                <a16:creationId xmlns:a16="http://schemas.microsoft.com/office/drawing/2014/main" xmlns="" id="{8DE19225-DA72-4A39-8CFD-695BFBB93E6D}"/>
              </a:ext>
            </a:extLst>
          </p:cNvPr>
          <p:cNvSpPr>
            <a:spLocks noGrp="1"/>
          </p:cNvSpPr>
          <p:nvPr>
            <p:ph type="body" sz="quarter" idx="18" hasCustomPrompt="1"/>
          </p:nvPr>
        </p:nvSpPr>
        <p:spPr>
          <a:xfrm>
            <a:off x="740664" y="5343144"/>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4" name="Text Placeholder 19">
            <a:extLst>
              <a:ext uri="{FF2B5EF4-FFF2-40B4-BE49-F238E27FC236}">
                <a16:creationId xmlns:a16="http://schemas.microsoft.com/office/drawing/2014/main" xmlns="" id="{E66A7C97-DBB6-4333-B12F-E26C38E6975C}"/>
              </a:ext>
            </a:extLst>
          </p:cNvPr>
          <p:cNvSpPr>
            <a:spLocks noGrp="1"/>
          </p:cNvSpPr>
          <p:nvPr>
            <p:ph type="body" sz="quarter" idx="19" hasCustomPrompt="1"/>
          </p:nvPr>
        </p:nvSpPr>
        <p:spPr>
          <a:xfrm>
            <a:off x="3538728" y="4733925"/>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5" name="Text Placeholder 19">
            <a:extLst>
              <a:ext uri="{FF2B5EF4-FFF2-40B4-BE49-F238E27FC236}">
                <a16:creationId xmlns:a16="http://schemas.microsoft.com/office/drawing/2014/main" xmlns="" id="{041FA0B5-660E-478A-AF8A-196DBD6AE43A}"/>
              </a:ext>
            </a:extLst>
          </p:cNvPr>
          <p:cNvSpPr>
            <a:spLocks noGrp="1"/>
          </p:cNvSpPr>
          <p:nvPr>
            <p:ph type="body" sz="quarter" idx="20" hasCustomPrompt="1"/>
          </p:nvPr>
        </p:nvSpPr>
        <p:spPr>
          <a:xfrm>
            <a:off x="3538029" y="5343144"/>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6" name="Text Placeholder 19">
            <a:extLst>
              <a:ext uri="{FF2B5EF4-FFF2-40B4-BE49-F238E27FC236}">
                <a16:creationId xmlns:a16="http://schemas.microsoft.com/office/drawing/2014/main" xmlns="" id="{77C92085-3D01-44E4-BA12-E39F1EA0ACE5}"/>
              </a:ext>
            </a:extLst>
          </p:cNvPr>
          <p:cNvSpPr>
            <a:spLocks noGrp="1"/>
          </p:cNvSpPr>
          <p:nvPr>
            <p:ph type="body" sz="quarter" idx="21" hasCustomPrompt="1"/>
          </p:nvPr>
        </p:nvSpPr>
        <p:spPr>
          <a:xfrm>
            <a:off x="6367973" y="4733544"/>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7" name="Text Placeholder 19">
            <a:extLst>
              <a:ext uri="{FF2B5EF4-FFF2-40B4-BE49-F238E27FC236}">
                <a16:creationId xmlns:a16="http://schemas.microsoft.com/office/drawing/2014/main" xmlns="" id="{35DA97BC-7224-440A-A227-8F4A1018043A}"/>
              </a:ext>
            </a:extLst>
          </p:cNvPr>
          <p:cNvSpPr>
            <a:spLocks noGrp="1"/>
          </p:cNvSpPr>
          <p:nvPr>
            <p:ph type="body" sz="quarter" idx="22" hasCustomPrompt="1"/>
          </p:nvPr>
        </p:nvSpPr>
        <p:spPr>
          <a:xfrm>
            <a:off x="6367274" y="5342763"/>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8" name="Text Placeholder 19">
            <a:extLst>
              <a:ext uri="{FF2B5EF4-FFF2-40B4-BE49-F238E27FC236}">
                <a16:creationId xmlns:a16="http://schemas.microsoft.com/office/drawing/2014/main" xmlns="" id="{C236524B-4724-42FA-A2B2-33566478FD42}"/>
              </a:ext>
            </a:extLst>
          </p:cNvPr>
          <p:cNvSpPr>
            <a:spLocks noGrp="1"/>
          </p:cNvSpPr>
          <p:nvPr>
            <p:ph type="body" sz="quarter" idx="23" hasCustomPrompt="1"/>
          </p:nvPr>
        </p:nvSpPr>
        <p:spPr>
          <a:xfrm>
            <a:off x="9164639" y="4737100"/>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9" name="Text Placeholder 19">
            <a:extLst>
              <a:ext uri="{FF2B5EF4-FFF2-40B4-BE49-F238E27FC236}">
                <a16:creationId xmlns:a16="http://schemas.microsoft.com/office/drawing/2014/main" xmlns="" id="{5F7DE4ED-8F4D-465C-86B4-2372AE291F56}"/>
              </a:ext>
            </a:extLst>
          </p:cNvPr>
          <p:cNvSpPr>
            <a:spLocks noGrp="1"/>
          </p:cNvSpPr>
          <p:nvPr>
            <p:ph type="body" sz="quarter" idx="24" hasCustomPrompt="1"/>
          </p:nvPr>
        </p:nvSpPr>
        <p:spPr>
          <a:xfrm>
            <a:off x="9163940" y="5346319"/>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3" name="Date Placeholder 2">
            <a:extLst>
              <a:ext uri="{FF2B5EF4-FFF2-40B4-BE49-F238E27FC236}">
                <a16:creationId xmlns:a16="http://schemas.microsoft.com/office/drawing/2014/main" xmlns="" id="{BEB9D434-8228-4C7F-B520-14121EBC903B}"/>
              </a:ext>
            </a:extLst>
          </p:cNvPr>
          <p:cNvSpPr>
            <a:spLocks noGrp="1"/>
          </p:cNvSpPr>
          <p:nvPr>
            <p:ph type="dt" sz="half" idx="10"/>
          </p:nvPr>
        </p:nvSpPr>
        <p:spPr/>
        <p:txBody>
          <a:bodyPr/>
          <a:lstStyle/>
          <a:p>
            <a:r>
              <a:rPr lang="en-US"/>
              <a:t>3/1/20XX</a:t>
            </a:r>
          </a:p>
        </p:txBody>
      </p:sp>
      <p:sp>
        <p:nvSpPr>
          <p:cNvPr id="4" name="Footer Placeholder 3">
            <a:extLst>
              <a:ext uri="{FF2B5EF4-FFF2-40B4-BE49-F238E27FC236}">
                <a16:creationId xmlns:a16="http://schemas.microsoft.com/office/drawing/2014/main" xmlns=""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xmlns="" id="{B4ACF4EF-5A2A-4A47-81DF-80CB513060F6}"/>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338045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column (comparison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AEEFF5CA-4662-4430-80C7-99CD7D66C9CF}"/>
              </a:ext>
            </a:extLst>
          </p:cNvPr>
          <p:cNvSpPr>
            <a:spLocks noGrp="1"/>
          </p:cNvSpPr>
          <p:nvPr>
            <p:ph sz="half" idx="2"/>
          </p:nvPr>
        </p:nvSpPr>
        <p:spPr>
          <a:xfrm>
            <a:off x="839788" y="2560320"/>
            <a:ext cx="5157787" cy="3446463"/>
          </a:xfrm>
          <a:solidFill>
            <a:schemeClr val="bg1"/>
          </a:solidFill>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Content Placeholder 5">
            <a:extLst>
              <a:ext uri="{FF2B5EF4-FFF2-40B4-BE49-F238E27FC236}">
                <a16:creationId xmlns:a16="http://schemas.microsoft.com/office/drawing/2014/main" xmlns="" id="{4DF7633C-C24D-4947-979C-132B3AC405A8}"/>
              </a:ext>
            </a:extLst>
          </p:cNvPr>
          <p:cNvSpPr>
            <a:spLocks noGrp="1"/>
          </p:cNvSpPr>
          <p:nvPr>
            <p:ph sz="quarter" idx="4"/>
          </p:nvPr>
        </p:nvSpPr>
        <p:spPr>
          <a:xfrm>
            <a:off x="6172200" y="2560320"/>
            <a:ext cx="5183188" cy="3446463"/>
          </a:xfrm>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a:extLst>
              <a:ext uri="{FF2B5EF4-FFF2-40B4-BE49-F238E27FC236}">
                <a16:creationId xmlns:a16="http://schemas.microsoft.com/office/drawing/2014/main" xmlns=""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xmlns=""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xmlns="" id="{F3658246-003D-4024-9F4B-BA3BD3FBFFBC}"/>
              </a:ext>
            </a:extLst>
          </p:cNvPr>
          <p:cNvSpPr>
            <a:spLocks noGrp="1"/>
          </p:cNvSpPr>
          <p:nvPr>
            <p:ph type="sldNum" sz="quarter" idx="12"/>
          </p:nvPr>
        </p:nvSpPr>
        <p:spPr/>
        <p:txBody>
          <a:bodyPr/>
          <a:lstStyle/>
          <a:p>
            <a:fld id="{28844951-7827-47D4-8276-7DDE1FA7D85A}" type="slidenum">
              <a:rPr lang="en-US" smtClean="0"/>
              <a:pPr/>
              <a:t>‹#›</a:t>
            </a:fld>
            <a:endParaRPr lang="en-US"/>
          </a:p>
        </p:txBody>
      </p:sp>
      <p:sp>
        <p:nvSpPr>
          <p:cNvPr id="10" name="Title 9">
            <a:extLst>
              <a:ext uri="{FF2B5EF4-FFF2-40B4-BE49-F238E27FC236}">
                <a16:creationId xmlns:a16="http://schemas.microsoft.com/office/drawing/2014/main" xmlns="" id="{351C83D0-CBAB-4E41-89AB-89FF36D38A0A}"/>
              </a:ext>
            </a:extLst>
          </p:cNvPr>
          <p:cNvSpPr>
            <a:spLocks noGrp="1"/>
          </p:cNvSpPr>
          <p:nvPr>
            <p:ph type="title"/>
          </p:nvPr>
        </p:nvSpPr>
        <p:spPr/>
        <p:txBody>
          <a:bodyPr/>
          <a:lstStyle/>
          <a:p>
            <a:r>
              <a:rPr lang="ru-RU"/>
              <a:t>Образец заголовка</a:t>
            </a:r>
            <a:endParaRPr lang="en-US"/>
          </a:p>
        </p:txBody>
      </p:sp>
      <p:sp>
        <p:nvSpPr>
          <p:cNvPr id="11" name="Text Placeholder 2">
            <a:extLst>
              <a:ext uri="{FF2B5EF4-FFF2-40B4-BE49-F238E27FC236}">
                <a16:creationId xmlns:a16="http://schemas.microsoft.com/office/drawing/2014/main" xmlns="" id="{9C302BB0-D231-4195-8083-264C01DF99B8}"/>
              </a:ext>
            </a:extLst>
          </p:cNvPr>
          <p:cNvSpPr>
            <a:spLocks noGrp="1"/>
          </p:cNvSpPr>
          <p:nvPr>
            <p:ph type="body" idx="1"/>
          </p:nvPr>
        </p:nvSpPr>
        <p:spPr>
          <a:xfrm>
            <a:off x="839787" y="2011680"/>
            <a:ext cx="51577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Text Placeholder 4">
            <a:extLst>
              <a:ext uri="{FF2B5EF4-FFF2-40B4-BE49-F238E27FC236}">
                <a16:creationId xmlns:a16="http://schemas.microsoft.com/office/drawing/2014/main" xmlns="" id="{5B2A70FA-99E0-466C-AC57-33C48353BBDB}"/>
              </a:ext>
            </a:extLst>
          </p:cNvPr>
          <p:cNvSpPr>
            <a:spLocks noGrp="1"/>
          </p:cNvSpPr>
          <p:nvPr>
            <p:ph type="body" sz="quarter" idx="13"/>
          </p:nvPr>
        </p:nvSpPr>
        <p:spPr>
          <a:xfrm>
            <a:off x="6169027" y="2011680"/>
            <a:ext cx="51831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Tree>
    <p:extLst>
      <p:ext uri="{BB962C8B-B14F-4D97-AF65-F5344CB8AC3E}">
        <p14:creationId xmlns:p14="http://schemas.microsoft.com/office/powerpoint/2010/main" xmlns="" val="94574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C85CC-8D2B-4219-A2A4-1625A02DFECD}"/>
              </a:ext>
            </a:extLst>
          </p:cNvPr>
          <p:cNvSpPr>
            <a:spLocks noGrp="1"/>
          </p:cNvSpPr>
          <p:nvPr>
            <p:ph type="title"/>
          </p:nvPr>
        </p:nvSpPr>
        <p:spPr>
          <a:xfrm>
            <a:off x="839788" y="685800"/>
            <a:ext cx="10515600" cy="1325880"/>
          </a:xfrm>
        </p:spPr>
        <p:txBody>
          <a:bodyPr/>
          <a:lstStyle/>
          <a:p>
            <a:r>
              <a:rPr lang="ru-RU"/>
              <a:t>Образец заголовка</a:t>
            </a:r>
            <a:endParaRPr lang="en-US" dirty="0"/>
          </a:p>
        </p:txBody>
      </p:sp>
      <p:sp>
        <p:nvSpPr>
          <p:cNvPr id="3" name="Text Placeholder 2">
            <a:extLst>
              <a:ext uri="{FF2B5EF4-FFF2-40B4-BE49-F238E27FC236}">
                <a16:creationId xmlns:a16="http://schemas.microsoft.com/office/drawing/2014/main" xmlns="" id="{DD6143C8-1CF7-440E-99A3-0527314598C6}"/>
              </a:ext>
            </a:extLst>
          </p:cNvPr>
          <p:cNvSpPr>
            <a:spLocks noGrp="1"/>
          </p:cNvSpPr>
          <p:nvPr>
            <p:ph type="body" idx="1"/>
          </p:nvPr>
        </p:nvSpPr>
        <p:spPr>
          <a:xfrm>
            <a:off x="839788"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a:extLst>
              <a:ext uri="{FF2B5EF4-FFF2-40B4-BE49-F238E27FC236}">
                <a16:creationId xmlns:a16="http://schemas.microsoft.com/office/drawing/2014/main" xmlns="" id="{AEEFF5CA-4662-4430-80C7-99CD7D66C9CF}"/>
              </a:ext>
            </a:extLst>
          </p:cNvPr>
          <p:cNvSpPr>
            <a:spLocks noGrp="1"/>
          </p:cNvSpPr>
          <p:nvPr>
            <p:ph sz="half" idx="2"/>
          </p:nvPr>
        </p:nvSpPr>
        <p:spPr>
          <a:xfrm>
            <a:off x="839788"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a:extLst>
              <a:ext uri="{FF2B5EF4-FFF2-40B4-BE49-F238E27FC236}">
                <a16:creationId xmlns:a16="http://schemas.microsoft.com/office/drawing/2014/main" xmlns="" id="{876CB5B7-DC23-41CE-872B-E25BD64F84A5}"/>
              </a:ext>
            </a:extLst>
          </p:cNvPr>
          <p:cNvSpPr>
            <a:spLocks noGrp="1"/>
          </p:cNvSpPr>
          <p:nvPr>
            <p:ph type="body" sz="quarter" idx="3"/>
          </p:nvPr>
        </p:nvSpPr>
        <p:spPr>
          <a:xfrm>
            <a:off x="4404360"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a:extLst>
              <a:ext uri="{FF2B5EF4-FFF2-40B4-BE49-F238E27FC236}">
                <a16:creationId xmlns:a16="http://schemas.microsoft.com/office/drawing/2014/main" xmlns="" id="{4DF7633C-C24D-4947-979C-132B3AC405A8}"/>
              </a:ext>
            </a:extLst>
          </p:cNvPr>
          <p:cNvSpPr>
            <a:spLocks noGrp="1"/>
          </p:cNvSpPr>
          <p:nvPr>
            <p:ph sz="quarter" idx="4"/>
          </p:nvPr>
        </p:nvSpPr>
        <p:spPr>
          <a:xfrm>
            <a:off x="4404360"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 name="Text Placeholder 4">
            <a:extLst>
              <a:ext uri="{FF2B5EF4-FFF2-40B4-BE49-F238E27FC236}">
                <a16:creationId xmlns:a16="http://schemas.microsoft.com/office/drawing/2014/main" xmlns="" id="{422881CE-A366-4A3A-AE00-9B14BEFE4A95}"/>
              </a:ext>
            </a:extLst>
          </p:cNvPr>
          <p:cNvSpPr>
            <a:spLocks noGrp="1"/>
          </p:cNvSpPr>
          <p:nvPr>
            <p:ph type="body" sz="quarter" idx="13"/>
          </p:nvPr>
        </p:nvSpPr>
        <p:spPr>
          <a:xfrm>
            <a:off x="7968934"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1" name="Content Placeholder 5">
            <a:extLst>
              <a:ext uri="{FF2B5EF4-FFF2-40B4-BE49-F238E27FC236}">
                <a16:creationId xmlns:a16="http://schemas.microsoft.com/office/drawing/2014/main" xmlns="" id="{3CF16E98-73C9-47B5-B88B-9120BEB9F09B}"/>
              </a:ext>
            </a:extLst>
          </p:cNvPr>
          <p:cNvSpPr>
            <a:spLocks noGrp="1"/>
          </p:cNvSpPr>
          <p:nvPr>
            <p:ph sz="quarter" idx="14"/>
          </p:nvPr>
        </p:nvSpPr>
        <p:spPr>
          <a:xfrm>
            <a:off x="7968934"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a:extLst>
              <a:ext uri="{FF2B5EF4-FFF2-40B4-BE49-F238E27FC236}">
                <a16:creationId xmlns:a16="http://schemas.microsoft.com/office/drawing/2014/main" xmlns=""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xmlns=""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xmlns="" id="{F3658246-003D-4024-9F4B-BA3BD3FBFFBC}"/>
              </a:ext>
            </a:extLst>
          </p:cNvPr>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1658878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DD7EAFE6-2BB9-41FB-9CF4-588CFC708774}"/>
              </a:ext>
            </a:extLst>
          </p:cNvPr>
          <p:cNvSpPr/>
          <p:nvPr/>
        </p:nvSpPr>
        <p:spPr>
          <a:xfrm>
            <a:off x="1524"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xmlns=""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a:extLst>
              <a:ext uri="{FF2B5EF4-FFF2-40B4-BE49-F238E27FC236}">
                <a16:creationId xmlns:a16="http://schemas.microsoft.com/office/drawing/2014/main" xmlns=""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xmlns=""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r>
              <a:rPr lang="en-US"/>
              <a:t>3/1/20XX</a:t>
            </a:r>
            <a:endParaRPr lang="en-US" dirty="0"/>
          </a:p>
        </p:txBody>
      </p:sp>
      <p:sp>
        <p:nvSpPr>
          <p:cNvPr id="5" name="Footer Placeholder 4">
            <a:extLst>
              <a:ext uri="{FF2B5EF4-FFF2-40B4-BE49-F238E27FC236}">
                <a16:creationId xmlns:a16="http://schemas.microsoft.com/office/drawing/2014/main" xmlns=""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solidFill>
                  <a:srgbClr val="FFFFFF"/>
                </a:solidFill>
              </a:rPr>
              <a:t>SAMPLE FOOTER TEXT</a:t>
            </a:r>
          </a:p>
        </p:txBody>
      </p:sp>
      <p:sp>
        <p:nvSpPr>
          <p:cNvPr id="6" name="Slide Number Placeholder 5">
            <a:extLst>
              <a:ext uri="{FF2B5EF4-FFF2-40B4-BE49-F238E27FC236}">
                <a16:creationId xmlns:a16="http://schemas.microsoft.com/office/drawing/2014/main" xmlns=""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xmlns="" val="2314514164"/>
      </p:ext>
    </p:extLst>
  </p:cSld>
  <p:clrMap bg1="lt1" tx1="dk1" bg2="lt2" tx2="dk2" accent1="accent1" accent2="accent2" accent3="accent3" accent4="accent4" accent5="accent5" accent6="accent6" hlink="hlink" folHlink="folHlink"/>
  <p:sldLayoutIdLst>
    <p:sldLayoutId id="2147483697" r:id="rId1"/>
    <p:sldLayoutId id="2147483696" r:id="rId2"/>
    <p:sldLayoutId id="2147483699" r:id="rId3"/>
    <p:sldLayoutId id="2147483698" r:id="rId4"/>
    <p:sldLayoutId id="2147483686" r:id="rId5"/>
    <p:sldLayoutId id="2147483700" r:id="rId6"/>
    <p:sldLayoutId id="2147483705" r:id="rId7"/>
    <p:sldLayoutId id="2147483689" r:id="rId8"/>
    <p:sldLayoutId id="2147483704" r:id="rId9"/>
    <p:sldLayoutId id="2147483702" r:id="rId10"/>
    <p:sldLayoutId id="2147483701" r:id="rId11"/>
    <p:sldLayoutId id="2147483703" r:id="rId12"/>
    <p:sldLayoutId id="2147483685" r:id="rId13"/>
    <p:sldLayoutId id="2147483687" r:id="rId14"/>
    <p:sldLayoutId id="2147483688" r:id="rId15"/>
    <p:sldLayoutId id="2147483690" r:id="rId16"/>
    <p:sldLayoutId id="2147483692" r:id="rId17"/>
    <p:sldLayoutId id="2147483693" r:id="rId18"/>
  </p:sldLayoutIdLst>
  <p:hf hdr="0"/>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32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vk.com/im?tab=all" TargetMode="External"/><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E9A7C78-91FD-4B88-953D-5A4363761BD1}"/>
              </a:ext>
            </a:extLst>
          </p:cNvPr>
          <p:cNvSpPr>
            <a:spLocks noGrp="1"/>
          </p:cNvSpPr>
          <p:nvPr>
            <p:ph type="ctrTitle"/>
          </p:nvPr>
        </p:nvSpPr>
        <p:spPr>
          <a:xfrm>
            <a:off x="1305376" y="2230582"/>
            <a:ext cx="10221605" cy="1860609"/>
          </a:xfrm>
        </p:spPr>
        <p:txBody>
          <a:bodyPr anchor="b" anchorCtr="0">
            <a:normAutofit/>
          </a:bodyPr>
          <a:lstStyle/>
          <a:p>
            <a:r>
              <a:rPr lang="ru-RU" sz="4400" dirty="0" smtClean="0"/>
              <a:t>Тема: «Реабилитационное </a:t>
            </a:r>
            <a:r>
              <a:rPr lang="ru-RU" sz="4400" dirty="0"/>
              <a:t>оборудование </a:t>
            </a:r>
            <a:r>
              <a:rPr lang="ru-RU" sz="4400" dirty="0" smtClean="0"/>
              <a:t>ЛФК»</a:t>
            </a:r>
            <a:endParaRPr lang="en-US" sz="4400" dirty="0"/>
          </a:p>
        </p:txBody>
      </p:sp>
      <p:sp>
        <p:nvSpPr>
          <p:cNvPr id="3" name="TextBox 2"/>
          <p:cNvSpPr txBox="1"/>
          <p:nvPr/>
        </p:nvSpPr>
        <p:spPr>
          <a:xfrm>
            <a:off x="2230582" y="498765"/>
            <a:ext cx="9254836" cy="707886"/>
          </a:xfrm>
          <a:prstGeom prst="rect">
            <a:avLst/>
          </a:prstGeom>
          <a:noFill/>
        </p:spPr>
        <p:txBody>
          <a:bodyPr wrap="square" rtlCol="0">
            <a:spAutoFit/>
          </a:bodyPr>
          <a:lstStyle/>
          <a:p>
            <a:pPr algn="ctr"/>
            <a:r>
              <a:rPr lang="ru-RU" sz="2000" dirty="0" smtClean="0">
                <a:solidFill>
                  <a:schemeClr val="bg1"/>
                </a:solidFill>
                <a:latin typeface="Sabon Next LT"/>
              </a:rPr>
              <a:t>КГУ «Областная психолого-медико-педагогическая консультация» при управлении образования Акмолинской области </a:t>
            </a:r>
            <a:endParaRPr lang="en-US" sz="2000" dirty="0" smtClean="0">
              <a:solidFill>
                <a:schemeClr val="bg1"/>
              </a:solidFill>
              <a:latin typeface="Sabon Next LT"/>
            </a:endParaRPr>
          </a:p>
        </p:txBody>
      </p:sp>
      <p:pic>
        <p:nvPicPr>
          <p:cNvPr id="5" name="Рисунок 4" descr="scan0003"/>
          <p:cNvPicPr/>
          <p:nvPr/>
        </p:nvPicPr>
        <p:blipFill>
          <a:blip r:embed="rId2" cstate="print"/>
          <a:srcRect/>
          <a:stretch>
            <a:fillRect/>
          </a:stretch>
        </p:blipFill>
        <p:spPr bwMode="auto">
          <a:xfrm>
            <a:off x="277091" y="242278"/>
            <a:ext cx="1551709" cy="1364849"/>
          </a:xfrm>
          <a:prstGeom prst="rect">
            <a:avLst/>
          </a:prstGeom>
          <a:noFill/>
          <a:ln w="9525">
            <a:noFill/>
            <a:miter lim="800000"/>
            <a:headEnd/>
            <a:tailEnd/>
          </a:ln>
        </p:spPr>
      </p:pic>
    </p:spTree>
    <p:extLst>
      <p:ext uri="{BB962C8B-B14F-4D97-AF65-F5344CB8AC3E}">
        <p14:creationId xmlns:p14="http://schemas.microsoft.com/office/powerpoint/2010/main" xmlns="" val="703580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xmlns="" id="{72919092-CCE1-4A58-8E2A-540307E14B56}"/>
              </a:ext>
            </a:extLst>
          </p:cNvPr>
          <p:cNvSpPr>
            <a:spLocks noGrp="1"/>
          </p:cNvSpPr>
          <p:nvPr>
            <p:ph type="dt" sz="half" idx="10"/>
          </p:nvPr>
        </p:nvSpPr>
        <p:spPr/>
        <p:txBody>
          <a:bodyPr/>
          <a:lstStyle/>
          <a:p>
            <a:r>
              <a:rPr lang="en-US"/>
              <a:t>3/1/20XX</a:t>
            </a:r>
          </a:p>
        </p:txBody>
      </p:sp>
      <p:sp>
        <p:nvSpPr>
          <p:cNvPr id="10" name="Footer Placeholder 9">
            <a:extLst>
              <a:ext uri="{FF2B5EF4-FFF2-40B4-BE49-F238E27FC236}">
                <a16:creationId xmlns:a16="http://schemas.microsoft.com/office/drawing/2014/main" xmlns="" id="{43032B0D-C227-4CB9-85CC-4B9B8BF1621E}"/>
              </a:ext>
            </a:extLst>
          </p:cNvPr>
          <p:cNvSpPr>
            <a:spLocks noGrp="1"/>
          </p:cNvSpPr>
          <p:nvPr>
            <p:ph type="ftr" sz="quarter" idx="11"/>
          </p:nvPr>
        </p:nvSpPr>
        <p:spPr/>
        <p:txBody>
          <a:bodyPr/>
          <a:lstStyle/>
          <a:p>
            <a:r>
              <a:rPr lang="en-US"/>
              <a:t>SAMPLE FOOTER TEXT</a:t>
            </a:r>
          </a:p>
        </p:txBody>
      </p:sp>
      <p:sp>
        <p:nvSpPr>
          <p:cNvPr id="11" name="Slide Number Placeholder 10">
            <a:extLst>
              <a:ext uri="{FF2B5EF4-FFF2-40B4-BE49-F238E27FC236}">
                <a16:creationId xmlns:a16="http://schemas.microsoft.com/office/drawing/2014/main" xmlns="" id="{5F67B498-D587-4BC1-B0F3-4316C41ADDF9}"/>
              </a:ext>
            </a:extLst>
          </p:cNvPr>
          <p:cNvSpPr>
            <a:spLocks noGrp="1"/>
          </p:cNvSpPr>
          <p:nvPr>
            <p:ph type="sldNum" sz="quarter" idx="12"/>
          </p:nvPr>
        </p:nvSpPr>
        <p:spPr/>
        <p:txBody>
          <a:bodyPr/>
          <a:lstStyle/>
          <a:p>
            <a:fld id="{28844951-7827-47D4-8276-7DDE1FA7D85A}" type="slidenum">
              <a:rPr lang="en-US" smtClean="0"/>
              <a:pPr/>
              <a:t>10</a:t>
            </a:fld>
            <a:endParaRPr lang="en-US"/>
          </a:p>
        </p:txBody>
      </p:sp>
      <p:sp>
        <p:nvSpPr>
          <p:cNvPr id="2" name="Title 1">
            <a:extLst>
              <a:ext uri="{FF2B5EF4-FFF2-40B4-BE49-F238E27FC236}">
                <a16:creationId xmlns:a16="http://schemas.microsoft.com/office/drawing/2014/main" xmlns="" id="{2C360FCC-0BF5-45B2-9CDD-17A4BA1878EE}"/>
              </a:ext>
            </a:extLst>
          </p:cNvPr>
          <p:cNvSpPr>
            <a:spLocks noGrp="1"/>
          </p:cNvSpPr>
          <p:nvPr>
            <p:ph type="title" idx="4294967295"/>
          </p:nvPr>
        </p:nvSpPr>
        <p:spPr>
          <a:xfrm>
            <a:off x="0" y="681038"/>
            <a:ext cx="10515600" cy="1325562"/>
          </a:xfrm>
        </p:spPr>
        <p:txBody>
          <a:bodyPr/>
          <a:lstStyle/>
          <a:p>
            <a:r>
              <a:rPr lang="en-US" dirty="0" smtClean="0"/>
              <a:t> </a:t>
            </a:r>
            <a:endParaRPr lang="en-US" dirty="0"/>
          </a:p>
        </p:txBody>
      </p:sp>
      <p:pic>
        <p:nvPicPr>
          <p:cNvPr id="4098" name="Picture 2" descr="https://sun9-26.userapi.com/impg/ZkeTNo58DF8tOSfcJpYzSbQQvHD9WlytEzaP0g/MGyhuUV-I74.jpg?size=1280x1260&amp;quality=95&amp;sign=b3c1aab47d47dba19bc65ca7ac2d6308&amp;type=album"/>
          <p:cNvPicPr>
            <a:picLocks noChangeAspect="1" noChangeArrowheads="1"/>
          </p:cNvPicPr>
          <p:nvPr/>
        </p:nvPicPr>
        <p:blipFill>
          <a:blip r:embed="rId2"/>
          <a:srcRect/>
          <a:stretch>
            <a:fillRect/>
          </a:stretch>
        </p:blipFill>
        <p:spPr bwMode="auto">
          <a:xfrm>
            <a:off x="789710" y="736744"/>
            <a:ext cx="3361741" cy="3322637"/>
          </a:xfrm>
          <a:prstGeom prst="rect">
            <a:avLst/>
          </a:prstGeom>
          <a:noFill/>
        </p:spPr>
      </p:pic>
      <p:sp>
        <p:nvSpPr>
          <p:cNvPr id="16" name="Скругленный прямоугольник 15"/>
          <p:cNvSpPr/>
          <p:nvPr/>
        </p:nvSpPr>
        <p:spPr>
          <a:xfrm>
            <a:off x="789710" y="4128654"/>
            <a:ext cx="3338945" cy="119149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chemeClr val="tx1"/>
                </a:solidFill>
              </a:rPr>
              <a:t>Тренажер реабилитационный механотерапевтический </a:t>
            </a:r>
            <a:r>
              <a:rPr lang="ru-RU" sz="1400" dirty="0" err="1" smtClean="0">
                <a:solidFill>
                  <a:schemeClr val="tx1"/>
                </a:solidFill>
              </a:rPr>
              <a:t>MOTOmed</a:t>
            </a:r>
            <a:r>
              <a:rPr lang="ru-RU" sz="1400" dirty="0" smtClean="0">
                <a:solidFill>
                  <a:schemeClr val="tx1"/>
                </a:solidFill>
              </a:rPr>
              <a:t> </a:t>
            </a:r>
            <a:r>
              <a:rPr lang="ru-RU" sz="1400" dirty="0" err="1" smtClean="0">
                <a:solidFill>
                  <a:schemeClr val="tx1"/>
                </a:solidFill>
              </a:rPr>
              <a:t>gracile</a:t>
            </a:r>
            <a:r>
              <a:rPr lang="ru-RU" sz="1400" dirty="0" smtClean="0">
                <a:solidFill>
                  <a:schemeClr val="tx1"/>
                </a:solidFill>
              </a:rPr>
              <a:t> 12 для тренировки нижних и верхних конечностей</a:t>
            </a:r>
            <a:endParaRPr lang="ru-RU" sz="1400" dirty="0">
              <a:solidFill>
                <a:schemeClr val="tx1"/>
              </a:solidFill>
            </a:endParaRPr>
          </a:p>
        </p:txBody>
      </p:sp>
      <p:sp>
        <p:nvSpPr>
          <p:cNvPr id="17" name="Скругленный прямоугольник 16"/>
          <p:cNvSpPr/>
          <p:nvPr/>
        </p:nvSpPr>
        <p:spPr>
          <a:xfrm>
            <a:off x="4433454" y="554182"/>
            <a:ext cx="6996545" cy="285403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err="1" smtClean="0">
                <a:solidFill>
                  <a:schemeClr val="tx1"/>
                </a:solidFill>
              </a:rPr>
              <a:t>MOTOmed</a:t>
            </a:r>
            <a:r>
              <a:rPr lang="ru-RU" sz="1600" dirty="0" smtClean="0">
                <a:solidFill>
                  <a:schemeClr val="tx1"/>
                </a:solidFill>
              </a:rPr>
              <a:t> gracile12 разработан на основе </a:t>
            </a:r>
            <a:r>
              <a:rPr lang="ru-RU" sz="1600" dirty="0" err="1" smtClean="0">
                <a:solidFill>
                  <a:schemeClr val="tx1"/>
                </a:solidFill>
              </a:rPr>
              <a:t>MOTOmed</a:t>
            </a:r>
            <a:r>
              <a:rPr lang="ru-RU" sz="1600" dirty="0" smtClean="0">
                <a:solidFill>
                  <a:schemeClr val="tx1"/>
                </a:solidFill>
              </a:rPr>
              <a:t> viva2 специально для детей с ограниченными возможностями: с пониженным мышечным тонусом, ДЦП, врожденной или постнатальной патологией нервно-мышечной системы мышечными заболеваниями и др., может применяться пациентами от 3-15 лет ростом от 90 до 140 см.</a:t>
            </a:r>
            <a:br>
              <a:rPr lang="ru-RU" sz="1600" dirty="0" smtClean="0">
                <a:solidFill>
                  <a:schemeClr val="tx1"/>
                </a:solidFill>
              </a:rPr>
            </a:br>
            <a:r>
              <a:rPr lang="ru-RU" sz="1600" dirty="0" err="1" smtClean="0">
                <a:solidFill>
                  <a:schemeClr val="tx1"/>
                </a:solidFill>
              </a:rPr>
              <a:t>MOTOmed</a:t>
            </a:r>
            <a:r>
              <a:rPr lang="ru-RU" sz="1600" dirty="0" smtClean="0">
                <a:solidFill>
                  <a:schemeClr val="tx1"/>
                </a:solidFill>
              </a:rPr>
              <a:t> gracile12 имеет идентичные </a:t>
            </a:r>
            <a:r>
              <a:rPr lang="ru-RU" sz="1600" dirty="0" err="1" smtClean="0">
                <a:solidFill>
                  <a:schemeClr val="tx1"/>
                </a:solidFill>
              </a:rPr>
              <a:t>МОТОтес</a:t>
            </a:r>
            <a:r>
              <a:rPr lang="ru-RU" sz="1600" dirty="0" smtClean="0">
                <a:solidFill>
                  <a:schemeClr val="tx1"/>
                </a:solidFill>
              </a:rPr>
              <a:t> viva2 конструктивные особенности, функции, функциональные возможности и режимы тренировок.</a:t>
            </a:r>
            <a:endParaRPr lang="ru-RU" sz="1600" dirty="0">
              <a:solidFill>
                <a:schemeClr val="tx1"/>
              </a:solidFill>
            </a:endParaRPr>
          </a:p>
        </p:txBody>
      </p:sp>
      <p:sp>
        <p:nvSpPr>
          <p:cNvPr id="22" name="Скругленный прямоугольник 21"/>
          <p:cNvSpPr/>
          <p:nvPr/>
        </p:nvSpPr>
        <p:spPr>
          <a:xfrm>
            <a:off x="4350327" y="3532909"/>
            <a:ext cx="7370617" cy="281247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ОТЛИЧИТЕЛЬНЫЕ ОСОБЕННОСТИ MOTOMED GRACILE12</a:t>
            </a:r>
            <a:r>
              <a:rPr lang="ru-RU" sz="1600" dirty="0" smtClean="0">
                <a:solidFill>
                  <a:schemeClr val="tx1"/>
                </a:solidFill>
              </a:rPr>
              <a:t>:</a:t>
            </a:r>
            <a:br>
              <a:rPr lang="ru-RU" sz="1600" dirty="0" smtClean="0">
                <a:solidFill>
                  <a:schemeClr val="tx1"/>
                </a:solidFill>
              </a:rPr>
            </a:br>
            <a:r>
              <a:rPr lang="ru-RU" sz="1600" dirty="0" smtClean="0">
                <a:solidFill>
                  <a:schemeClr val="tx1"/>
                </a:solidFill>
              </a:rPr>
              <a:t>• </a:t>
            </a:r>
            <a:r>
              <a:rPr lang="ru-RU" sz="1600" dirty="0" err="1" smtClean="0">
                <a:solidFill>
                  <a:schemeClr val="tx1"/>
                </a:solidFill>
              </a:rPr>
              <a:t>Межпедальное</a:t>
            </a:r>
            <a:r>
              <a:rPr lang="ru-RU" sz="1600" dirty="0" smtClean="0">
                <a:solidFill>
                  <a:schemeClr val="tx1"/>
                </a:solidFill>
              </a:rPr>
              <a:t> расстояние составляет 12 см (на 30%</a:t>
            </a:r>
            <a:br>
              <a:rPr lang="ru-RU" sz="1600" dirty="0" smtClean="0">
                <a:solidFill>
                  <a:schemeClr val="tx1"/>
                </a:solidFill>
              </a:rPr>
            </a:br>
            <a:r>
              <a:rPr lang="ru-RU" sz="1600" dirty="0" smtClean="0">
                <a:solidFill>
                  <a:schemeClr val="tx1"/>
                </a:solidFill>
              </a:rPr>
              <a:t>меньше, чем у взрослой модели).</a:t>
            </a:r>
            <a:br>
              <a:rPr lang="ru-RU" sz="1600" dirty="0" smtClean="0">
                <a:solidFill>
                  <a:schemeClr val="tx1"/>
                </a:solidFill>
              </a:rPr>
            </a:br>
            <a:r>
              <a:rPr lang="ru-RU" sz="1600" dirty="0" smtClean="0">
                <a:solidFill>
                  <a:schemeClr val="tx1"/>
                </a:solidFill>
              </a:rPr>
              <a:t>• Дополнительная возможность индивидуальной регулировки высоты поручня тренажера и высоты педального узла (адаптация под рост ребенка). Тренажер «растет» вместе с маленьким пациентом и может еще долгое время сопровождать его по жизненному пути.</a:t>
            </a:r>
            <a:br>
              <a:rPr lang="ru-RU" sz="1600" dirty="0" smtClean="0">
                <a:solidFill>
                  <a:schemeClr val="tx1"/>
                </a:solidFill>
              </a:rPr>
            </a:br>
            <a:r>
              <a:rPr lang="ru-RU" sz="1600" dirty="0" smtClean="0">
                <a:solidFill>
                  <a:schemeClr val="tx1"/>
                </a:solidFill>
              </a:rPr>
              <a:t>Фиксация конечностей к тренажеру манжетами на липучках в специальных ложах позволяет точно локализовать движения в плечевых, локтевых, тазобедренных и коленных суставах, не рассеивая нагрузку на суставы кистей и стоп.</a:t>
            </a:r>
            <a:endParaRPr lang="ru-RU" sz="1600" dirty="0">
              <a:solidFill>
                <a:schemeClr val="tx1"/>
              </a:solidFill>
            </a:endParaRPr>
          </a:p>
        </p:txBody>
      </p:sp>
    </p:spTree>
    <p:extLst>
      <p:ext uri="{BB962C8B-B14F-4D97-AF65-F5344CB8AC3E}">
        <p14:creationId xmlns:p14="http://schemas.microsoft.com/office/powerpoint/2010/main" xmlns="" val="29112692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xmlns="" id="{FB067F41-22A4-40B6-A3DA-26D8E0FCC569}"/>
              </a:ext>
            </a:extLst>
          </p:cNvPr>
          <p:cNvSpPr>
            <a:spLocks noGrp="1"/>
          </p:cNvSpPr>
          <p:nvPr>
            <p:ph type="dt" sz="half" idx="4294967295"/>
          </p:nvPr>
        </p:nvSpPr>
        <p:spPr>
          <a:xfrm>
            <a:off x="0" y="6429375"/>
            <a:ext cx="2743200" cy="365125"/>
          </a:xfrm>
        </p:spPr>
        <p:txBody>
          <a:bodyPr/>
          <a:lstStyle/>
          <a:p>
            <a:r>
              <a:rPr lang="en-US"/>
              <a:t>3/1/20XX</a:t>
            </a:r>
          </a:p>
        </p:txBody>
      </p:sp>
      <p:sp>
        <p:nvSpPr>
          <p:cNvPr id="11" name="Footer Placeholder 10">
            <a:extLst>
              <a:ext uri="{FF2B5EF4-FFF2-40B4-BE49-F238E27FC236}">
                <a16:creationId xmlns:a16="http://schemas.microsoft.com/office/drawing/2014/main" xmlns="" id="{ECB2F7A7-6A7C-429F-A261-494305D5DDAD}"/>
              </a:ext>
            </a:extLst>
          </p:cNvPr>
          <p:cNvSpPr>
            <a:spLocks noGrp="1"/>
          </p:cNvSpPr>
          <p:nvPr>
            <p:ph type="ftr" sz="quarter" idx="4294967295"/>
          </p:nvPr>
        </p:nvSpPr>
        <p:spPr>
          <a:xfrm>
            <a:off x="0" y="6429375"/>
            <a:ext cx="4114800" cy="365125"/>
          </a:xfrm>
        </p:spPr>
        <p:txBody>
          <a:bodyPr/>
          <a:lstStyle/>
          <a:p>
            <a:r>
              <a:rPr lang="en-US"/>
              <a:t>SAMPLE FOOTER TEXT</a:t>
            </a:r>
          </a:p>
        </p:txBody>
      </p:sp>
      <p:sp>
        <p:nvSpPr>
          <p:cNvPr id="12" name="Slide Number Placeholder 11">
            <a:extLst>
              <a:ext uri="{FF2B5EF4-FFF2-40B4-BE49-F238E27FC236}">
                <a16:creationId xmlns:a16="http://schemas.microsoft.com/office/drawing/2014/main" xmlns="" id="{7F068389-EB02-493E-9416-4F35FEE4D01F}"/>
              </a:ext>
            </a:extLst>
          </p:cNvPr>
          <p:cNvSpPr>
            <a:spLocks noGrp="1"/>
          </p:cNvSpPr>
          <p:nvPr>
            <p:ph type="sldNum" sz="quarter" idx="4294967295"/>
          </p:nvPr>
        </p:nvSpPr>
        <p:spPr>
          <a:xfrm>
            <a:off x="9448800" y="6429375"/>
            <a:ext cx="2743200" cy="365125"/>
          </a:xfrm>
        </p:spPr>
        <p:txBody>
          <a:bodyPr/>
          <a:lstStyle/>
          <a:p>
            <a:fld id="{28844951-7827-47D4-8276-7DDE1FA7D85A}" type="slidenum">
              <a:rPr lang="en-US" smtClean="0"/>
              <a:pPr/>
              <a:t>11</a:t>
            </a:fld>
            <a:endParaRPr lang="en-US"/>
          </a:p>
        </p:txBody>
      </p:sp>
      <p:pic>
        <p:nvPicPr>
          <p:cNvPr id="3074" name="Picture 2" descr="https://sun9-72.userapi.com/impg/LZN1_BE_FRfZIpUcQPQYOUvSE19ryqtkaF7mTA/bGlbAQcEXx4.jpg?size=1280x860&amp;quality=95&amp;sign=02cf90ec43290e4c50a8eafbe03e9bbb&amp;type=album"/>
          <p:cNvPicPr>
            <a:picLocks noChangeAspect="1" noChangeArrowheads="1"/>
          </p:cNvPicPr>
          <p:nvPr/>
        </p:nvPicPr>
        <p:blipFill>
          <a:blip r:embed="rId2"/>
          <a:srcRect/>
          <a:stretch>
            <a:fillRect/>
          </a:stretch>
        </p:blipFill>
        <p:spPr bwMode="auto">
          <a:xfrm>
            <a:off x="625388" y="915514"/>
            <a:ext cx="4060622" cy="2728231"/>
          </a:xfrm>
          <a:prstGeom prst="rect">
            <a:avLst/>
          </a:prstGeom>
          <a:noFill/>
        </p:spPr>
      </p:pic>
      <p:sp>
        <p:nvSpPr>
          <p:cNvPr id="17" name="Прямоугольник 16"/>
          <p:cNvSpPr/>
          <p:nvPr/>
        </p:nvSpPr>
        <p:spPr>
          <a:xfrm>
            <a:off x="540328" y="3798562"/>
            <a:ext cx="3934690" cy="923330"/>
          </a:xfrm>
          <a:prstGeom prst="rect">
            <a:avLst/>
          </a:prstGeom>
        </p:spPr>
        <p:txBody>
          <a:bodyPr wrap="square">
            <a:spAutoFit/>
          </a:bodyPr>
          <a:lstStyle/>
          <a:p>
            <a:r>
              <a:rPr lang="ru-RU" b="1" dirty="0" smtClean="0">
                <a:solidFill>
                  <a:schemeClr val="bg1"/>
                </a:solidFill>
              </a:rPr>
              <a:t>Тренажер реабилитационный механотерапевтический</a:t>
            </a:r>
            <a:br>
              <a:rPr lang="ru-RU" b="1" dirty="0" smtClean="0">
                <a:solidFill>
                  <a:schemeClr val="bg1"/>
                </a:solidFill>
              </a:rPr>
            </a:br>
            <a:r>
              <a:rPr lang="ru-RU" b="1" dirty="0" err="1" smtClean="0">
                <a:solidFill>
                  <a:schemeClr val="bg1"/>
                </a:solidFill>
              </a:rPr>
              <a:t>MOTOmed</a:t>
            </a:r>
            <a:r>
              <a:rPr lang="ru-RU" b="1" dirty="0" smtClean="0">
                <a:solidFill>
                  <a:schemeClr val="bg1"/>
                </a:solidFill>
              </a:rPr>
              <a:t> letto2 (прикроватный)</a:t>
            </a:r>
            <a:endParaRPr lang="ru-RU" b="1" dirty="0">
              <a:solidFill>
                <a:schemeClr val="bg1"/>
              </a:solidFill>
            </a:endParaRPr>
          </a:p>
        </p:txBody>
      </p:sp>
      <p:sp>
        <p:nvSpPr>
          <p:cNvPr id="18" name="Скругленный прямоугольник 17"/>
          <p:cNvSpPr/>
          <p:nvPr/>
        </p:nvSpPr>
        <p:spPr>
          <a:xfrm>
            <a:off x="4835236" y="692726"/>
            <a:ext cx="6830291" cy="256309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Для ежедневной пассивной, </a:t>
            </a:r>
            <a:r>
              <a:rPr lang="ru-RU" dirty="0" err="1" smtClean="0"/>
              <a:t>ассистивной</a:t>
            </a:r>
            <a:r>
              <a:rPr lang="ru-RU" dirty="0" smtClean="0"/>
              <a:t> и активной тренировки движением пациентов, прикованных к постели в клиниках, в реабилитационных центрах или дома. Это идеальный помощник для тренировки движения и предотвращения контрактур, пролежней и тромбозов.</a:t>
            </a:r>
            <a:br>
              <a:rPr lang="ru-RU" dirty="0" smtClean="0"/>
            </a:br>
            <a:r>
              <a:rPr lang="ru-RU" dirty="0" err="1" smtClean="0"/>
              <a:t>MOTOmed</a:t>
            </a:r>
            <a:r>
              <a:rPr lang="ru-RU" dirty="0" smtClean="0"/>
              <a:t> letto2 имеет идентичные </a:t>
            </a:r>
            <a:r>
              <a:rPr lang="ru-RU" dirty="0" err="1" smtClean="0"/>
              <a:t>MOTOmed</a:t>
            </a:r>
            <a:r>
              <a:rPr lang="ru-RU" dirty="0" smtClean="0"/>
              <a:t> viva2</a:t>
            </a:r>
            <a:br>
              <a:rPr lang="ru-RU" dirty="0" smtClean="0"/>
            </a:br>
            <a:r>
              <a:rPr lang="ru-RU" dirty="0" smtClean="0"/>
              <a:t>функции, функциональные возможности и режимы тренировок.</a:t>
            </a:r>
            <a:endParaRPr lang="ru-RU" dirty="0"/>
          </a:p>
        </p:txBody>
      </p:sp>
      <p:sp>
        <p:nvSpPr>
          <p:cNvPr id="19" name="Скругленный прямоугольник 18"/>
          <p:cNvSpPr/>
          <p:nvPr/>
        </p:nvSpPr>
        <p:spPr>
          <a:xfrm>
            <a:off x="4308764" y="3657600"/>
            <a:ext cx="7384472" cy="270163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КОНСТРУКТИВНЫЕ ОСОБЕННОСТИ:</a:t>
            </a:r>
            <a:r>
              <a:rPr lang="ru-RU" sz="1600" b="1" smtClean="0"/>
              <a:t/>
            </a:r>
            <a:br>
              <a:rPr lang="ru-RU" sz="1600" b="1" smtClean="0"/>
            </a:br>
            <a:r>
              <a:rPr lang="ru-RU" sz="1600" dirty="0" smtClean="0"/>
              <a:t/>
            </a:r>
            <a:br>
              <a:rPr lang="ru-RU" sz="1600" dirty="0" smtClean="0"/>
            </a:br>
            <a:r>
              <a:rPr lang="ru-RU" sz="1600" dirty="0" smtClean="0"/>
              <a:t> • Большой русифицированный цветной дисплей с удобными клавишами управления и индикацией текущего режима тренировки</a:t>
            </a:r>
            <a:br>
              <a:rPr lang="ru-RU" sz="1600" dirty="0" smtClean="0"/>
            </a:br>
            <a:r>
              <a:rPr lang="ru-RU" sz="1600" dirty="0" smtClean="0"/>
              <a:t> •  Безопасные педали для ног, используемые при тренировке нижних конечностей, легко могут быть заменены на специальные ложе для рук, позволяющие прочно закрепить руки пациента</a:t>
            </a:r>
            <a:br>
              <a:rPr lang="ru-RU" sz="1600" dirty="0" smtClean="0"/>
            </a:br>
            <a:r>
              <a:rPr lang="ru-RU" sz="1600" dirty="0" smtClean="0"/>
              <a:t>• Абсолютно безопасная конструкция приставляется к</a:t>
            </a:r>
            <a:br>
              <a:rPr lang="ru-RU" sz="1600" dirty="0" smtClean="0"/>
            </a:br>
            <a:r>
              <a:rPr lang="ru-RU" sz="1600" dirty="0" smtClean="0"/>
              <a:t>кровати любого типа</a:t>
            </a:r>
            <a:r>
              <a:rPr lang="ru-RU" dirty="0" smtClean="0"/>
              <a:t/>
            </a:r>
            <a:br>
              <a:rPr lang="ru-RU" dirty="0" smtClean="0"/>
            </a:br>
            <a:r>
              <a:rPr lang="ru-RU" dirty="0" smtClean="0"/>
              <a:t>• Легко передвигается, прочно фиксируется на полу</a:t>
            </a:r>
            <a:endParaRPr lang="ru-RU" dirty="0"/>
          </a:p>
        </p:txBody>
      </p:sp>
    </p:spTree>
    <p:extLst>
      <p:ext uri="{BB962C8B-B14F-4D97-AF65-F5344CB8AC3E}">
        <p14:creationId xmlns:p14="http://schemas.microsoft.com/office/powerpoint/2010/main" xmlns="" val="9430917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xmlns="" id="{3A354B2E-C37D-4B68-9B83-A941B747CCED}"/>
              </a:ext>
            </a:extLst>
          </p:cNvPr>
          <p:cNvSpPr>
            <a:spLocks noGrp="1"/>
          </p:cNvSpPr>
          <p:nvPr>
            <p:ph type="dt" sz="half" idx="4294967295"/>
          </p:nvPr>
        </p:nvSpPr>
        <p:spPr>
          <a:xfrm>
            <a:off x="0" y="6418263"/>
            <a:ext cx="2743200" cy="365125"/>
          </a:xfrm>
        </p:spPr>
        <p:txBody>
          <a:bodyPr/>
          <a:lstStyle/>
          <a:p>
            <a:r>
              <a:rPr lang="en-US"/>
              <a:t>3/1/20XX</a:t>
            </a:r>
          </a:p>
        </p:txBody>
      </p:sp>
      <p:sp>
        <p:nvSpPr>
          <p:cNvPr id="8" name="Footer Placeholder 7">
            <a:extLst>
              <a:ext uri="{FF2B5EF4-FFF2-40B4-BE49-F238E27FC236}">
                <a16:creationId xmlns:a16="http://schemas.microsoft.com/office/drawing/2014/main" xmlns="" id="{F60FABF8-6F79-4985-A2FB-99DAD9E63042}"/>
              </a:ext>
            </a:extLst>
          </p:cNvPr>
          <p:cNvSpPr>
            <a:spLocks noGrp="1"/>
          </p:cNvSpPr>
          <p:nvPr>
            <p:ph type="ftr" sz="quarter" idx="4294967295"/>
          </p:nvPr>
        </p:nvSpPr>
        <p:spPr>
          <a:xfrm>
            <a:off x="0" y="6429375"/>
            <a:ext cx="4114800" cy="365125"/>
          </a:xfrm>
        </p:spPr>
        <p:txBody>
          <a:bodyPr/>
          <a:lstStyle/>
          <a:p>
            <a:r>
              <a:rPr lang="en-US"/>
              <a:t>SAMPLE FOOTER TEXT</a:t>
            </a:r>
          </a:p>
        </p:txBody>
      </p:sp>
      <p:sp>
        <p:nvSpPr>
          <p:cNvPr id="9" name="Slide Number Placeholder 8">
            <a:extLst>
              <a:ext uri="{FF2B5EF4-FFF2-40B4-BE49-F238E27FC236}">
                <a16:creationId xmlns:a16="http://schemas.microsoft.com/office/drawing/2014/main" xmlns="" id="{88A55AA7-3B73-477B-A886-58F8E99420E9}"/>
              </a:ext>
            </a:extLst>
          </p:cNvPr>
          <p:cNvSpPr>
            <a:spLocks noGrp="1"/>
          </p:cNvSpPr>
          <p:nvPr>
            <p:ph type="sldNum" sz="quarter" idx="4294967295"/>
          </p:nvPr>
        </p:nvSpPr>
        <p:spPr>
          <a:xfrm>
            <a:off x="9448800" y="6429375"/>
            <a:ext cx="2743200" cy="365125"/>
          </a:xfrm>
        </p:spPr>
        <p:txBody>
          <a:bodyPr/>
          <a:lstStyle/>
          <a:p>
            <a:fld id="{28844951-7827-47D4-8276-7DDE1FA7D85A}" type="slidenum">
              <a:rPr lang="en-US" smtClean="0"/>
              <a:pPr/>
              <a:t>12</a:t>
            </a:fld>
            <a:endParaRPr lang="en-US"/>
          </a:p>
        </p:txBody>
      </p:sp>
      <p:pic>
        <p:nvPicPr>
          <p:cNvPr id="2050" name="Picture 2" descr="https://sun9-52.userapi.com/impg/1rv3tfqs_IlJZTEbk-Y-u3TYewwB77dbFNeKfA/twQfuADk_Hc.jpg?size=715x1080&amp;quality=95&amp;sign=8119b209a63530db7d0f52e1468d419d&amp;type=album"/>
          <p:cNvPicPr>
            <a:picLocks noChangeAspect="1" noChangeArrowheads="1"/>
          </p:cNvPicPr>
          <p:nvPr/>
        </p:nvPicPr>
        <p:blipFill>
          <a:blip r:embed="rId2"/>
          <a:srcRect/>
          <a:stretch>
            <a:fillRect/>
          </a:stretch>
        </p:blipFill>
        <p:spPr bwMode="auto">
          <a:xfrm>
            <a:off x="889866" y="581891"/>
            <a:ext cx="3228622" cy="4876800"/>
          </a:xfrm>
          <a:prstGeom prst="rect">
            <a:avLst/>
          </a:prstGeom>
          <a:noFill/>
        </p:spPr>
      </p:pic>
      <p:sp>
        <p:nvSpPr>
          <p:cNvPr id="14" name="Прямоугольник 13"/>
          <p:cNvSpPr/>
          <p:nvPr/>
        </p:nvSpPr>
        <p:spPr>
          <a:xfrm>
            <a:off x="498764" y="5433398"/>
            <a:ext cx="4100946" cy="923330"/>
          </a:xfrm>
          <a:prstGeom prst="rect">
            <a:avLst/>
          </a:prstGeom>
        </p:spPr>
        <p:txBody>
          <a:bodyPr wrap="square">
            <a:spAutoFit/>
          </a:bodyPr>
          <a:lstStyle/>
          <a:p>
            <a:r>
              <a:rPr lang="ru-RU" b="1" dirty="0" smtClean="0">
                <a:solidFill>
                  <a:schemeClr val="bg1"/>
                </a:solidFill>
              </a:rPr>
              <a:t>Функциональная стойка </a:t>
            </a:r>
            <a:r>
              <a:rPr lang="ru-RU" b="1" dirty="0" err="1" smtClean="0">
                <a:solidFill>
                  <a:schemeClr val="bg1"/>
                </a:solidFill>
              </a:rPr>
              <a:t>Рифтон</a:t>
            </a:r>
            <a:r>
              <a:rPr lang="ru-RU" b="1" dirty="0" smtClean="0">
                <a:solidFill>
                  <a:schemeClr val="bg1"/>
                </a:solidFill>
              </a:rPr>
              <a:t> (</a:t>
            </a:r>
            <a:r>
              <a:rPr lang="ru-RU" b="1" dirty="0" err="1" smtClean="0">
                <a:solidFill>
                  <a:schemeClr val="bg1"/>
                </a:solidFill>
              </a:rPr>
              <a:t>Вертикализатор</a:t>
            </a:r>
            <a:r>
              <a:rPr lang="ru-RU" b="1" dirty="0" smtClean="0">
                <a:solidFill>
                  <a:schemeClr val="bg1"/>
                </a:solidFill>
              </a:rPr>
              <a:t> с задним наклоном)</a:t>
            </a:r>
            <a:endParaRPr lang="ru-RU" b="1" dirty="0">
              <a:solidFill>
                <a:schemeClr val="bg1"/>
              </a:solidFill>
            </a:endParaRPr>
          </a:p>
        </p:txBody>
      </p:sp>
      <p:sp>
        <p:nvSpPr>
          <p:cNvPr id="15" name="Скругленный прямоугольник 14"/>
          <p:cNvSpPr/>
          <p:nvPr/>
        </p:nvSpPr>
        <p:spPr>
          <a:xfrm>
            <a:off x="4502727" y="706581"/>
            <a:ext cx="7190509" cy="256309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Рекомендуется пациентам при церебральном параличе, инсульте, при неврологических заболеваниях, затрагивающих опорно-двигательный аппарат, травматических поражениях спинного мозга и т.д. Особенно подходит для пользователей, у которых недостаточная регуляция устойчивого вертикального положения головы и плечевого пояса. Пациенты со </a:t>
            </a:r>
            <a:r>
              <a:rPr lang="ru-RU" sz="1600" dirty="0" err="1" smtClean="0"/>
              <a:t>сгибательными</a:t>
            </a:r>
            <a:r>
              <a:rPr lang="ru-RU" sz="1600" dirty="0" smtClean="0"/>
              <a:t> контрактурами и не имеющие весовой нагрузки могут располагаться в Функциональной стойке таким образом, чтобы использовалось лишь усилие их разгибательных мышц.</a:t>
            </a:r>
            <a:endParaRPr lang="ru-RU" sz="1600" dirty="0"/>
          </a:p>
        </p:txBody>
      </p:sp>
      <p:sp>
        <p:nvSpPr>
          <p:cNvPr id="16" name="Скругленный прямоугольник 15"/>
          <p:cNvSpPr/>
          <p:nvPr/>
        </p:nvSpPr>
        <p:spPr>
          <a:xfrm>
            <a:off x="4502727" y="3477490"/>
            <a:ext cx="7162800" cy="266007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КОНСТРУКТИВНЫЕ ОСОБЕННОСТИ:</a:t>
            </a:r>
            <a:r>
              <a:rPr lang="ru-RU" sz="1600" dirty="0" smtClean="0"/>
              <a:t/>
            </a:r>
            <a:br>
              <a:rPr lang="ru-RU" sz="1600" dirty="0" smtClean="0"/>
            </a:br>
            <a:r>
              <a:rPr lang="ru-RU" sz="1600" dirty="0" smtClean="0"/>
              <a:t> • Прочная устойчивая несущая рама</a:t>
            </a:r>
            <a:br>
              <a:rPr lang="ru-RU" sz="1600" dirty="0" smtClean="0"/>
            </a:br>
            <a:r>
              <a:rPr lang="ru-RU" sz="1600" dirty="0" smtClean="0"/>
              <a:t> • Специальные колесики, позволяющие легко перемещать стойку</a:t>
            </a:r>
            <a:br>
              <a:rPr lang="ru-RU" sz="1600" dirty="0" smtClean="0"/>
            </a:br>
            <a:r>
              <a:rPr lang="ru-RU" sz="1600" dirty="0" smtClean="0"/>
              <a:t> •  Регулируемый поднос и держатели для рук для дополнительной устойчивости рук</a:t>
            </a:r>
          </a:p>
          <a:p>
            <a:pPr algn="ctr"/>
            <a:endParaRPr lang="ru-RU" sz="1600" b="1" dirty="0" smtClean="0"/>
          </a:p>
          <a:p>
            <a:pPr algn="ctr"/>
            <a:r>
              <a:rPr lang="ru-RU" sz="1600" b="1" dirty="0" smtClean="0"/>
              <a:t>РАЗМЕРЫ:</a:t>
            </a:r>
            <a:r>
              <a:rPr lang="ru-RU" sz="1600" dirty="0" smtClean="0"/>
              <a:t/>
            </a:r>
            <a:br>
              <a:rPr lang="ru-RU" sz="1600" dirty="0" smtClean="0"/>
            </a:br>
            <a:r>
              <a:rPr lang="ru-RU" sz="1600" dirty="0" smtClean="0"/>
              <a:t>• Е 420 на рост 76 - 127 см</a:t>
            </a:r>
            <a:br>
              <a:rPr lang="ru-RU" sz="1600" dirty="0" smtClean="0"/>
            </a:br>
            <a:r>
              <a:rPr lang="ru-RU" sz="1600" dirty="0" smtClean="0"/>
              <a:t>• Е 430 на рост 117 - 183 см</a:t>
            </a:r>
            <a:endParaRPr lang="ru-RU" sz="1600" dirty="0"/>
          </a:p>
        </p:txBody>
      </p:sp>
    </p:spTree>
    <p:extLst>
      <p:ext uri="{BB962C8B-B14F-4D97-AF65-F5344CB8AC3E}">
        <p14:creationId xmlns:p14="http://schemas.microsoft.com/office/powerpoint/2010/main" xmlns="" val="15101439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sun9-22.userapi.com/impg/U9FoeyJ926U8pvWMm_lzyIKT8lMm9mvUAF8miw/0cxgocdUb_8.jpg?size=783x1080&amp;quality=95&amp;sign=6e81700b5c7ab9e28b2f5ce6bbb4eb90&amp;type=album"/>
          <p:cNvPicPr>
            <a:picLocks noChangeAspect="1" noChangeArrowheads="1"/>
          </p:cNvPicPr>
          <p:nvPr/>
        </p:nvPicPr>
        <p:blipFill>
          <a:blip r:embed="rId2"/>
          <a:srcRect/>
          <a:stretch>
            <a:fillRect/>
          </a:stretch>
        </p:blipFill>
        <p:spPr bwMode="auto">
          <a:xfrm>
            <a:off x="552239" y="604692"/>
            <a:ext cx="2994525" cy="4847701"/>
          </a:xfrm>
          <a:prstGeom prst="rect">
            <a:avLst/>
          </a:prstGeom>
          <a:noFill/>
        </p:spPr>
      </p:pic>
      <p:sp>
        <p:nvSpPr>
          <p:cNvPr id="7" name="Скругленный прямоугольник 6"/>
          <p:cNvSpPr/>
          <p:nvPr/>
        </p:nvSpPr>
        <p:spPr>
          <a:xfrm>
            <a:off x="3643745" y="581890"/>
            <a:ext cx="7938655" cy="566650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ФУНКЦИОНАЛЬНЫЕ ВОЗМОЖНОСТИ:</a:t>
            </a:r>
            <a:r>
              <a:rPr lang="ru-RU" dirty="0" smtClean="0"/>
              <a:t/>
            </a:r>
            <a:br>
              <a:rPr lang="ru-RU" dirty="0" smtClean="0"/>
            </a:br>
            <a:r>
              <a:rPr lang="ru-RU" dirty="0" smtClean="0"/>
              <a:t> • Поддерживает пользователя в положении стоя</a:t>
            </a:r>
            <a:br>
              <a:rPr lang="ru-RU" dirty="0" smtClean="0"/>
            </a:br>
            <a:r>
              <a:rPr lang="ru-RU" dirty="0" smtClean="0"/>
              <a:t>• Контролирует положение головы, туловища, таза, коленей и ступней.</a:t>
            </a:r>
            <a:br>
              <a:rPr lang="ru-RU" dirty="0" smtClean="0"/>
            </a:br>
            <a:r>
              <a:rPr lang="ru-RU" dirty="0" smtClean="0"/>
              <a:t>• Боковые поддерживающие блоки и подлокотники откидываются, и пациент получает необходимую свободу движений.</a:t>
            </a:r>
            <a:br>
              <a:rPr lang="ru-RU" dirty="0" smtClean="0"/>
            </a:br>
            <a:r>
              <a:rPr lang="ru-RU" dirty="0" smtClean="0"/>
              <a:t>• Приводится в вертикальное положение одной рукояткой.</a:t>
            </a:r>
            <a:br>
              <a:rPr lang="ru-RU" dirty="0" smtClean="0"/>
            </a:br>
            <a:r>
              <a:rPr lang="ru-RU" dirty="0" smtClean="0"/>
              <a:t>• С помощью боковых поддерживающих блоков достигается симметрия, а перехватывающие тело ремни обеспечивают безопасность.</a:t>
            </a:r>
            <a:br>
              <a:rPr lang="ru-RU" dirty="0" smtClean="0"/>
            </a:br>
            <a:r>
              <a:rPr lang="ru-RU" dirty="0" smtClean="0"/>
              <a:t>• Положение любой детали регулируется, что позволяет придать правильное положение голове, торсу, тазу, коленям и ступням пациента.</a:t>
            </a:r>
            <a:br>
              <a:rPr lang="ru-RU" dirty="0" smtClean="0"/>
            </a:br>
            <a:r>
              <a:rPr lang="ru-RU" dirty="0" smtClean="0"/>
              <a:t>• Чем ближе положение устройства к вертикальному, тем легче движется регулировочная рукоятка за счет газового лифта и механизма несущей рамы.</a:t>
            </a:r>
            <a:br>
              <a:rPr lang="ru-RU" dirty="0" smtClean="0"/>
            </a:br>
            <a:r>
              <a:rPr lang="ru-RU" dirty="0" smtClean="0"/>
              <a:t> •  Ролики блокируются в фиксированном или подвижном положении.</a:t>
            </a:r>
            <a:br>
              <a:rPr lang="ru-RU" dirty="0" smtClean="0"/>
            </a:br>
            <a:r>
              <a:rPr lang="ru-RU" dirty="0" smtClean="0"/>
              <a:t> •  Пациента хорошо видно со всех сторон, что позволяет обеспечить оптимальную регулировку его положения</a:t>
            </a:r>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1413164" y="1191490"/>
            <a:ext cx="9712036" cy="465512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t>РЕЗУЛЬТАТЫ ПРИМЕНЕНИЯ</a:t>
            </a:r>
            <a:r>
              <a:rPr lang="ru-RU" sz="2000" dirty="0" smtClean="0"/>
              <a:t>:</a:t>
            </a:r>
            <a:br>
              <a:rPr lang="ru-RU" sz="2000" dirty="0" smtClean="0"/>
            </a:br>
            <a:r>
              <a:rPr lang="ru-RU" sz="2000" dirty="0" smtClean="0"/>
              <a:t>• В вертикальном положении сила тяжести положительно влияет на все системы организма.</a:t>
            </a:r>
            <a:br>
              <a:rPr lang="ru-RU" sz="2000" dirty="0" smtClean="0"/>
            </a:br>
            <a:r>
              <a:rPr lang="ru-RU" sz="2000" dirty="0" smtClean="0"/>
              <a:t>• Дыхательная система расслабляется и легче очищается.</a:t>
            </a:r>
            <a:br>
              <a:rPr lang="ru-RU" sz="2000" dirty="0" smtClean="0"/>
            </a:br>
            <a:r>
              <a:rPr lang="ru-RU" sz="2000" dirty="0" smtClean="0"/>
              <a:t>• Пищеварительная и выделительная системы испытывают меньше нагрузки, что улучшает моторику и почечную функцию.</a:t>
            </a:r>
            <a:br>
              <a:rPr lang="ru-RU" sz="2000" dirty="0" smtClean="0"/>
            </a:br>
            <a:r>
              <a:rPr lang="ru-RU" sz="2000" dirty="0" smtClean="0"/>
              <a:t>• Сосудистая система со временем укрепляется, что приводит к повышению толерантности к вертикальному положению тела и уменьшает вероятность обмороков.</a:t>
            </a:r>
            <a:br>
              <a:rPr lang="ru-RU" sz="2000" dirty="0" smtClean="0"/>
            </a:br>
            <a:r>
              <a:rPr lang="ru-RU" sz="2000" dirty="0" smtClean="0"/>
              <a:t> •  Наблюдение окружающего пространства в вертикальном положении улучшает умственное и психическое состояние пациента.</a:t>
            </a:r>
            <a:br>
              <a:rPr lang="ru-RU" sz="2000" dirty="0" smtClean="0"/>
            </a:br>
            <a:r>
              <a:rPr lang="ru-RU" sz="2000" dirty="0" smtClean="0"/>
              <a:t> •  Улучшается общение пациента с окружающими.</a:t>
            </a:r>
            <a:br>
              <a:rPr lang="ru-RU" sz="2000" dirty="0" smtClean="0"/>
            </a:br>
            <a:r>
              <a:rPr lang="ru-RU" sz="2000" dirty="0" smtClean="0"/>
              <a:t> •  Со временем напряженные мышцы удлиняются.</a:t>
            </a:r>
            <a:endParaRPr lang="ru-RU"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01115" y="217241"/>
            <a:ext cx="5322618" cy="1265195"/>
          </a:xfrm>
        </p:spPr>
        <p:txBody>
          <a:bodyPr>
            <a:normAutofit/>
          </a:bodyPr>
          <a:lstStyle/>
          <a:p>
            <a:r>
              <a:rPr lang="ru-RU" sz="4000" dirty="0" smtClean="0"/>
              <a:t>Велосипеды </a:t>
            </a:r>
            <a:r>
              <a:rPr lang="ru-RU" sz="4000" dirty="0" err="1" smtClean="0"/>
              <a:t>Рифтон</a:t>
            </a:r>
            <a:r>
              <a:rPr lang="ru-RU" sz="4000" dirty="0" smtClean="0"/>
              <a:t> </a:t>
            </a:r>
            <a:endParaRPr lang="ru-RU" sz="4000" dirty="0"/>
          </a:p>
        </p:txBody>
      </p:sp>
      <p:pic>
        <p:nvPicPr>
          <p:cNvPr id="36866" name="Picture 2" descr="https://sun9-8.userapi.com/impg/Dw8hXDfFc0dnJcrYH5NKCcss30NYGPksrEIliw/0hZ-aWq2Na4.jpg?size=1004x1080&amp;quality=95&amp;sign=f478dc110a6c21ae7e15f20978dfcbcc&amp;type=album"/>
          <p:cNvPicPr>
            <a:picLocks noChangeAspect="1" noChangeArrowheads="1"/>
          </p:cNvPicPr>
          <p:nvPr/>
        </p:nvPicPr>
        <p:blipFill>
          <a:blip r:embed="rId2"/>
          <a:srcRect/>
          <a:stretch>
            <a:fillRect/>
          </a:stretch>
        </p:blipFill>
        <p:spPr bwMode="auto">
          <a:xfrm>
            <a:off x="1196135" y="1532948"/>
            <a:ext cx="3528266" cy="3795346"/>
          </a:xfrm>
          <a:prstGeom prst="rect">
            <a:avLst/>
          </a:prstGeom>
          <a:noFill/>
        </p:spPr>
      </p:pic>
      <p:sp>
        <p:nvSpPr>
          <p:cNvPr id="7" name="Скругленный прямоугольник 6"/>
          <p:cNvSpPr/>
          <p:nvPr/>
        </p:nvSpPr>
        <p:spPr>
          <a:xfrm>
            <a:off x="4876799" y="1039091"/>
            <a:ext cx="6816436" cy="529243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Специально разработанные велосипеды идеально подходят для людей с ограниченными возможностями:</a:t>
            </a:r>
            <a:r>
              <a:rPr lang="ru-RU" sz="1600" dirty="0" smtClean="0"/>
              <a:t/>
            </a:r>
            <a:br>
              <a:rPr lang="ru-RU" sz="1600" dirty="0" smtClean="0"/>
            </a:br>
            <a:r>
              <a:rPr lang="ru-RU" sz="1600" dirty="0" smtClean="0"/>
              <a:t/>
            </a:r>
            <a:br>
              <a:rPr lang="ru-RU" sz="1600" dirty="0" smtClean="0"/>
            </a:br>
            <a:r>
              <a:rPr lang="ru-RU" sz="1600" b="1" dirty="0" smtClean="0"/>
              <a:t>РАЗМЕРЫ</a:t>
            </a:r>
            <a:r>
              <a:rPr lang="ru-RU" sz="1600" dirty="0" smtClean="0"/>
              <a:t>:</a:t>
            </a:r>
            <a:br>
              <a:rPr lang="ru-RU" sz="1600" dirty="0" smtClean="0"/>
            </a:br>
            <a:r>
              <a:rPr lang="ru-RU" sz="1600" dirty="0" smtClean="0"/>
              <a:t> • Трехколесный велосипед R120 «Шустрик», длина ноги от 43 до 56 см</a:t>
            </a:r>
            <a:br>
              <a:rPr lang="ru-RU" sz="1600" dirty="0" smtClean="0"/>
            </a:br>
            <a:r>
              <a:rPr lang="ru-RU" sz="1600" dirty="0" smtClean="0"/>
              <a:t> • Трехколесный велосипед R130 «Рейнджер», длина ноги от 56 до 71 см</a:t>
            </a:r>
            <a:br>
              <a:rPr lang="ru-RU" sz="1600" dirty="0" smtClean="0"/>
            </a:br>
            <a:r>
              <a:rPr lang="ru-RU" sz="1600" dirty="0" smtClean="0"/>
              <a:t> • Трехколесный велосипед R140 «</a:t>
            </a:r>
            <a:r>
              <a:rPr lang="ru-RU" sz="1600" dirty="0" err="1" smtClean="0"/>
              <a:t>Вренглер</a:t>
            </a:r>
            <a:r>
              <a:rPr lang="ru-RU" sz="1600" dirty="0" smtClean="0"/>
              <a:t>», длина ноги от 64 до 89 см</a:t>
            </a:r>
            <a:br>
              <a:rPr lang="ru-RU" sz="1600" dirty="0" smtClean="0"/>
            </a:br>
            <a:r>
              <a:rPr lang="ru-RU" sz="1600" b="1" dirty="0" smtClean="0"/>
              <a:t>ФУНКЦИОНАЛЬНЫЕ ВОЗМОЖНОСТИ</a:t>
            </a:r>
            <a:r>
              <a:rPr lang="ru-RU" sz="1600" dirty="0" smtClean="0"/>
              <a:t>:</a:t>
            </a:r>
            <a:br>
              <a:rPr lang="ru-RU" sz="1600" dirty="0" smtClean="0"/>
            </a:br>
            <a:r>
              <a:rPr lang="ru-RU" sz="1600" dirty="0" smtClean="0"/>
              <a:t> • Крупные </a:t>
            </a:r>
            <a:r>
              <a:rPr lang="ru-RU" sz="1600" dirty="0" err="1" smtClean="0"/>
              <a:t>непрокалываемые</a:t>
            </a:r>
            <a:r>
              <a:rPr lang="ru-RU" sz="1600" dirty="0" smtClean="0"/>
              <a:t> колеса</a:t>
            </a:r>
            <a:br>
              <a:rPr lang="ru-RU" sz="1600" dirty="0" smtClean="0"/>
            </a:br>
            <a:r>
              <a:rPr lang="ru-RU" sz="1600" dirty="0" smtClean="0"/>
              <a:t> • Специальное приспособление предупреждает выворот руля</a:t>
            </a:r>
            <a:br>
              <a:rPr lang="ru-RU" sz="1600" dirty="0" smtClean="0"/>
            </a:br>
            <a:r>
              <a:rPr lang="ru-RU" sz="1600" dirty="0" smtClean="0"/>
              <a:t> • Специальные ремешки держат ноги на педалях в нужном месте</a:t>
            </a:r>
            <a:br>
              <a:rPr lang="ru-RU" sz="1600" dirty="0" smtClean="0"/>
            </a:br>
            <a:r>
              <a:rPr lang="ru-RU" sz="1600" dirty="0" smtClean="0"/>
              <a:t>• Низкое передаточное колесо позволяет легко крутить педали, даже новичкам</a:t>
            </a:r>
            <a:br>
              <a:rPr lang="ru-RU" sz="1600" dirty="0" smtClean="0"/>
            </a:br>
            <a:r>
              <a:rPr lang="ru-RU" sz="1600" dirty="0" smtClean="0"/>
              <a:t>• Низкая посадка обеспечивает доступ для воспитателя</a:t>
            </a:r>
            <a:br>
              <a:rPr lang="ru-RU" sz="1600" dirty="0" smtClean="0"/>
            </a:br>
            <a:r>
              <a:rPr lang="ru-RU" sz="1600" dirty="0" smtClean="0"/>
              <a:t>В дополнительном лотке можно перевозить любые необходимые вещи</a:t>
            </a:r>
            <a:br>
              <a:rPr lang="ru-RU" sz="1600" dirty="0" smtClean="0"/>
            </a:br>
            <a:r>
              <a:rPr lang="ru-RU" sz="1600" dirty="0" smtClean="0"/>
              <a:t>• Цвета: лайм, красный и </a:t>
            </a:r>
            <a:r>
              <a:rPr lang="ru-RU" sz="1600" dirty="0" err="1" smtClean="0"/>
              <a:t>голубой</a:t>
            </a:r>
            <a:endParaRPr lang="ru-RU"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s://sun9-49.userapi.com/impg/7JQfwwVg6eHXu4APE4JYeQB6CSAV2vQIDq6CJw/9iNVsseD7kM.jpg?size=1280x1180&amp;quality=95&amp;sign=7b50321e89f6821d1e94fa205aa22093&amp;type=album"/>
          <p:cNvPicPr>
            <a:picLocks noChangeAspect="1" noChangeArrowheads="1"/>
          </p:cNvPicPr>
          <p:nvPr/>
        </p:nvPicPr>
        <p:blipFill>
          <a:blip r:embed="rId2"/>
          <a:srcRect/>
          <a:stretch>
            <a:fillRect/>
          </a:stretch>
        </p:blipFill>
        <p:spPr bwMode="auto">
          <a:xfrm>
            <a:off x="933621" y="886691"/>
            <a:ext cx="3291277" cy="3034146"/>
          </a:xfrm>
          <a:prstGeom prst="rect">
            <a:avLst/>
          </a:prstGeom>
          <a:noFill/>
        </p:spPr>
      </p:pic>
      <p:sp>
        <p:nvSpPr>
          <p:cNvPr id="7" name="Прямоугольник 6"/>
          <p:cNvSpPr/>
          <p:nvPr/>
        </p:nvSpPr>
        <p:spPr>
          <a:xfrm>
            <a:off x="845128" y="4020235"/>
            <a:ext cx="3519054" cy="923330"/>
          </a:xfrm>
          <a:prstGeom prst="rect">
            <a:avLst/>
          </a:prstGeom>
        </p:spPr>
        <p:txBody>
          <a:bodyPr wrap="square">
            <a:spAutoFit/>
          </a:bodyPr>
          <a:lstStyle/>
          <a:p>
            <a:r>
              <a:rPr lang="ru-RU" dirty="0" smtClean="0">
                <a:solidFill>
                  <a:schemeClr val="bg1"/>
                </a:solidFill>
              </a:rPr>
              <a:t>Тренажер ортопедический для ходьбы </a:t>
            </a:r>
            <a:r>
              <a:rPr lang="ru-RU" dirty="0" err="1" smtClean="0">
                <a:solidFill>
                  <a:schemeClr val="bg1"/>
                </a:solidFill>
              </a:rPr>
              <a:t>Рифтон</a:t>
            </a:r>
            <a:r>
              <a:rPr lang="ru-RU" dirty="0" smtClean="0">
                <a:solidFill>
                  <a:schemeClr val="bg1"/>
                </a:solidFill>
              </a:rPr>
              <a:t> </a:t>
            </a:r>
            <a:r>
              <a:rPr lang="ru-RU" dirty="0" err="1" smtClean="0">
                <a:solidFill>
                  <a:schemeClr val="bg1"/>
                </a:solidFill>
              </a:rPr>
              <a:t>Пейсер</a:t>
            </a:r>
            <a:r>
              <a:rPr lang="ru-RU" dirty="0" smtClean="0">
                <a:solidFill>
                  <a:schemeClr val="bg1"/>
                </a:solidFill>
              </a:rPr>
              <a:t> (Динамический </a:t>
            </a:r>
            <a:r>
              <a:rPr lang="ru-RU" dirty="0" err="1" smtClean="0">
                <a:solidFill>
                  <a:schemeClr val="bg1"/>
                </a:solidFill>
              </a:rPr>
              <a:t>Пейсер</a:t>
            </a:r>
            <a:r>
              <a:rPr lang="ru-RU" dirty="0" smtClean="0">
                <a:solidFill>
                  <a:schemeClr val="bg1"/>
                </a:solidFill>
              </a:rPr>
              <a:t>)</a:t>
            </a:r>
            <a:endParaRPr lang="ru-RU" dirty="0">
              <a:solidFill>
                <a:schemeClr val="bg1"/>
              </a:solidFill>
            </a:endParaRPr>
          </a:p>
        </p:txBody>
      </p:sp>
      <p:sp>
        <p:nvSpPr>
          <p:cNvPr id="8" name="Скругленный прямоугольник 7"/>
          <p:cNvSpPr/>
          <p:nvPr/>
        </p:nvSpPr>
        <p:spPr>
          <a:xfrm>
            <a:off x="4405745" y="526473"/>
            <a:ext cx="7301346" cy="581890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Тренажер ходьбы (ходунки) </a:t>
            </a:r>
            <a:r>
              <a:rPr lang="ru-RU" dirty="0" err="1" smtClean="0"/>
              <a:t>Пейсер</a:t>
            </a:r>
            <a:r>
              <a:rPr lang="ru-RU" dirty="0" smtClean="0"/>
              <a:t> (</a:t>
            </a:r>
            <a:r>
              <a:rPr lang="ru-RU" dirty="0" err="1" smtClean="0"/>
              <a:t>Рифтон</a:t>
            </a:r>
            <a:r>
              <a:rPr lang="ru-RU" dirty="0" smtClean="0"/>
              <a:t>) для лиц с тяжелыми двигательными расстройствами, в том числе с ДЦП, парезами, параличами и пороками развития. Новый Динамический </a:t>
            </a:r>
            <a:r>
              <a:rPr lang="ru-RU" dirty="0" err="1" smtClean="0"/>
              <a:t>Пейсер</a:t>
            </a:r>
            <a:r>
              <a:rPr lang="ru-RU" dirty="0" smtClean="0"/>
              <a:t> с плавающей верхней рамой - это революционный прорыв в мире тренажеров и вспомогательных средств для развития навыков ходьбы.</a:t>
            </a:r>
            <a:br>
              <a:rPr lang="ru-RU" dirty="0" smtClean="0"/>
            </a:br>
            <a:r>
              <a:rPr lang="ru-RU" dirty="0" smtClean="0"/>
              <a:t>Помимо других значительных инноваций, одним из главных достижений в конструкции является возможность двигаться вместе с пациентом в горизонтально-боковой и вертикальной плоскостях, не мешая естественному движению тела при хождении. Важно отметить, что новая конструкция позволяет использовать </a:t>
            </a:r>
            <a:r>
              <a:rPr lang="ru-RU" dirty="0" err="1" smtClean="0"/>
              <a:t>Пейсер</a:t>
            </a:r>
            <a:r>
              <a:rPr lang="ru-RU" dirty="0" smtClean="0"/>
              <a:t> на пересеченной местности.</a:t>
            </a:r>
            <a:br>
              <a:rPr lang="ru-RU" dirty="0" smtClean="0"/>
            </a:br>
            <a:r>
              <a:rPr lang="ru-RU" dirty="0" smtClean="0"/>
              <a:t>До появления </a:t>
            </a:r>
            <a:r>
              <a:rPr lang="ru-RU" dirty="0" err="1" smtClean="0"/>
              <a:t>Пейсера</a:t>
            </a:r>
            <a:r>
              <a:rPr lang="ru-RU" dirty="0" smtClean="0"/>
              <a:t> все имеющиеся сложные ходунки и тренажеры для ходьбы не давали возможности пациентам двигаться более естественно, не позволяли полноценно развивать процесс ходьбы и сохранять её правильный рисунок.</a:t>
            </a:r>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4876800" y="762000"/>
            <a:ext cx="6719455" cy="300643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Ходьба является сложной функцией. Когда мы говорим о динамическом обучении навыкам ходьбы, зачастую подразумеваем незаметные, но важные перемещения туловища и веса тела, которые происходят при обычной походке. В терапевтическом сообществе распространяется мнение о том, что правильное положение таза в сочетании с динамическим движением имеет решающее значение для успешного обучения ходьбе. Специализированный тренажер для ходьбы помогает правильному позиционированию и обеспечивает динамическую весовую нагрузку и перемещение веса, необходимые для более естественного рисунка ходьбы.</a:t>
            </a:r>
            <a:endParaRPr lang="ru-RU" sz="1600" dirty="0"/>
          </a:p>
        </p:txBody>
      </p:sp>
      <p:pic>
        <p:nvPicPr>
          <p:cNvPr id="39938" name="Picture 2" descr="https://sun9-56.userapi.com/impg/oWeSHTVC7ogIoFfR-QqDOtFiJO7dhVAE5EKdTg/4iOkMzkJP8c.jpg?size=740x1080&amp;quality=95&amp;sign=fe95e5ba79c88e08cbd628e80d4a363e&amp;type=album"/>
          <p:cNvPicPr>
            <a:picLocks noChangeAspect="1" noChangeArrowheads="1"/>
          </p:cNvPicPr>
          <p:nvPr/>
        </p:nvPicPr>
        <p:blipFill>
          <a:blip r:embed="rId2"/>
          <a:srcRect/>
          <a:stretch>
            <a:fillRect/>
          </a:stretch>
        </p:blipFill>
        <p:spPr bwMode="auto">
          <a:xfrm>
            <a:off x="1093426" y="840222"/>
            <a:ext cx="3325886" cy="4853996"/>
          </a:xfrm>
          <a:prstGeom prst="rect">
            <a:avLst/>
          </a:prstGeom>
          <a:noFill/>
        </p:spPr>
      </p:pic>
      <p:sp>
        <p:nvSpPr>
          <p:cNvPr id="8" name="Скругленный прямоугольник 7"/>
          <p:cNvSpPr/>
          <p:nvPr/>
        </p:nvSpPr>
        <p:spPr>
          <a:xfrm>
            <a:off x="4932218" y="4156363"/>
            <a:ext cx="6691745" cy="191192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РАЗМЕРЫ:</a:t>
            </a:r>
          </a:p>
          <a:p>
            <a:pPr algn="ctr"/>
            <a:r>
              <a:rPr lang="ru-RU" sz="1600" dirty="0" smtClean="0"/>
              <a:t>• К620 (расстояние от пятки до локтя в согнутом виде 48-73 см)</a:t>
            </a:r>
            <a:br>
              <a:rPr lang="ru-RU" sz="1600" dirty="0" smtClean="0"/>
            </a:br>
            <a:r>
              <a:rPr lang="ru-RU" sz="1600" dirty="0" smtClean="0"/>
              <a:t> • К 630 (расстояние от пятки до локтя в согнутом виде 61 - 89 см)</a:t>
            </a:r>
            <a:br>
              <a:rPr lang="ru-RU" sz="1600" dirty="0" smtClean="0"/>
            </a:br>
            <a:r>
              <a:rPr lang="ru-RU" sz="1600" dirty="0" smtClean="0"/>
              <a:t>• К 640 (расстояние от пятки до локтя в согнутом виде 81 - 119 см)</a:t>
            </a:r>
            <a:br>
              <a:rPr lang="ru-RU" sz="1600" dirty="0" smtClean="0"/>
            </a:br>
            <a:r>
              <a:rPr lang="ru-RU" sz="1600" dirty="0" smtClean="0"/>
              <a:t>• К 650 (расстояние от пятки до локтя в согнутом виде 86-124 см)</a:t>
            </a:r>
            <a:endParaRPr lang="ru-RU"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s://sun9-32.userapi.com/impg/x8e12XTMZGaA9kW26MHuww7Svmx85PHwBKr2lw/Pa6pkCb-Us4.jpg?size=1280x1020&amp;quality=95&amp;sign=f2eea05a5391a7f69781e4de768c39db&amp;type=album"/>
          <p:cNvPicPr>
            <a:picLocks noChangeAspect="1" noChangeArrowheads="1"/>
          </p:cNvPicPr>
          <p:nvPr/>
        </p:nvPicPr>
        <p:blipFill>
          <a:blip r:embed="rId2"/>
          <a:srcRect/>
          <a:stretch>
            <a:fillRect/>
          </a:stretch>
        </p:blipFill>
        <p:spPr bwMode="auto">
          <a:xfrm>
            <a:off x="590771" y="768494"/>
            <a:ext cx="3579447" cy="2852371"/>
          </a:xfrm>
          <a:prstGeom prst="rect">
            <a:avLst/>
          </a:prstGeom>
          <a:noFill/>
        </p:spPr>
      </p:pic>
      <p:sp>
        <p:nvSpPr>
          <p:cNvPr id="7" name="Прямоугольник 6"/>
          <p:cNvSpPr/>
          <p:nvPr/>
        </p:nvSpPr>
        <p:spPr>
          <a:xfrm>
            <a:off x="544798" y="3743100"/>
            <a:ext cx="3763966" cy="646331"/>
          </a:xfrm>
          <a:prstGeom prst="rect">
            <a:avLst/>
          </a:prstGeom>
        </p:spPr>
        <p:txBody>
          <a:bodyPr wrap="square">
            <a:spAutoFit/>
          </a:bodyPr>
          <a:lstStyle/>
          <a:p>
            <a:r>
              <a:rPr lang="ru-RU" b="1" dirty="0" smtClean="0">
                <a:solidFill>
                  <a:schemeClr val="bg1"/>
                </a:solidFill>
              </a:rPr>
              <a:t>Тренажер ортопедический </a:t>
            </a:r>
            <a:r>
              <a:rPr lang="ru-RU" b="1" dirty="0" err="1" smtClean="0">
                <a:solidFill>
                  <a:schemeClr val="bg1"/>
                </a:solidFill>
              </a:rPr>
              <a:t>Рифтон</a:t>
            </a:r>
            <a:r>
              <a:rPr lang="ru-RU" b="1" dirty="0" smtClean="0">
                <a:solidFill>
                  <a:schemeClr val="bg1"/>
                </a:solidFill>
              </a:rPr>
              <a:t> PACER для ходьбы</a:t>
            </a:r>
            <a:endParaRPr lang="ru-RU" b="1" dirty="0">
              <a:solidFill>
                <a:schemeClr val="bg1"/>
              </a:solidFill>
            </a:endParaRPr>
          </a:p>
        </p:txBody>
      </p:sp>
      <p:sp>
        <p:nvSpPr>
          <p:cNvPr id="8" name="Скругленный прямоугольник 7"/>
          <p:cNvSpPr/>
          <p:nvPr/>
        </p:nvSpPr>
        <p:spPr>
          <a:xfrm>
            <a:off x="4184073" y="568037"/>
            <a:ext cx="7495310" cy="577734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Уникальный многофункциональный модульный тренажер для ходьбы PACER серии </a:t>
            </a:r>
            <a:r>
              <a:rPr lang="ru-RU" sz="1400" dirty="0" err="1" smtClean="0"/>
              <a:t>Рифтон</a:t>
            </a:r>
            <a:r>
              <a:rPr lang="ru-RU" sz="1400" dirty="0" smtClean="0"/>
              <a:t> - это незаменимый инструмент для развития навыков ходьбы, дающий возможность пациентам независимо передвигаться и общаться с окружающим миром на «равном» уровне.</a:t>
            </a:r>
            <a:br>
              <a:rPr lang="ru-RU" sz="1400" dirty="0" smtClean="0"/>
            </a:br>
            <a:r>
              <a:rPr lang="ru-RU" sz="1400" dirty="0" smtClean="0"/>
              <a:t>Реабилитационное оборудование - ортопедический тренажер </a:t>
            </a:r>
            <a:r>
              <a:rPr lang="ru-RU" sz="1400" dirty="0" err="1" smtClean="0"/>
              <a:t>Rifton</a:t>
            </a:r>
            <a:r>
              <a:rPr lang="ru-RU" sz="1400" dirty="0" smtClean="0"/>
              <a:t> RACER - разработано для развития навыков ходьбы у пациентов с такими состояниями, как: ДЦП, постинсультное состояние, черепно-мозговые травмы, прочие неврологические патологии, повреждения опорно-двигательного аппарата, пациенты! с ампутацией нижних конечностей при обучении ходьбе на протезах.</a:t>
            </a:r>
            <a:br>
              <a:rPr lang="ru-RU" sz="1400" dirty="0" smtClean="0"/>
            </a:br>
            <a:r>
              <a:rPr lang="ru-RU" sz="1400" dirty="0" smtClean="0"/>
              <a:t>Разнообразные приспособления для контроля движения и фиксации различных частей тела легко </a:t>
            </a:r>
            <a:r>
              <a:rPr lang="ru-RU" sz="1400" dirty="0" err="1" smtClean="0"/>
              <a:t>устаналиваются</a:t>
            </a:r>
            <a:r>
              <a:rPr lang="ru-RU" sz="1400" dirty="0" smtClean="0"/>
              <a:t> и снимаются с рамы тренажера. Это позволяет индивидуально конструировать тренажер для использования любыми пациентами, нуждающимися в различном уровне поддержки и контроля. Также, по мере развития навыков ходьбы одного пациента, различные модули снимаются по мере прихода времени, когда в них уже нет потребности.</a:t>
            </a:r>
            <a:br>
              <a:rPr lang="ru-RU" sz="1400" dirty="0" smtClean="0"/>
            </a:br>
            <a:r>
              <a:rPr lang="ru-RU" sz="1400" dirty="0" smtClean="0"/>
              <a:t>Желание дать пациентам должную, более эффективную поддержку, чтобы они могли учиться ходить, максимальное использование современных возможностей реабилитационного оборудования, многолетний опыт работы со специалистами и пациентами с ограниченными возможностями привели к совершенствованию тренажеров для ходьбы серии «</a:t>
            </a:r>
            <a:r>
              <a:rPr lang="ru-RU" sz="1400" dirty="0" err="1" smtClean="0"/>
              <a:t>Рифтон</a:t>
            </a:r>
            <a:r>
              <a:rPr lang="ru-RU" sz="1400" dirty="0" smtClean="0"/>
              <a:t>» и открыли новые перспективы в программах обучения движению.</a:t>
            </a:r>
            <a:br>
              <a:rPr lang="ru-RU" sz="1400" dirty="0" smtClean="0"/>
            </a:br>
            <a:r>
              <a:rPr lang="ru-RU" sz="1400" dirty="0" smtClean="0"/>
              <a:t>Стандартный тренажер для ходьбы серии «Риф-тон» поставляется в одном размере: мини.</a:t>
            </a:r>
            <a:br>
              <a:rPr lang="ru-RU" sz="1400" dirty="0" smtClean="0"/>
            </a:br>
            <a:r>
              <a:rPr lang="ru-RU" sz="1400" dirty="0" smtClean="0"/>
              <a:t>Тренажер имеет регулировку высоты для индивидуальных особенностей ребенка.</a:t>
            </a:r>
            <a:endParaRPr lang="ru-RU"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sun9-76.userapi.com/impg/ZUZ7MUxVlB-176KIuCAoqFzzgonRFzi4f2nkjw/N__ZP1uJnbc.jpg?size=721x1080&amp;quality=95&amp;sign=b522617477e54b6a45ced8e127a73e08&amp;type=album"/>
          <p:cNvPicPr>
            <a:picLocks noChangeAspect="1" noChangeArrowheads="1"/>
          </p:cNvPicPr>
          <p:nvPr/>
        </p:nvPicPr>
        <p:blipFill>
          <a:blip r:embed="rId2"/>
          <a:srcRect/>
          <a:stretch>
            <a:fillRect/>
          </a:stretch>
        </p:blipFill>
        <p:spPr bwMode="auto">
          <a:xfrm>
            <a:off x="1038676" y="706582"/>
            <a:ext cx="3560939" cy="5334000"/>
          </a:xfrm>
          <a:prstGeom prst="rect">
            <a:avLst/>
          </a:prstGeom>
          <a:noFill/>
        </p:spPr>
      </p:pic>
      <p:sp>
        <p:nvSpPr>
          <p:cNvPr id="8" name="Скругленный прямоугольник 7"/>
          <p:cNvSpPr/>
          <p:nvPr/>
        </p:nvSpPr>
        <p:spPr>
          <a:xfrm>
            <a:off x="5140036" y="1565564"/>
            <a:ext cx="5999019" cy="425334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  Приспособления для контроля движения и фиксации различных частей тела легко устанавливаются и снимаются с рамы тренажера.</a:t>
            </a:r>
            <a:br>
              <a:rPr lang="ru-RU" dirty="0" smtClean="0"/>
            </a:br>
            <a:r>
              <a:rPr lang="ru-RU" dirty="0" smtClean="0"/>
              <a:t> • Есть возможность индивидуально конструировать тренажер для использования любыми пациентами.</a:t>
            </a:r>
            <a:br>
              <a:rPr lang="ru-RU" dirty="0" smtClean="0"/>
            </a:br>
            <a:r>
              <a:rPr lang="ru-RU" dirty="0" smtClean="0"/>
              <a:t> •  Можно выбрать уровень поддержки и контроля.</a:t>
            </a:r>
            <a:br>
              <a:rPr lang="ru-RU" dirty="0" smtClean="0"/>
            </a:br>
            <a:r>
              <a:rPr lang="ru-RU" dirty="0" smtClean="0"/>
              <a:t> •  По мере развития навыков ходьбы пациента можно снять модули, в которых уже нет потребности.</a:t>
            </a:r>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957686-487A-4245-814E-58B1C25C675C}"/>
              </a:ext>
            </a:extLst>
          </p:cNvPr>
          <p:cNvSpPr>
            <a:spLocks noGrp="1"/>
          </p:cNvSpPr>
          <p:nvPr>
            <p:ph type="title"/>
          </p:nvPr>
        </p:nvSpPr>
        <p:spPr>
          <a:xfrm>
            <a:off x="985419" y="4416838"/>
            <a:ext cx="5244503" cy="1829330"/>
          </a:xfrm>
        </p:spPr>
        <p:txBody>
          <a:bodyPr>
            <a:normAutofit/>
          </a:bodyPr>
          <a:lstStyle/>
          <a:p>
            <a:r>
              <a:rPr lang="ru-RU" dirty="0"/>
              <a:t>«Гравитон»</a:t>
            </a:r>
            <a:br>
              <a:rPr lang="ru-RU" dirty="0"/>
            </a:br>
            <a:r>
              <a:rPr lang="ru-RU" dirty="0" err="1"/>
              <a:t>Рефлекторно-нагрузочное</a:t>
            </a:r>
            <a:r>
              <a:rPr lang="ru-RU" dirty="0"/>
              <a:t> устройство</a:t>
            </a:r>
            <a:endParaRPr lang="en-US" dirty="0"/>
          </a:p>
        </p:txBody>
      </p:sp>
      <p:sp>
        <p:nvSpPr>
          <p:cNvPr id="3" name="Content Placeholder 2">
            <a:extLst>
              <a:ext uri="{FF2B5EF4-FFF2-40B4-BE49-F238E27FC236}">
                <a16:creationId xmlns:a16="http://schemas.microsoft.com/office/drawing/2014/main" xmlns="" id="{DB6566BB-9632-4FD7-9FFC-FD3C43D3954E}"/>
              </a:ext>
            </a:extLst>
          </p:cNvPr>
          <p:cNvSpPr>
            <a:spLocks noGrp="1"/>
          </p:cNvSpPr>
          <p:nvPr>
            <p:ph idx="1"/>
          </p:nvPr>
        </p:nvSpPr>
        <p:spPr>
          <a:xfrm>
            <a:off x="5541667" y="755150"/>
            <a:ext cx="6172200" cy="5175250"/>
          </a:xfrm>
        </p:spPr>
        <p:txBody>
          <a:bodyPr>
            <a:normAutofit/>
          </a:bodyPr>
          <a:lstStyle/>
          <a:p>
            <a:r>
              <a:rPr lang="ru-RU" sz="1600" b="1" i="0" u="none" strike="noStrike" dirty="0" err="1">
                <a:solidFill>
                  <a:srgbClr val="454545"/>
                </a:solidFill>
                <a:effectLst/>
                <a:latin typeface="Helvetica" pitchFamily="2" charset="0"/>
              </a:rPr>
              <a:t>Рефлекторно-нагрузочное</a:t>
            </a:r>
            <a:r>
              <a:rPr lang="ru-RU" sz="1600" b="1" i="0" u="none" strike="noStrike" dirty="0">
                <a:solidFill>
                  <a:srgbClr val="454545"/>
                </a:solidFill>
                <a:effectLst/>
                <a:latin typeface="Helvetica" pitchFamily="2" charset="0"/>
              </a:rPr>
              <a:t> устройство «Гравитон» («</a:t>
            </a:r>
            <a:r>
              <a:rPr lang="ru-RU" sz="1600" b="1" i="0" u="none" strike="noStrike" dirty="0" err="1">
                <a:solidFill>
                  <a:srgbClr val="454545"/>
                </a:solidFill>
                <a:effectLst/>
                <a:latin typeface="Helvetica" pitchFamily="2" charset="0"/>
              </a:rPr>
              <a:t>Гравистат</a:t>
            </a:r>
            <a:r>
              <a:rPr lang="ru-RU" sz="1600" b="1" i="0" u="none" strike="noStrike" dirty="0">
                <a:solidFill>
                  <a:srgbClr val="454545"/>
                </a:solidFill>
                <a:effectLst/>
                <a:latin typeface="Helvetica" pitchFamily="2" charset="0"/>
              </a:rPr>
              <a:t>») </a:t>
            </a:r>
            <a:r>
              <a:rPr lang="ru-RU" sz="1600" b="0" i="0" u="none" strike="noStrike" dirty="0">
                <a:solidFill>
                  <a:srgbClr val="454545"/>
                </a:solidFill>
                <a:effectLst/>
                <a:latin typeface="Helvetica" pitchFamily="2" charset="0"/>
              </a:rPr>
              <a:t>используется для коррекции двигательных нарушений у детей с ДЦП как метод динамической </a:t>
            </a:r>
            <a:r>
              <a:rPr lang="ru-RU" sz="1600" b="0" i="0" u="none" strike="noStrike" dirty="0" err="1">
                <a:solidFill>
                  <a:srgbClr val="454545"/>
                </a:solidFill>
                <a:effectLst/>
                <a:latin typeface="Helvetica" pitchFamily="2" charset="0"/>
              </a:rPr>
              <a:t>проприоцептивной</a:t>
            </a:r>
            <a:r>
              <a:rPr lang="ru-RU" sz="1600" b="0" i="0" u="none" strike="noStrike" dirty="0">
                <a:solidFill>
                  <a:srgbClr val="454545"/>
                </a:solidFill>
                <a:effectLst/>
                <a:latin typeface="Helvetica" pitchFamily="2" charset="0"/>
              </a:rPr>
              <a:t> коррекции (ДПК). Метод ДПК заключается в воздействии на мозговые структуры ФСА потока </a:t>
            </a:r>
            <a:r>
              <a:rPr lang="ru-RU" sz="1600" b="0" i="0" u="none" strike="noStrike" dirty="0" err="1">
                <a:solidFill>
                  <a:srgbClr val="454545"/>
                </a:solidFill>
                <a:effectLst/>
                <a:latin typeface="Helvetica" pitchFamily="2" charset="0"/>
              </a:rPr>
              <a:t>скорригированной</a:t>
            </a:r>
            <a:r>
              <a:rPr lang="ru-RU" sz="1600" b="0" i="0" u="none" strike="noStrike" dirty="0">
                <a:solidFill>
                  <a:srgbClr val="454545"/>
                </a:solidFill>
                <a:effectLst/>
                <a:latin typeface="Helvetica" pitchFamily="2" charset="0"/>
              </a:rPr>
              <a:t> </a:t>
            </a:r>
            <a:r>
              <a:rPr lang="ru-RU" sz="1600" b="0" i="0" u="none" strike="noStrike" dirty="0" err="1">
                <a:solidFill>
                  <a:srgbClr val="454545"/>
                </a:solidFill>
                <a:effectLst/>
                <a:latin typeface="Helvetica" pitchFamily="2" charset="0"/>
              </a:rPr>
              <a:t>проприоцептивной</a:t>
            </a:r>
            <a:r>
              <a:rPr lang="ru-RU" sz="1600" b="0" i="0" u="none" strike="noStrike" dirty="0">
                <a:solidFill>
                  <a:srgbClr val="454545"/>
                </a:solidFill>
                <a:effectLst/>
                <a:latin typeface="Helvetica" pitchFamily="2" charset="0"/>
              </a:rPr>
              <a:t> </a:t>
            </a:r>
            <a:r>
              <a:rPr lang="ru-RU" sz="1600" b="0" i="0" u="none" strike="noStrike" dirty="0" err="1">
                <a:solidFill>
                  <a:srgbClr val="454545"/>
                </a:solidFill>
                <a:effectLst/>
                <a:latin typeface="Helvetica" pitchFamily="2" charset="0"/>
              </a:rPr>
              <a:t>импульсации</a:t>
            </a:r>
            <a:r>
              <a:rPr lang="ru-RU" sz="1600" b="0" i="0" u="none" strike="noStrike" dirty="0">
                <a:solidFill>
                  <a:srgbClr val="454545"/>
                </a:solidFill>
                <a:effectLst/>
                <a:latin typeface="Helvetica" pitchFamily="2" charset="0"/>
              </a:rPr>
              <a:t>, возникающего при выполнении пациентом произвольных движений в устройстве.</a:t>
            </a:r>
            <a:endParaRPr lang="en-US" sz="1600" dirty="0"/>
          </a:p>
        </p:txBody>
      </p:sp>
      <p:sp>
        <p:nvSpPr>
          <p:cNvPr id="16" name="Date Placeholder 15">
            <a:extLst>
              <a:ext uri="{FF2B5EF4-FFF2-40B4-BE49-F238E27FC236}">
                <a16:creationId xmlns:a16="http://schemas.microsoft.com/office/drawing/2014/main" xmlns="" id="{7FFBE36B-5CC8-44EE-801B-6159157B5328}"/>
              </a:ext>
            </a:extLst>
          </p:cNvPr>
          <p:cNvSpPr>
            <a:spLocks noGrp="1"/>
          </p:cNvSpPr>
          <p:nvPr>
            <p:ph type="dt" sz="half" idx="10"/>
          </p:nvPr>
        </p:nvSpPr>
        <p:spPr/>
        <p:txBody>
          <a:bodyPr/>
          <a:lstStyle/>
          <a:p>
            <a:r>
              <a:rPr lang="en-US"/>
              <a:t>3/1/20XX</a:t>
            </a:r>
          </a:p>
        </p:txBody>
      </p:sp>
      <p:sp>
        <p:nvSpPr>
          <p:cNvPr id="17" name="Footer Placeholder 16">
            <a:extLst>
              <a:ext uri="{FF2B5EF4-FFF2-40B4-BE49-F238E27FC236}">
                <a16:creationId xmlns:a16="http://schemas.microsoft.com/office/drawing/2014/main" xmlns="" id="{FF014D18-B223-4ED4-BCCA-1E4C38285697}"/>
              </a:ext>
            </a:extLst>
          </p:cNvPr>
          <p:cNvSpPr>
            <a:spLocks noGrp="1"/>
          </p:cNvSpPr>
          <p:nvPr>
            <p:ph type="ftr" sz="quarter" idx="11"/>
          </p:nvPr>
        </p:nvSpPr>
        <p:spPr/>
        <p:txBody>
          <a:bodyPr/>
          <a:lstStyle/>
          <a:p>
            <a:r>
              <a:rPr lang="en-US" dirty="0"/>
              <a:t>SAMPLE FOOTER TEXT</a:t>
            </a:r>
          </a:p>
        </p:txBody>
      </p:sp>
      <p:sp>
        <p:nvSpPr>
          <p:cNvPr id="18" name="Slide Number Placeholder 17">
            <a:extLst>
              <a:ext uri="{FF2B5EF4-FFF2-40B4-BE49-F238E27FC236}">
                <a16:creationId xmlns:a16="http://schemas.microsoft.com/office/drawing/2014/main" xmlns="" id="{41898C30-E58E-4EC9-8A27-DF1822A9863B}"/>
              </a:ext>
            </a:extLst>
          </p:cNvPr>
          <p:cNvSpPr>
            <a:spLocks noGrp="1"/>
          </p:cNvSpPr>
          <p:nvPr>
            <p:ph type="sldNum" sz="quarter" idx="12"/>
          </p:nvPr>
        </p:nvSpPr>
        <p:spPr/>
        <p:txBody>
          <a:bodyPr/>
          <a:lstStyle/>
          <a:p>
            <a:fld id="{28844951-7827-47D4-8276-7DDE1FA7D85A}" type="slidenum">
              <a:rPr lang="en-US" smtClean="0"/>
              <a:pPr/>
              <a:t>2</a:t>
            </a:fld>
            <a:endParaRPr lang="en-US"/>
          </a:p>
        </p:txBody>
      </p:sp>
      <p:pic>
        <p:nvPicPr>
          <p:cNvPr id="6" name="Рисунок 5">
            <a:extLst>
              <a:ext uri="{FF2B5EF4-FFF2-40B4-BE49-F238E27FC236}">
                <a16:creationId xmlns:a16="http://schemas.microsoft.com/office/drawing/2014/main" xmlns="" id="{A07591C5-7E6E-9F8F-063D-74DCC15B3204}"/>
              </a:ext>
            </a:extLst>
          </p:cNvPr>
          <p:cNvPicPr>
            <a:picLocks noChangeAspect="1"/>
          </p:cNvPicPr>
          <p:nvPr/>
        </p:nvPicPr>
        <p:blipFill>
          <a:blip r:embed="rId2"/>
          <a:stretch>
            <a:fillRect/>
          </a:stretch>
        </p:blipFill>
        <p:spPr>
          <a:xfrm>
            <a:off x="652910" y="996949"/>
            <a:ext cx="4836516" cy="3659187"/>
          </a:xfrm>
          <a:prstGeom prst="rect">
            <a:avLst/>
          </a:prstGeom>
        </p:spPr>
      </p:pic>
      <p:sp>
        <p:nvSpPr>
          <p:cNvPr id="8" name="TextBox 7">
            <a:extLst>
              <a:ext uri="{FF2B5EF4-FFF2-40B4-BE49-F238E27FC236}">
                <a16:creationId xmlns:a16="http://schemas.microsoft.com/office/drawing/2014/main" xmlns="" id="{3F36E018-1CD3-8CDF-F689-BDBF367D4C87}"/>
              </a:ext>
            </a:extLst>
          </p:cNvPr>
          <p:cNvSpPr txBox="1"/>
          <p:nvPr/>
        </p:nvSpPr>
        <p:spPr>
          <a:xfrm>
            <a:off x="6483928" y="3269673"/>
            <a:ext cx="5137876" cy="2862322"/>
          </a:xfrm>
          <a:prstGeom prst="rect">
            <a:avLst/>
          </a:prstGeom>
          <a:noFill/>
        </p:spPr>
        <p:txBody>
          <a:bodyPr wrap="square">
            <a:spAutoFit/>
          </a:bodyPr>
          <a:lstStyle/>
          <a:p>
            <a:pPr algn="l"/>
            <a:r>
              <a:rPr lang="ru-RU" b="1" i="0" u="none" strike="noStrike" dirty="0">
                <a:solidFill>
                  <a:srgbClr val="454545"/>
                </a:solidFill>
                <a:effectLst/>
                <a:latin typeface="Helvetica" pitchFamily="2" charset="0"/>
              </a:rPr>
              <a:t>ПОКАЗАНИЯ К ПРИМЕНЕНИЮ:</a:t>
            </a:r>
          </a:p>
          <a:p>
            <a:pPr algn="l"/>
            <a:r>
              <a:rPr lang="ru-RU" dirty="0">
                <a:solidFill>
                  <a:srgbClr val="454545"/>
                </a:solidFill>
                <a:latin typeface="Helvetica" pitchFamily="2" charset="0"/>
              </a:rPr>
              <a:t>• </a:t>
            </a:r>
            <a:r>
              <a:rPr lang="ru-RU" b="0" i="0" u="none" strike="noStrike" dirty="0">
                <a:solidFill>
                  <a:srgbClr val="454545"/>
                </a:solidFill>
                <a:effectLst/>
                <a:latin typeface="UICTFontTextStyleBody"/>
              </a:rPr>
              <a:t>Все клинические формы ДЦП, кроме двойной гемиплегии</a:t>
            </a:r>
            <a:br>
              <a:rPr lang="ru-RU" b="0" i="0" u="none" strike="noStrike" dirty="0">
                <a:solidFill>
                  <a:srgbClr val="454545"/>
                </a:solidFill>
                <a:effectLst/>
                <a:latin typeface="UICTFontTextStyleBody"/>
              </a:rPr>
            </a:br>
            <a:r>
              <a:rPr lang="ru-RU" b="0" i="0" u="none" strike="noStrike" dirty="0">
                <a:solidFill>
                  <a:srgbClr val="454545"/>
                </a:solidFill>
                <a:effectLst/>
                <a:latin typeface="UICTFontTextStyleBody"/>
              </a:rPr>
              <a:t>• </a:t>
            </a:r>
            <a:r>
              <a:rPr lang="ru-RU" b="0" i="0" u="none" strike="noStrike" dirty="0" err="1">
                <a:solidFill>
                  <a:srgbClr val="454545"/>
                </a:solidFill>
                <a:effectLst/>
                <a:latin typeface="UICTFontTextStyleBody"/>
              </a:rPr>
              <a:t>Резидуальный</a:t>
            </a:r>
            <a:r>
              <a:rPr lang="ru-RU" b="0" i="0" u="none" strike="noStrike" dirty="0">
                <a:solidFill>
                  <a:srgbClr val="454545"/>
                </a:solidFill>
                <a:effectLst/>
                <a:latin typeface="UICTFontTextStyleBody"/>
              </a:rPr>
              <a:t> неврологический дефицит (парезы, мозжечковый, </a:t>
            </a:r>
            <a:r>
              <a:rPr lang="ru-RU" b="0" i="0" u="none" strike="noStrike" dirty="0" err="1">
                <a:solidFill>
                  <a:srgbClr val="454545"/>
                </a:solidFill>
                <a:effectLst/>
                <a:latin typeface="UICTFontTextStyleBody"/>
              </a:rPr>
              <a:t>гиперкинетический</a:t>
            </a:r>
            <a:r>
              <a:rPr lang="ru-RU" b="0" i="0" u="none" strike="noStrike" dirty="0">
                <a:solidFill>
                  <a:srgbClr val="454545"/>
                </a:solidFill>
                <a:effectLst/>
                <a:latin typeface="UICTFontTextStyleBody"/>
              </a:rPr>
              <a:t> синдромы, моторная афазия и др.) вследствие черепно-мозговых травм и воспалительных заболеваний головного мозга</a:t>
            </a:r>
            <a:br>
              <a:rPr lang="ru-RU" b="0" i="0" u="none" strike="noStrike" dirty="0">
                <a:solidFill>
                  <a:srgbClr val="454545"/>
                </a:solidFill>
                <a:effectLst/>
                <a:latin typeface="UICTFontTextStyleBody"/>
              </a:rPr>
            </a:br>
            <a:r>
              <a:rPr lang="ru-RU" b="0" i="0" u="none" strike="noStrike" dirty="0">
                <a:solidFill>
                  <a:srgbClr val="454545"/>
                </a:solidFill>
                <a:effectLst/>
                <a:latin typeface="UICTFontTextStyleBody"/>
              </a:rPr>
              <a:t>• Последствия острых нарушений мозгового </a:t>
            </a:r>
            <a:r>
              <a:rPr lang="ru-RU" b="0" i="0" u="none" strike="noStrike" dirty="0" smtClean="0">
                <a:solidFill>
                  <a:srgbClr val="454545"/>
                </a:solidFill>
                <a:effectLst/>
                <a:latin typeface="UICTFontTextStyleBody"/>
              </a:rPr>
              <a:t>кровообращения</a:t>
            </a:r>
            <a:endParaRPr lang="ru-RU" b="0" i="0" u="none" strike="noStrike" dirty="0">
              <a:solidFill>
                <a:srgbClr val="454545"/>
              </a:solidFill>
              <a:effectLst/>
              <a:latin typeface="UICTFontTextStyleBody"/>
            </a:endParaRPr>
          </a:p>
        </p:txBody>
      </p:sp>
    </p:spTree>
    <p:extLst>
      <p:ext uri="{BB962C8B-B14F-4D97-AF65-F5344CB8AC3E}">
        <p14:creationId xmlns:p14="http://schemas.microsoft.com/office/powerpoint/2010/main" xmlns="" val="2262346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sun9-43.userapi.com/impg/7p2JAYaV7YUs6g9HiT4qcoqiUrBQiIQ9SsCRzw/Qg0ct_QA59g.jpg?size=1280x1256&amp;quality=95&amp;sign=8f4c20b2e5e7be4f218fa765d2177351&amp;type=album"/>
          <p:cNvPicPr>
            <a:picLocks noChangeAspect="1" noChangeArrowheads="1"/>
          </p:cNvPicPr>
          <p:nvPr/>
        </p:nvPicPr>
        <p:blipFill>
          <a:blip r:embed="rId2"/>
          <a:srcRect/>
          <a:stretch>
            <a:fillRect/>
          </a:stretch>
        </p:blipFill>
        <p:spPr bwMode="auto">
          <a:xfrm>
            <a:off x="636188" y="1661878"/>
            <a:ext cx="3631011" cy="3562930"/>
          </a:xfrm>
          <a:prstGeom prst="rect">
            <a:avLst/>
          </a:prstGeom>
          <a:noFill/>
        </p:spPr>
      </p:pic>
      <p:sp>
        <p:nvSpPr>
          <p:cNvPr id="7" name="Скругленный прямоугольник 6"/>
          <p:cNvSpPr/>
          <p:nvPr/>
        </p:nvSpPr>
        <p:spPr>
          <a:xfrm>
            <a:off x="4308763" y="595746"/>
            <a:ext cx="7398327" cy="573578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dirty="0" smtClean="0"/>
              <a:t> Тренажер разработан для лиц с тяжелыми двигательными расстройствами, в том числе с ДЦП, парезами, параличами и пороками развития. Он разработан для облегчения самостоятельного передвижения детей и взрослых.</a:t>
            </a:r>
            <a:br>
              <a:rPr lang="ru-RU" sz="1600" dirty="0" smtClean="0"/>
            </a:br>
            <a:r>
              <a:rPr lang="ru-RU" sz="1600" dirty="0" smtClean="0"/>
              <a:t> Доступный в моделях с передней и задней поддержкой, он легко настраивается, прост в использовании и универсален благодаря различным регулировкам и большому выбору аксессуаров.</a:t>
            </a:r>
            <a:br>
              <a:rPr lang="ru-RU" sz="1600" dirty="0" smtClean="0"/>
            </a:br>
            <a:r>
              <a:rPr lang="ru-RU" sz="1600" dirty="0" smtClean="0"/>
              <a:t> Его оригинальная конструкция и патентованная система регулировки высоты гарантируют комфорт и безопасность.</a:t>
            </a:r>
            <a:br>
              <a:rPr lang="ru-RU" sz="1600" dirty="0" smtClean="0"/>
            </a:br>
            <a:r>
              <a:rPr lang="ru-RU" sz="1600" dirty="0" smtClean="0"/>
              <a:t>Все регулировки выполняются без инструментов, быстро и безопасно. Пользователь при этом может оставаться в тренажере.        На всех регулируемых креплениях есть маркировка, которая позволяет быстро восстановить индивидуальную настройку после других пациентов.</a:t>
            </a:r>
          </a:p>
          <a:p>
            <a:r>
              <a:rPr lang="ru-RU" sz="1600" b="1" dirty="0" smtClean="0"/>
              <a:t>РАЗМЕРЫ:</a:t>
            </a:r>
            <a:r>
              <a:rPr lang="ru-RU" sz="1600" dirty="0" smtClean="0"/>
              <a:t/>
            </a:r>
            <a:br>
              <a:rPr lang="ru-RU" sz="1600" dirty="0" smtClean="0"/>
            </a:br>
            <a:r>
              <a:rPr lang="ru-RU" sz="1600" dirty="0" smtClean="0"/>
              <a:t>• Мини (рост пользователя: 75-90 см)</a:t>
            </a:r>
            <a:br>
              <a:rPr lang="ru-RU" sz="1600" dirty="0" smtClean="0"/>
            </a:br>
            <a:r>
              <a:rPr lang="ru-RU" sz="1600" dirty="0" smtClean="0"/>
              <a:t>• Малый (рост пользователя: 90-135 см)</a:t>
            </a:r>
            <a:br>
              <a:rPr lang="ru-RU" sz="1600" dirty="0" smtClean="0"/>
            </a:br>
            <a:r>
              <a:rPr lang="ru-RU" sz="1600" dirty="0" smtClean="0"/>
              <a:t>Средний (рост пользователя: 110-165 см)</a:t>
            </a:r>
            <a:br>
              <a:rPr lang="ru-RU" sz="1600" dirty="0" smtClean="0"/>
            </a:br>
            <a:r>
              <a:rPr lang="ru-RU" sz="1600" dirty="0" smtClean="0"/>
              <a:t>• Большой (рост пользователя: 150-190 см)</a:t>
            </a:r>
            <a:br>
              <a:rPr lang="ru-RU" sz="1600" dirty="0" smtClean="0"/>
            </a:br>
            <a:r>
              <a:rPr lang="ru-RU" sz="1600" b="1" dirty="0" smtClean="0"/>
              <a:t>ВНИМАНИЕ!</a:t>
            </a:r>
            <a:br>
              <a:rPr lang="ru-RU" sz="1600" b="1" dirty="0" smtClean="0"/>
            </a:br>
            <a:r>
              <a:rPr lang="ru-RU" sz="1600" b="1" dirty="0" smtClean="0"/>
              <a:t>Модель Мини - для самых маленьких!</a:t>
            </a:r>
            <a:endParaRPr lang="ru-RU" sz="16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sun9-8.userapi.com/impg/TxSTUTMxtQt06TQQHHZ0ke6ca1P5-cNQ3_x2wQ/n3qKlwy70OM.jpg?size=1280x1154&amp;quality=95&amp;sign=5d31ede473e19d429c79ec3d5d4ab944&amp;type=album"/>
          <p:cNvPicPr>
            <a:picLocks noChangeAspect="1" noChangeArrowheads="1"/>
          </p:cNvPicPr>
          <p:nvPr/>
        </p:nvPicPr>
        <p:blipFill>
          <a:blip r:embed="rId2"/>
          <a:srcRect/>
          <a:stretch>
            <a:fillRect/>
          </a:stretch>
        </p:blipFill>
        <p:spPr bwMode="auto">
          <a:xfrm>
            <a:off x="658925" y="651163"/>
            <a:ext cx="3565206" cy="3214256"/>
          </a:xfrm>
          <a:prstGeom prst="rect">
            <a:avLst/>
          </a:prstGeom>
          <a:noFill/>
        </p:spPr>
      </p:pic>
      <p:sp>
        <p:nvSpPr>
          <p:cNvPr id="7" name="Скругленный прямоугольник 6"/>
          <p:cNvSpPr/>
          <p:nvPr/>
        </p:nvSpPr>
        <p:spPr>
          <a:xfrm>
            <a:off x="4322619" y="526472"/>
            <a:ext cx="7370618" cy="385156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dirty="0" smtClean="0"/>
          </a:p>
          <a:p>
            <a:r>
              <a:rPr lang="ru-RU" sz="1400" dirty="0" smtClean="0"/>
              <a:t>Тренажер ручного типа для функционального восстановления (Южная Корея) рекомендуется для пациентов с гемиплегией нижних конечностей, пожилых пациентов.</a:t>
            </a:r>
            <a:br>
              <a:rPr lang="ru-RU" sz="1400" dirty="0" smtClean="0"/>
            </a:br>
            <a:r>
              <a:rPr lang="ru-RU" sz="1400" dirty="0" smtClean="0"/>
              <a:t>Тренажер ручного типа для функционального восстановления, применяется для увеличения мышечной силы нижних конечностей с ухудшенной функцией, а также для улучшения возможности сохранения вертикального положения. Это достигается с помощью физических упражнений - повторяющихся сгибаний и разгибаний нижних конечностей, за счет чего пациент скользит вверх и вниз, находясь в безопасном положении лежа. </a:t>
            </a:r>
          </a:p>
          <a:p>
            <a:r>
              <a:rPr lang="ru-RU" sz="1400" b="1" dirty="0" smtClean="0"/>
              <a:t>ХАРАКТЕРИСТИКИ</a:t>
            </a:r>
            <a:r>
              <a:rPr lang="ru-RU" sz="1400" dirty="0" smtClean="0"/>
              <a:t>:</a:t>
            </a:r>
            <a:br>
              <a:rPr lang="ru-RU" sz="1400" dirty="0" smtClean="0"/>
            </a:br>
            <a:r>
              <a:rPr lang="ru-RU" sz="1400" dirty="0" smtClean="0"/>
              <a:t>• Габариты: 2180(Д) Х 550(Ш) Х 740~1380(B) мм</a:t>
            </a:r>
            <a:br>
              <a:rPr lang="ru-RU" sz="1400" dirty="0" smtClean="0"/>
            </a:br>
            <a:r>
              <a:rPr lang="ru-RU" sz="1400" dirty="0" smtClean="0"/>
              <a:t>• Максимальный допустимый вес пациента: 150 кг</a:t>
            </a:r>
            <a:br>
              <a:rPr lang="ru-RU" sz="1400" dirty="0" smtClean="0"/>
            </a:br>
            <a:r>
              <a:rPr lang="ru-RU" sz="1400" dirty="0" smtClean="0"/>
              <a:t>Номинальное напряжение: АС 220B/230B</a:t>
            </a:r>
            <a:br>
              <a:rPr lang="ru-RU" sz="1400" dirty="0" smtClean="0"/>
            </a:br>
            <a:r>
              <a:rPr lang="ru-RU" sz="1400" dirty="0" smtClean="0"/>
              <a:t>Частота: 50/60 Гц</a:t>
            </a:r>
            <a:br>
              <a:rPr lang="ru-RU" sz="1400" dirty="0" smtClean="0"/>
            </a:br>
            <a:r>
              <a:rPr lang="ru-RU" sz="1400" dirty="0" smtClean="0"/>
              <a:t>•Потребляемая мощность: 100 Вт</a:t>
            </a:r>
            <a:br>
              <a:rPr lang="ru-RU" sz="1400" dirty="0" smtClean="0"/>
            </a:br>
            <a:r>
              <a:rPr lang="ru-RU" sz="1400" dirty="0" smtClean="0"/>
              <a:t>• Вес тренажера: 111 кг</a:t>
            </a:r>
          </a:p>
          <a:p>
            <a:endParaRPr lang="ru-RU" dirty="0" smtClean="0"/>
          </a:p>
        </p:txBody>
      </p:sp>
      <p:sp>
        <p:nvSpPr>
          <p:cNvPr id="8" name="Скругленный прямоугольник 7"/>
          <p:cNvSpPr/>
          <p:nvPr/>
        </p:nvSpPr>
        <p:spPr>
          <a:xfrm>
            <a:off x="942109" y="4488872"/>
            <a:ext cx="3851563" cy="18288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smtClean="0"/>
              <a:t>КОМПЛЕКТ ПОСТАВКИ</a:t>
            </a:r>
            <a:r>
              <a:rPr lang="ru-RU" dirty="0" smtClean="0"/>
              <a:t>:</a:t>
            </a:r>
            <a:br>
              <a:rPr lang="ru-RU" dirty="0" smtClean="0"/>
            </a:br>
            <a:r>
              <a:rPr lang="ru-RU" dirty="0" smtClean="0"/>
              <a:t> • Скользящая скамья</a:t>
            </a:r>
            <a:br>
              <a:rPr lang="ru-RU" dirty="0" smtClean="0"/>
            </a:br>
            <a:r>
              <a:rPr lang="ru-RU" dirty="0" smtClean="0"/>
              <a:t> • Подставка под ноги</a:t>
            </a:r>
            <a:br>
              <a:rPr lang="ru-RU" dirty="0" smtClean="0"/>
            </a:br>
            <a:r>
              <a:rPr lang="ru-RU" dirty="0" smtClean="0"/>
              <a:t> • Пульт управления</a:t>
            </a:r>
            <a:br>
              <a:rPr lang="ru-RU" dirty="0" smtClean="0"/>
            </a:br>
            <a:r>
              <a:rPr lang="ru-RU" dirty="0" smtClean="0"/>
              <a:t> • Привязной ремень</a:t>
            </a:r>
            <a:br>
              <a:rPr lang="ru-RU" dirty="0" smtClean="0"/>
            </a:br>
            <a:r>
              <a:rPr lang="ru-RU" dirty="0" smtClean="0"/>
              <a:t> • Фиксирующий зажим</a:t>
            </a:r>
            <a:endParaRPr lang="ru-RU" dirty="0"/>
          </a:p>
        </p:txBody>
      </p:sp>
      <p:sp>
        <p:nvSpPr>
          <p:cNvPr id="9" name="Скругленный прямоугольник 8"/>
          <p:cNvSpPr/>
          <p:nvPr/>
        </p:nvSpPr>
        <p:spPr>
          <a:xfrm>
            <a:off x="4946072" y="4475018"/>
            <a:ext cx="6539346" cy="1842654"/>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600" dirty="0" smtClean="0"/>
          </a:p>
          <a:p>
            <a:endParaRPr lang="ru-RU" sz="1600" dirty="0" smtClean="0"/>
          </a:p>
          <a:p>
            <a:r>
              <a:rPr lang="ru-RU" sz="1600" b="1" dirty="0" smtClean="0"/>
              <a:t>ОСОБЕННОСТИ:</a:t>
            </a:r>
            <a:r>
              <a:rPr lang="ru-RU" sz="1600" dirty="0" smtClean="0"/>
              <a:t/>
            </a:r>
            <a:br>
              <a:rPr lang="ru-RU" sz="1600" dirty="0" smtClean="0"/>
            </a:br>
            <a:r>
              <a:rPr lang="ru-RU" sz="1600" dirty="0" smtClean="0"/>
              <a:t>• Восстановление мышц и двигательной способности суставов</a:t>
            </a:r>
          </a:p>
          <a:p>
            <a:r>
              <a:rPr lang="ru-RU" sz="1600" dirty="0" smtClean="0"/>
              <a:t>•Различные уровни сложности за счет силы притяжения</a:t>
            </a:r>
            <a:br>
              <a:rPr lang="ru-RU" sz="1600" dirty="0" smtClean="0"/>
            </a:br>
            <a:r>
              <a:rPr lang="ru-RU" sz="1600" dirty="0" smtClean="0"/>
              <a:t>Активный тренинг, ориентированный на пациента</a:t>
            </a:r>
            <a:br>
              <a:rPr lang="ru-RU" sz="1600" dirty="0" smtClean="0"/>
            </a:br>
            <a:r>
              <a:rPr lang="ru-RU" sz="1600" dirty="0" smtClean="0"/>
              <a:t>• Увеличение мышечной силы нижних конечностей</a:t>
            </a:r>
            <a:br>
              <a:rPr lang="ru-RU" sz="1600" dirty="0" smtClean="0"/>
            </a:br>
            <a:r>
              <a:rPr lang="ru-RU" sz="1600" dirty="0" smtClean="0"/>
              <a:t>• Тренировка способности сохранять равновесие</a:t>
            </a:r>
          </a:p>
          <a:p>
            <a:r>
              <a:rPr lang="ru-RU" dirty="0" smtClean="0"/>
              <a:t/>
            </a:r>
            <a:br>
              <a:rPr lang="ru-RU" dirty="0" smtClean="0"/>
            </a:br>
            <a:endParaRPr lang="ru-RU" dirty="0"/>
          </a:p>
        </p:txBody>
      </p:sp>
      <p:sp>
        <p:nvSpPr>
          <p:cNvPr id="10" name="Прямоугольник 9"/>
          <p:cNvSpPr/>
          <p:nvPr/>
        </p:nvSpPr>
        <p:spPr>
          <a:xfrm>
            <a:off x="609600" y="3840126"/>
            <a:ext cx="3726873" cy="584775"/>
          </a:xfrm>
          <a:prstGeom prst="rect">
            <a:avLst/>
          </a:prstGeom>
        </p:spPr>
        <p:txBody>
          <a:bodyPr wrap="square">
            <a:spAutoFit/>
          </a:bodyPr>
          <a:lstStyle/>
          <a:p>
            <a:r>
              <a:rPr lang="ru-RU" sz="1600" b="1" dirty="0" smtClean="0">
                <a:solidFill>
                  <a:schemeClr val="bg1"/>
                </a:solidFill>
              </a:rPr>
              <a:t>Тренажер для тренировки нижних конечностей (со скольжением)</a:t>
            </a:r>
            <a:endParaRPr lang="ru-RU" sz="1600" b="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sun9-57.userapi.com/impg/n7RdAKKJirYCt1R64utUkxWDeZNFfCGkB2cv_Q/L0RiC-LUkV0.jpg?size=721x1080&amp;quality=95&amp;sign=702e19abbb4d8e76f9066ea1949298b4&amp;type=album"/>
          <p:cNvPicPr>
            <a:picLocks noChangeAspect="1" noChangeArrowheads="1"/>
          </p:cNvPicPr>
          <p:nvPr/>
        </p:nvPicPr>
        <p:blipFill>
          <a:blip r:embed="rId2"/>
          <a:srcRect/>
          <a:stretch>
            <a:fillRect/>
          </a:stretch>
        </p:blipFill>
        <p:spPr bwMode="auto">
          <a:xfrm>
            <a:off x="801071" y="623454"/>
            <a:ext cx="2524020" cy="3780778"/>
          </a:xfrm>
          <a:prstGeom prst="rect">
            <a:avLst/>
          </a:prstGeom>
          <a:noFill/>
        </p:spPr>
      </p:pic>
      <p:sp>
        <p:nvSpPr>
          <p:cNvPr id="7" name="Прямоугольник 6"/>
          <p:cNvSpPr/>
          <p:nvPr/>
        </p:nvSpPr>
        <p:spPr>
          <a:xfrm>
            <a:off x="520120" y="4560516"/>
            <a:ext cx="3636244" cy="646331"/>
          </a:xfrm>
          <a:prstGeom prst="rect">
            <a:avLst/>
          </a:prstGeom>
        </p:spPr>
        <p:txBody>
          <a:bodyPr wrap="square">
            <a:spAutoFit/>
          </a:bodyPr>
          <a:lstStyle/>
          <a:p>
            <a:r>
              <a:rPr lang="ru-RU" b="1" dirty="0" err="1" smtClean="0">
                <a:solidFill>
                  <a:schemeClr val="bg1"/>
                </a:solidFill>
              </a:rPr>
              <a:t>Вертикализатор</a:t>
            </a:r>
            <a:r>
              <a:rPr lang="ru-RU" b="1" dirty="0" smtClean="0">
                <a:solidFill>
                  <a:schemeClr val="bg1"/>
                </a:solidFill>
              </a:rPr>
              <a:t> поворотный с электроприводом</a:t>
            </a:r>
            <a:endParaRPr lang="ru-RU" b="1" dirty="0">
              <a:solidFill>
                <a:schemeClr val="bg1"/>
              </a:solidFill>
            </a:endParaRPr>
          </a:p>
        </p:txBody>
      </p:sp>
      <p:sp>
        <p:nvSpPr>
          <p:cNvPr id="8" name="Скругленный прямоугольник 7"/>
          <p:cNvSpPr/>
          <p:nvPr/>
        </p:nvSpPr>
        <p:spPr>
          <a:xfrm>
            <a:off x="4059382" y="595745"/>
            <a:ext cx="7633854" cy="545869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t>Вертикализатор</a:t>
            </a:r>
            <a:r>
              <a:rPr lang="ru-RU" dirty="0" smtClean="0"/>
              <a:t> с обратным наклоном рекомендован больным в тяжелой стадии ДЦП, после перенесенных спинальных и черепно-мозговых травм, проведенных оперативных вмешательствах, после инсульта, а также после длительного пребывания в лежачем (горизонтальном) положении. </a:t>
            </a:r>
            <a:r>
              <a:rPr lang="ru-RU" dirty="0" err="1" smtClean="0"/>
              <a:t>Вертикализатор</a:t>
            </a:r>
            <a:r>
              <a:rPr lang="ru-RU" dirty="0" smtClean="0"/>
              <a:t> предназначен для осуществления плавного перехода человека из горизонтального в вертикальное положение 14 наоборот, а также тренировки вестибулярного аппарата после длительного пребывания больного в лежачем положении.</a:t>
            </a:r>
            <a:br>
              <a:rPr lang="ru-RU" dirty="0" smtClean="0"/>
            </a:br>
            <a:r>
              <a:rPr lang="ru-RU" dirty="0" err="1" smtClean="0"/>
              <a:t>Вертикализатор</a:t>
            </a:r>
            <a:r>
              <a:rPr lang="ru-RU" dirty="0" smtClean="0"/>
              <a:t> с обратным наклоном представляет собой стол с плавным изменением угла наклона с помощью электропривода и возможностью проведения вытяжения позвоночника, используя собственный вес пациента. В горизонтальном положении </a:t>
            </a:r>
            <a:r>
              <a:rPr lang="ru-RU" dirty="0" err="1" smtClean="0"/>
              <a:t>вертикализатор</a:t>
            </a:r>
            <a:r>
              <a:rPr lang="ru-RU" dirty="0" smtClean="0"/>
              <a:t> может использоваться как массажная кушетка или стол для проведения мануальной терапии и лечебной физкультуры.</a:t>
            </a:r>
            <a:br>
              <a:rPr lang="ru-RU" dirty="0" smtClean="0"/>
            </a:br>
            <a:r>
              <a:rPr lang="ru-RU" dirty="0" smtClean="0"/>
              <a:t>Длина ложа - 175 см или 190 см.</a:t>
            </a:r>
            <a:br>
              <a:rPr lang="ru-RU" dirty="0" smtClean="0"/>
            </a:br>
            <a:r>
              <a:rPr lang="ru-RU" dirty="0" smtClean="0"/>
              <a:t>CH 38.03.10</a:t>
            </a:r>
            <a:endParaRPr lang="ru-R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s://sun9-30.userapi.com/impg/OYfGABWdxFf7_B-GHlVuVrMDyTW1lsGrKP8FwQ/yIlmZq1ZDdc.jpg?size=804x1080&amp;quality=95&amp;sign=b594dac4ac097219256fbab083f71a85&amp;type=album"/>
          <p:cNvPicPr>
            <a:picLocks noChangeAspect="1" noChangeArrowheads="1"/>
          </p:cNvPicPr>
          <p:nvPr/>
        </p:nvPicPr>
        <p:blipFill>
          <a:blip r:embed="rId2"/>
          <a:srcRect/>
          <a:stretch>
            <a:fillRect/>
          </a:stretch>
        </p:blipFill>
        <p:spPr bwMode="auto">
          <a:xfrm>
            <a:off x="582107" y="603065"/>
            <a:ext cx="3283312" cy="4410419"/>
          </a:xfrm>
          <a:prstGeom prst="rect">
            <a:avLst/>
          </a:prstGeom>
          <a:noFill/>
        </p:spPr>
      </p:pic>
      <p:sp>
        <p:nvSpPr>
          <p:cNvPr id="7" name="Скругленный прямоугольник 6"/>
          <p:cNvSpPr/>
          <p:nvPr/>
        </p:nvSpPr>
        <p:spPr>
          <a:xfrm>
            <a:off x="4225637" y="568036"/>
            <a:ext cx="7412182" cy="554181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dirty="0" err="1" smtClean="0"/>
              <a:t>Вертикализатор</a:t>
            </a:r>
            <a:r>
              <a:rPr lang="ru-RU" sz="1500" dirty="0" smtClean="0"/>
              <a:t> поворотный рекомендован больным в тяжелой стадии ДЦП, после перенесенных спинальных и черепно-мозговых травм, проведенных оперативных вмешательств, после инсульта, а также после длительного пребывания в лежачем (горизонтальном) положении.</a:t>
            </a:r>
            <a:br>
              <a:rPr lang="ru-RU" sz="1500" dirty="0" smtClean="0"/>
            </a:br>
            <a:r>
              <a:rPr lang="ru-RU" sz="1500" dirty="0" smtClean="0"/>
              <a:t>Плавное изменение угла наклона при выведении </a:t>
            </a:r>
            <a:r>
              <a:rPr lang="ru-RU" sz="1500" dirty="0" err="1" smtClean="0"/>
              <a:t>вертикализатора</a:t>
            </a:r>
            <a:r>
              <a:rPr lang="ru-RU" sz="1500" dirty="0" smtClean="0"/>
              <a:t> из горизонтального положения в вертикальное и обратно осуществляется от электропривода.</a:t>
            </a:r>
            <a:br>
              <a:rPr lang="ru-RU" sz="1500" dirty="0" smtClean="0"/>
            </a:br>
            <a:r>
              <a:rPr lang="ru-RU" sz="1500" dirty="0" smtClean="0"/>
              <a:t>Жилет, ремень для крепления ног, опоры для рук надежно страхуют пациента и придают правильное положение. За счет малой высоты в горизонтальном положении обеспечивается простота перемещения пациента с кровати на </a:t>
            </a:r>
            <a:r>
              <a:rPr lang="ru-RU" sz="1500" dirty="0" err="1" smtClean="0"/>
              <a:t>вертикализатор</a:t>
            </a:r>
            <a:r>
              <a:rPr lang="ru-RU" sz="1500" dirty="0" smtClean="0"/>
              <a:t>.</a:t>
            </a:r>
            <a:br>
              <a:rPr lang="ru-RU" sz="1500" dirty="0" smtClean="0"/>
            </a:br>
            <a:r>
              <a:rPr lang="ru-RU" sz="1500" dirty="0" smtClean="0"/>
              <a:t>Возможность проведения вытяжения позвоночника, используя собственный вес пациента. </a:t>
            </a:r>
            <a:r>
              <a:rPr lang="ru-RU" sz="1500" dirty="0" err="1" smtClean="0"/>
              <a:t>Вертикализатор</a:t>
            </a:r>
            <a:r>
              <a:rPr lang="ru-RU" sz="1500" dirty="0" smtClean="0"/>
              <a:t> облегчает уход за лежачими больными и может использоваться как в больницах, так и в домашних условиях.</a:t>
            </a:r>
            <a:br>
              <a:rPr lang="ru-RU" sz="1500" dirty="0" smtClean="0"/>
            </a:br>
            <a:r>
              <a:rPr lang="ru-RU" sz="1500" dirty="0" smtClean="0"/>
              <a:t>Используется для тренировки вестибулярного аппарата после длительного пребывания больного в лежачем положении. В горизонтальном положении </a:t>
            </a:r>
            <a:r>
              <a:rPr lang="ru-RU" sz="1500" dirty="0" err="1" smtClean="0"/>
              <a:t>вертикализатор</a:t>
            </a:r>
            <a:r>
              <a:rPr lang="ru-RU" sz="1500" dirty="0" smtClean="0"/>
              <a:t> может использоваться как массажная кушетка или стол для проведения мануальной терапии и лечебной физкультуры.</a:t>
            </a:r>
            <a:br>
              <a:rPr lang="ru-RU" sz="1500" dirty="0" smtClean="0"/>
            </a:br>
            <a:r>
              <a:rPr lang="ru-RU" sz="1500" dirty="0" smtClean="0"/>
              <a:t>Возможность </a:t>
            </a:r>
            <a:r>
              <a:rPr lang="ru-RU" sz="1500" dirty="0" err="1" smtClean="0"/>
              <a:t>вертикализации</a:t>
            </a:r>
            <a:r>
              <a:rPr lang="ru-RU" sz="1500" dirty="0" smtClean="0"/>
              <a:t> высоких пациентов (ростом свыше 1,9 м).</a:t>
            </a:r>
            <a:br>
              <a:rPr lang="ru-RU" sz="1500" dirty="0" smtClean="0"/>
            </a:br>
            <a:r>
              <a:rPr lang="ru-RU" sz="1500" dirty="0" smtClean="0"/>
              <a:t>Дополнительные опции: Столик</a:t>
            </a:r>
            <a:br>
              <a:rPr lang="ru-RU" sz="1500" dirty="0" smtClean="0"/>
            </a:br>
            <a:r>
              <a:rPr lang="ru-RU" sz="1500" dirty="0" smtClean="0"/>
              <a:t>CH 38.05</a:t>
            </a:r>
            <a:endParaRPr lang="ru-RU" sz="1500" dirty="0"/>
          </a:p>
        </p:txBody>
      </p:sp>
      <p:sp>
        <p:nvSpPr>
          <p:cNvPr id="8" name="Прямоугольник 7"/>
          <p:cNvSpPr/>
          <p:nvPr/>
        </p:nvSpPr>
        <p:spPr>
          <a:xfrm>
            <a:off x="484910" y="5100888"/>
            <a:ext cx="3976255" cy="923330"/>
          </a:xfrm>
          <a:prstGeom prst="rect">
            <a:avLst/>
          </a:prstGeom>
        </p:spPr>
        <p:txBody>
          <a:bodyPr wrap="square">
            <a:spAutoFit/>
          </a:bodyPr>
          <a:lstStyle/>
          <a:p>
            <a:r>
              <a:rPr lang="ru-RU" b="1" dirty="0" err="1" smtClean="0">
                <a:solidFill>
                  <a:schemeClr val="bg1"/>
                </a:solidFill>
              </a:rPr>
              <a:t>Вертикализатор</a:t>
            </a:r>
            <a:r>
              <a:rPr lang="ru-RU" b="1" dirty="0" smtClean="0">
                <a:solidFill>
                  <a:schemeClr val="bg1"/>
                </a:solidFill>
              </a:rPr>
              <a:t> поворотный</a:t>
            </a:r>
            <a:br>
              <a:rPr lang="ru-RU" b="1" dirty="0" smtClean="0">
                <a:solidFill>
                  <a:schemeClr val="bg1"/>
                </a:solidFill>
              </a:rPr>
            </a:br>
            <a:r>
              <a:rPr lang="ru-RU" b="1" dirty="0" smtClean="0">
                <a:solidFill>
                  <a:schemeClr val="bg1"/>
                </a:solidFill>
              </a:rPr>
              <a:t>с функцией обратного наклона и электроприводом</a:t>
            </a:r>
            <a:endParaRPr lang="ru-RU" b="1"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sun9-2.userapi.com/impg/NqC7DawghV1w1gwIwL5u8kQYM14tKw_uU4H4Dw/MBHwptcJPZE.jpg?size=1280x930&amp;quality=95&amp;sign=8360c49a99bc6107ad423d1b78ef089d&amp;type=album"/>
          <p:cNvPicPr>
            <a:picLocks noChangeAspect="1" noChangeArrowheads="1"/>
          </p:cNvPicPr>
          <p:nvPr/>
        </p:nvPicPr>
        <p:blipFill>
          <a:blip r:embed="rId2"/>
          <a:srcRect/>
          <a:stretch>
            <a:fillRect/>
          </a:stretch>
        </p:blipFill>
        <p:spPr bwMode="auto">
          <a:xfrm>
            <a:off x="600808" y="1676399"/>
            <a:ext cx="3985342" cy="2895600"/>
          </a:xfrm>
          <a:prstGeom prst="rect">
            <a:avLst/>
          </a:prstGeom>
          <a:noFill/>
        </p:spPr>
      </p:pic>
      <p:sp>
        <p:nvSpPr>
          <p:cNvPr id="7" name="Скругленный прямоугольник 6"/>
          <p:cNvSpPr/>
          <p:nvPr/>
        </p:nvSpPr>
        <p:spPr>
          <a:xfrm>
            <a:off x="4779818" y="942109"/>
            <a:ext cx="6885709" cy="508461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t>Вертикализатор</a:t>
            </a:r>
            <a:r>
              <a:rPr lang="ru-RU" dirty="0" smtClean="0"/>
              <a:t> наклонный предназначен для детей и подростков с такими клиническими формами ДЦП как: спастическая </a:t>
            </a:r>
            <a:r>
              <a:rPr lang="ru-RU" dirty="0" err="1" smtClean="0"/>
              <a:t>диплегия</a:t>
            </a:r>
            <a:r>
              <a:rPr lang="ru-RU" dirty="0" smtClean="0"/>
              <a:t> (болезнь</a:t>
            </a:r>
            <a:br>
              <a:rPr lang="ru-RU" dirty="0" smtClean="0"/>
            </a:br>
            <a:r>
              <a:rPr lang="ru-RU" dirty="0" err="1" smtClean="0"/>
              <a:t>Литтла</a:t>
            </a:r>
            <a:r>
              <a:rPr lang="ru-RU" dirty="0" smtClean="0"/>
              <a:t>), спастическая гемиплегия (гемипарез), </a:t>
            </a:r>
            <a:r>
              <a:rPr lang="ru-RU" dirty="0" err="1" smtClean="0"/>
              <a:t>атонически-астатическая</a:t>
            </a:r>
            <a:r>
              <a:rPr lang="ru-RU" dirty="0" smtClean="0"/>
              <a:t> (мозжечковая) форма, а также при гиперкинезах (насильственных движениях).</a:t>
            </a:r>
            <a:br>
              <a:rPr lang="ru-RU" dirty="0" smtClean="0"/>
            </a:br>
            <a:r>
              <a:rPr lang="ru-RU" dirty="0" smtClean="0"/>
              <a:t>Кроме того, </a:t>
            </a:r>
            <a:r>
              <a:rPr lang="ru-RU" dirty="0" err="1" smtClean="0"/>
              <a:t>вертикализатор</a:t>
            </a:r>
            <a:r>
              <a:rPr lang="ru-RU" dirty="0" smtClean="0"/>
              <a:t> рекомендован больным при нижнем спастическом </a:t>
            </a:r>
            <a:r>
              <a:rPr lang="ru-RU" dirty="0" err="1" smtClean="0"/>
              <a:t>парапарезе</a:t>
            </a:r>
            <a:r>
              <a:rPr lang="ru-RU" dirty="0" smtClean="0"/>
              <a:t> после перенесенной спинальной травмы.</a:t>
            </a:r>
            <a:br>
              <a:rPr lang="ru-RU" dirty="0" smtClean="0"/>
            </a:br>
            <a:r>
              <a:rPr lang="ru-RU" dirty="0" err="1" smtClean="0"/>
              <a:t>Вертикализатор</a:t>
            </a:r>
            <a:r>
              <a:rPr lang="ru-RU" dirty="0" smtClean="0"/>
              <a:t> наклонный обеспечивает тренировку процесса стояния и удержания правильной вертикальной позы.</a:t>
            </a:r>
            <a:br>
              <a:rPr lang="ru-RU" dirty="0" smtClean="0"/>
            </a:br>
            <a:r>
              <a:rPr lang="ru-RU" dirty="0" smtClean="0"/>
              <a:t>Размер подбирается в соответствии с ростом ребенка:</a:t>
            </a:r>
            <a:br>
              <a:rPr lang="ru-RU" dirty="0" smtClean="0"/>
            </a:br>
            <a:r>
              <a:rPr lang="ru-RU" dirty="0" smtClean="0"/>
              <a:t>70 - 100 см (CH 38.01.01)</a:t>
            </a:r>
            <a:br>
              <a:rPr lang="ru-RU" dirty="0" smtClean="0"/>
            </a:br>
            <a:r>
              <a:rPr lang="ru-RU" dirty="0" smtClean="0"/>
              <a:t>100 - 120 см (CH 38.01.02)</a:t>
            </a:r>
            <a:br>
              <a:rPr lang="ru-RU" dirty="0" smtClean="0"/>
            </a:br>
            <a:r>
              <a:rPr lang="ru-RU" dirty="0" smtClean="0"/>
              <a:t>120 - 160 см (СН 38.01.03)</a:t>
            </a:r>
            <a:endParaRPr lang="ru-RU" dirty="0"/>
          </a:p>
        </p:txBody>
      </p:sp>
      <p:sp>
        <p:nvSpPr>
          <p:cNvPr id="8" name="Прямоугольник 7"/>
          <p:cNvSpPr/>
          <p:nvPr/>
        </p:nvSpPr>
        <p:spPr>
          <a:xfrm>
            <a:off x="969421" y="4879170"/>
            <a:ext cx="3456780" cy="369332"/>
          </a:xfrm>
          <a:prstGeom prst="rect">
            <a:avLst/>
          </a:prstGeom>
        </p:spPr>
        <p:txBody>
          <a:bodyPr wrap="none">
            <a:spAutoFit/>
          </a:bodyPr>
          <a:lstStyle/>
          <a:p>
            <a:r>
              <a:rPr lang="ru-RU" b="1" dirty="0" err="1" smtClean="0">
                <a:solidFill>
                  <a:schemeClr val="bg1"/>
                </a:solidFill>
              </a:rPr>
              <a:t>Вертикализатор</a:t>
            </a:r>
            <a:r>
              <a:rPr lang="ru-RU" b="1" dirty="0" smtClean="0">
                <a:solidFill>
                  <a:schemeClr val="bg1"/>
                </a:solidFill>
              </a:rPr>
              <a:t> наклонный </a:t>
            </a:r>
            <a:endParaRPr lang="ru-RU" b="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s://sun9-4.userapi.com/impg/BiOaf-Ra9tib10a5EM2bJCn14rqFirMpo02WsQ/DfTb7_omFd8.jpg?size=770x1080&amp;quality=95&amp;sign=0f2b99036f10089648831e7f27bbfcda&amp;type=album"/>
          <p:cNvPicPr>
            <a:picLocks noChangeAspect="1" noChangeArrowheads="1"/>
          </p:cNvPicPr>
          <p:nvPr/>
        </p:nvPicPr>
        <p:blipFill>
          <a:blip r:embed="rId2"/>
          <a:srcRect/>
          <a:stretch>
            <a:fillRect/>
          </a:stretch>
        </p:blipFill>
        <p:spPr bwMode="auto">
          <a:xfrm>
            <a:off x="1200082" y="983673"/>
            <a:ext cx="3081866" cy="4322618"/>
          </a:xfrm>
          <a:prstGeom prst="rect">
            <a:avLst/>
          </a:prstGeom>
          <a:noFill/>
        </p:spPr>
      </p:pic>
      <p:sp>
        <p:nvSpPr>
          <p:cNvPr id="7" name="Скругленный прямоугольник 6"/>
          <p:cNvSpPr/>
          <p:nvPr/>
        </p:nvSpPr>
        <p:spPr>
          <a:xfrm>
            <a:off x="4987637" y="1066800"/>
            <a:ext cx="6511636" cy="483523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t>Вертикализатор-стойка</a:t>
            </a:r>
            <a:r>
              <a:rPr lang="ru-RU" dirty="0" smtClean="0"/>
              <a:t> предназначен для детей с ДЦП: спастическая </a:t>
            </a:r>
            <a:r>
              <a:rPr lang="ru-RU" dirty="0" err="1" smtClean="0"/>
              <a:t>диплегия</a:t>
            </a:r>
            <a:r>
              <a:rPr lang="ru-RU" dirty="0" smtClean="0"/>
              <a:t> и гемиплегия (гемипарез), </a:t>
            </a:r>
            <a:r>
              <a:rPr lang="ru-RU" dirty="0" err="1" smtClean="0"/>
              <a:t>атонически-астатическая</a:t>
            </a:r>
            <a:r>
              <a:rPr lang="ru-RU" dirty="0" smtClean="0"/>
              <a:t> (мозжечковая) форма.</a:t>
            </a:r>
            <a:br>
              <a:rPr lang="ru-RU" dirty="0" smtClean="0"/>
            </a:br>
            <a:r>
              <a:rPr lang="ru-RU" dirty="0" smtClean="0"/>
              <a:t>Рекомендован больным при нижнем спастическом </a:t>
            </a:r>
            <a:r>
              <a:rPr lang="ru-RU" dirty="0" err="1" smtClean="0"/>
              <a:t>парапарезе</a:t>
            </a:r>
            <a:r>
              <a:rPr lang="ru-RU" dirty="0" smtClean="0"/>
              <a:t> после перенесенной спинальной травмы, после перенесенного инсульта, в качестве профилактики трофических изменений тканей (пролежней).</a:t>
            </a:r>
            <a:br>
              <a:rPr lang="ru-RU" dirty="0" smtClean="0"/>
            </a:br>
            <a:r>
              <a:rPr lang="ru-RU" dirty="0" err="1" smtClean="0"/>
              <a:t>Вертикализатор-стойка</a:t>
            </a:r>
            <a:r>
              <a:rPr lang="ru-RU" dirty="0" smtClean="0"/>
              <a:t> предназначен для тренировки вертикальной позы, а также для проведения зарядки, комплекса упражнений лечебной физкультуры (самостоятельно или при помощи другого человека).</a:t>
            </a:r>
            <a:br>
              <a:rPr lang="ru-RU" dirty="0" smtClean="0"/>
            </a:br>
            <a:r>
              <a:rPr lang="ru-RU" dirty="0" smtClean="0"/>
              <a:t>Высота </a:t>
            </a:r>
            <a:r>
              <a:rPr lang="ru-RU" dirty="0" err="1" smtClean="0"/>
              <a:t>вертикализатора-стойки</a:t>
            </a:r>
            <a:r>
              <a:rPr lang="ru-RU" dirty="0" smtClean="0"/>
              <a:t> -149 см.</a:t>
            </a:r>
            <a:br>
              <a:rPr lang="ru-RU" dirty="0" smtClean="0"/>
            </a:br>
            <a:r>
              <a:rPr lang="ru-RU" dirty="0" smtClean="0"/>
              <a:t>CH 38.02.02</a:t>
            </a:r>
            <a:endParaRPr lang="ru-RU" dirty="0"/>
          </a:p>
        </p:txBody>
      </p:sp>
      <p:sp>
        <p:nvSpPr>
          <p:cNvPr id="8" name="Прямоугольник 7"/>
          <p:cNvSpPr/>
          <p:nvPr/>
        </p:nvSpPr>
        <p:spPr>
          <a:xfrm>
            <a:off x="1228820" y="5364079"/>
            <a:ext cx="2883290" cy="369332"/>
          </a:xfrm>
          <a:prstGeom prst="rect">
            <a:avLst/>
          </a:prstGeom>
        </p:spPr>
        <p:txBody>
          <a:bodyPr wrap="none">
            <a:spAutoFit/>
          </a:bodyPr>
          <a:lstStyle/>
          <a:p>
            <a:r>
              <a:rPr lang="ru-RU" b="1" dirty="0" err="1" smtClean="0">
                <a:solidFill>
                  <a:schemeClr val="bg1"/>
                </a:solidFill>
              </a:rPr>
              <a:t>Вертикализатор-стойка</a:t>
            </a:r>
            <a:endParaRPr lang="ru-RU" b="1"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s://sun9-53.userapi.com/impg/QdKWoZZWGVYjqa-5JHAeKTuN15xRwNLVH2D86g/8k_ZTZfHWu8.jpg?size=1280x1219&amp;quality=95&amp;sign=5d3183609cc6645ffbe2354296c175e4&amp;type=album"/>
          <p:cNvPicPr>
            <a:picLocks noChangeAspect="1" noChangeArrowheads="1"/>
          </p:cNvPicPr>
          <p:nvPr/>
        </p:nvPicPr>
        <p:blipFill>
          <a:blip r:embed="rId2"/>
          <a:srcRect/>
          <a:stretch>
            <a:fillRect/>
          </a:stretch>
        </p:blipFill>
        <p:spPr bwMode="auto">
          <a:xfrm>
            <a:off x="1097703" y="1427019"/>
            <a:ext cx="3622412" cy="3449782"/>
          </a:xfrm>
          <a:prstGeom prst="rect">
            <a:avLst/>
          </a:prstGeom>
          <a:noFill/>
        </p:spPr>
      </p:pic>
      <p:sp>
        <p:nvSpPr>
          <p:cNvPr id="7" name="Скругленный прямоугольник 6"/>
          <p:cNvSpPr/>
          <p:nvPr/>
        </p:nvSpPr>
        <p:spPr>
          <a:xfrm>
            <a:off x="4835236" y="554182"/>
            <a:ext cx="6733309" cy="576349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Ходунки показаны пациентам, страдающим различными клиническими формами ДЦП, вялыми и спастическими парезами и параличами различной этиологии, сопровождающимися патологией опорно-двигательного аппарата и нарушением походки.</a:t>
            </a:r>
            <a:br>
              <a:rPr lang="ru-RU" dirty="0" smtClean="0"/>
            </a:br>
            <a:r>
              <a:rPr lang="ru-RU" dirty="0" smtClean="0"/>
              <a:t>Способствуют подавлению патологической </a:t>
            </a:r>
            <a:r>
              <a:rPr lang="ru-RU" dirty="0" err="1" smtClean="0"/>
              <a:t>постуральной</a:t>
            </a:r>
            <a:r>
              <a:rPr lang="ru-RU" dirty="0" smtClean="0"/>
              <a:t> активности, создают условия для выработки нормальных </a:t>
            </a:r>
            <a:r>
              <a:rPr lang="ru-RU" dirty="0" err="1" smtClean="0"/>
              <a:t>постуральных</a:t>
            </a:r>
            <a:r>
              <a:rPr lang="ru-RU" dirty="0" smtClean="0"/>
              <a:t> реакций, помогают предупредить развитие контрактур и деформаций крупных суставов, способствуют устранению нарушений осанки и патологической установки стоп.</a:t>
            </a:r>
            <a:br>
              <a:rPr lang="ru-RU" dirty="0" smtClean="0"/>
            </a:br>
            <a:r>
              <a:rPr lang="ru-RU" dirty="0" smtClean="0"/>
              <a:t>Предназначены для выработки и тренировки правильной походки с полной или частичной фиксацией пациента.</a:t>
            </a:r>
            <a:br>
              <a:rPr lang="ru-RU" dirty="0" smtClean="0"/>
            </a:br>
            <a:r>
              <a:rPr lang="ru-RU" dirty="0" smtClean="0"/>
              <a:t>Размер подбирается в соответствии с ростом ребенка:</a:t>
            </a:r>
            <a:br>
              <a:rPr lang="ru-RU" dirty="0" smtClean="0"/>
            </a:br>
            <a:r>
              <a:rPr lang="ru-RU" dirty="0" smtClean="0"/>
              <a:t>• 70 - 90 см. (СН 36.12.01)</a:t>
            </a:r>
            <a:br>
              <a:rPr lang="ru-RU" dirty="0" smtClean="0"/>
            </a:br>
            <a:r>
              <a:rPr lang="ru-RU" dirty="0" smtClean="0"/>
              <a:t> • 90 - 115 см. (СН 36.12.02)</a:t>
            </a:r>
            <a:br>
              <a:rPr lang="ru-RU" dirty="0" smtClean="0"/>
            </a:br>
            <a:r>
              <a:rPr lang="ru-RU" dirty="0" smtClean="0"/>
              <a:t>•115 - 150 см. (СН 36.12.03)</a:t>
            </a:r>
            <a:endParaRPr lang="ru-RU" dirty="0"/>
          </a:p>
        </p:txBody>
      </p:sp>
      <p:sp>
        <p:nvSpPr>
          <p:cNvPr id="9" name="Прямоугольник 8"/>
          <p:cNvSpPr/>
          <p:nvPr/>
        </p:nvSpPr>
        <p:spPr>
          <a:xfrm>
            <a:off x="1530976" y="5100843"/>
            <a:ext cx="2458365" cy="369332"/>
          </a:xfrm>
          <a:prstGeom prst="rect">
            <a:avLst/>
          </a:prstGeom>
        </p:spPr>
        <p:txBody>
          <a:bodyPr wrap="none">
            <a:spAutoFit/>
          </a:bodyPr>
          <a:lstStyle/>
          <a:p>
            <a:r>
              <a:rPr lang="ru-RU" b="1" dirty="0" smtClean="0">
                <a:solidFill>
                  <a:schemeClr val="bg1"/>
                </a:solidFill>
              </a:rPr>
              <a:t>Ходунки «Айболит»</a:t>
            </a:r>
            <a:endParaRPr lang="ru-RU" b="1"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un9-14.userapi.com/impg/CRcODnzfmjw8Hud-CN_LknSywRsFjkdyah5Wag/B7knp8okzSE.jpg?size=1280x1242&amp;quality=95&amp;sign=b13f68825e8ed4cd0ca6ae6e55b836a4&amp;type=album"/>
          <p:cNvPicPr>
            <a:picLocks noChangeAspect="1" noChangeArrowheads="1"/>
          </p:cNvPicPr>
          <p:nvPr/>
        </p:nvPicPr>
        <p:blipFill>
          <a:blip r:embed="rId2"/>
          <a:srcRect/>
          <a:stretch>
            <a:fillRect/>
          </a:stretch>
        </p:blipFill>
        <p:spPr bwMode="auto">
          <a:xfrm>
            <a:off x="669057" y="1316182"/>
            <a:ext cx="3695125" cy="3585426"/>
          </a:xfrm>
          <a:prstGeom prst="rect">
            <a:avLst/>
          </a:prstGeom>
          <a:noFill/>
        </p:spPr>
      </p:pic>
      <p:sp>
        <p:nvSpPr>
          <p:cNvPr id="7" name="Скругленный прямоугольник 6"/>
          <p:cNvSpPr/>
          <p:nvPr/>
        </p:nvSpPr>
        <p:spPr>
          <a:xfrm>
            <a:off x="4488873" y="581891"/>
            <a:ext cx="7162800" cy="572192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Стул угловой (напольный) предназначен для детей, не умеющих сидеть из-за отсутствия контроля за положением головы и туловища. С помощью стула можно успешно организовать для ребенка игровую деятельность на полу.</a:t>
            </a:r>
            <a:br>
              <a:rPr lang="ru-RU" dirty="0" smtClean="0"/>
            </a:br>
            <a:r>
              <a:rPr lang="ru-RU" dirty="0" smtClean="0"/>
              <a:t>Стул угловой состоит из спинки, сидения, фиксирующих ремней и абдуктора. Спинка стула препятствует отведению и разгибанию верхнего плечевого пояса, что особенно важно при </a:t>
            </a:r>
            <a:r>
              <a:rPr lang="ru-RU" dirty="0" err="1" smtClean="0"/>
              <a:t>гиперкинетической</a:t>
            </a:r>
            <a:r>
              <a:rPr lang="ru-RU" dirty="0" smtClean="0"/>
              <a:t> форме детского церебрального паралича. Это обстоятельство способствует сведению рук ребенка к средней линии, что необходимо при любом виде ручной деятельности.</a:t>
            </a:r>
            <a:br>
              <a:rPr lang="ru-RU" dirty="0" smtClean="0"/>
            </a:br>
            <a:r>
              <a:rPr lang="ru-RU" dirty="0" smtClean="0"/>
              <a:t>Стул угловой имеет фиксирующие ремни, которые при необходимости закрепляют туловище на уровне груди и тазобедренного сустава. Абдуктор для бедер дополнительно фиксирует таз, препятствует сведению бедер и развитию контрактур при повышенном тонусе приводящих мышц бедра. Глубину и ширину сидения можно регулировать при помощи дополнительных подушек.</a:t>
            </a:r>
            <a:br>
              <a:rPr lang="ru-RU" dirty="0" smtClean="0"/>
            </a:br>
            <a:r>
              <a:rPr lang="ru-RU" dirty="0" smtClean="0"/>
              <a:t>РАЗМЕР:</a:t>
            </a:r>
            <a:br>
              <a:rPr lang="ru-RU" dirty="0" smtClean="0"/>
            </a:br>
            <a:r>
              <a:rPr lang="ru-RU" dirty="0" smtClean="0"/>
              <a:t>L67 W62 H45-62</a:t>
            </a:r>
            <a:endParaRPr lang="ru-RU" dirty="0"/>
          </a:p>
        </p:txBody>
      </p:sp>
      <p:sp>
        <p:nvSpPr>
          <p:cNvPr id="8" name="Прямоугольник 7"/>
          <p:cNvSpPr/>
          <p:nvPr/>
        </p:nvSpPr>
        <p:spPr>
          <a:xfrm>
            <a:off x="1658269" y="5086989"/>
            <a:ext cx="1796261" cy="369332"/>
          </a:xfrm>
          <a:prstGeom prst="rect">
            <a:avLst/>
          </a:prstGeom>
        </p:spPr>
        <p:txBody>
          <a:bodyPr wrap="none">
            <a:spAutoFit/>
          </a:bodyPr>
          <a:lstStyle/>
          <a:p>
            <a:r>
              <a:rPr lang="ru-RU" b="1" dirty="0" smtClean="0">
                <a:solidFill>
                  <a:schemeClr val="bg1"/>
                </a:solidFill>
              </a:rPr>
              <a:t>Стул угловой </a:t>
            </a:r>
            <a:endParaRPr lang="ru-RU" b="1"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s://sun9-21.userapi.com/impg/ptaPkV9n63gh9vxyzDm_QXetcGi9UuEDEf5kGg/MHF6MIA_T5A.jpg?size=1026x1080&amp;quality=95&amp;sign=d24f67761237c9fd8606525b81f0785a&amp;type=album"/>
          <p:cNvPicPr>
            <a:picLocks noChangeAspect="1" noChangeArrowheads="1"/>
          </p:cNvPicPr>
          <p:nvPr/>
        </p:nvPicPr>
        <p:blipFill>
          <a:blip r:embed="rId2"/>
          <a:srcRect/>
          <a:stretch>
            <a:fillRect/>
          </a:stretch>
        </p:blipFill>
        <p:spPr bwMode="auto">
          <a:xfrm>
            <a:off x="988074" y="1377690"/>
            <a:ext cx="3126726" cy="3291291"/>
          </a:xfrm>
          <a:prstGeom prst="rect">
            <a:avLst/>
          </a:prstGeom>
          <a:noFill/>
        </p:spPr>
      </p:pic>
      <p:sp>
        <p:nvSpPr>
          <p:cNvPr id="7" name="Скругленный прямоугольник 6"/>
          <p:cNvSpPr/>
          <p:nvPr/>
        </p:nvSpPr>
        <p:spPr>
          <a:xfrm>
            <a:off x="4488872" y="706582"/>
            <a:ext cx="7135091" cy="493221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Стул ортопедический детский предназначен для детей с различными формами ДЦП, особенно при наличии гиперкинезов, а также при отставании в двигательном и </a:t>
            </a:r>
            <a:r>
              <a:rPr lang="ru-RU" dirty="0" err="1" smtClean="0"/>
              <a:t>психоречевом</a:t>
            </a:r>
            <a:r>
              <a:rPr lang="ru-RU" dirty="0" smtClean="0"/>
              <a:t> развитии, при наличии явной патологии позвоночника (сколиоз, кифоз и т.д.).</a:t>
            </a:r>
            <a:br>
              <a:rPr lang="ru-RU" dirty="0" smtClean="0"/>
            </a:br>
            <a:r>
              <a:rPr lang="ru-RU" dirty="0" smtClean="0"/>
              <a:t>Легкая регулировка наклона стула позволяет разгружать позвоночник.</a:t>
            </a:r>
            <a:br>
              <a:rPr lang="ru-RU" dirty="0" smtClean="0"/>
            </a:br>
            <a:r>
              <a:rPr lang="ru-RU" dirty="0" smtClean="0"/>
              <a:t>Стул ортопедический детский позволяет тренировать процесс удержания головы в вертикальном положении, формировать правильную осанку.</a:t>
            </a:r>
            <a:br>
              <a:rPr lang="ru-RU" dirty="0" smtClean="0"/>
            </a:br>
            <a:r>
              <a:rPr lang="ru-RU" dirty="0" smtClean="0"/>
              <a:t>Обеспечивает подавление патологических рефлексов.</a:t>
            </a:r>
            <a:br>
              <a:rPr lang="ru-RU" dirty="0" smtClean="0"/>
            </a:br>
            <a:r>
              <a:rPr lang="ru-RU" dirty="0" smtClean="0"/>
              <a:t>Размер подбирается в соответствии с ростом ребенка:</a:t>
            </a:r>
            <a:br>
              <a:rPr lang="ru-RU" dirty="0" smtClean="0"/>
            </a:br>
            <a:r>
              <a:rPr lang="ru-RU" dirty="0" smtClean="0"/>
              <a:t>70 - 90 см (CH 37.01.01)</a:t>
            </a:r>
            <a:br>
              <a:rPr lang="ru-RU" dirty="0" smtClean="0"/>
            </a:br>
            <a:r>
              <a:rPr lang="ru-RU" dirty="0" smtClean="0"/>
              <a:t>90 - 115 см (СН 37.01.02)</a:t>
            </a:r>
            <a:endParaRPr lang="ru-RU" dirty="0"/>
          </a:p>
        </p:txBody>
      </p:sp>
      <p:sp>
        <p:nvSpPr>
          <p:cNvPr id="9" name="Прямоугольник 8"/>
          <p:cNvSpPr/>
          <p:nvPr/>
        </p:nvSpPr>
        <p:spPr>
          <a:xfrm>
            <a:off x="1316637" y="4823752"/>
            <a:ext cx="2746393" cy="369332"/>
          </a:xfrm>
          <a:prstGeom prst="rect">
            <a:avLst/>
          </a:prstGeom>
        </p:spPr>
        <p:txBody>
          <a:bodyPr wrap="none">
            <a:spAutoFit/>
          </a:bodyPr>
          <a:lstStyle/>
          <a:p>
            <a:r>
              <a:rPr lang="ru-RU" b="1" dirty="0" smtClean="0">
                <a:solidFill>
                  <a:schemeClr val="bg1"/>
                </a:solidFill>
              </a:rPr>
              <a:t>Стул ортопедический </a:t>
            </a:r>
            <a:endParaRPr lang="ru-RU" b="1"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sun9-29.userapi.com/impg/qW9Df1QHRZWdfx0Xeza2JbuUbku4PAJxLDRxmg/ZvWkCpDLC04.jpg?size=871x1080&amp;quality=95&amp;sign=2b1349ac07211bb3f939990d31182e6f&amp;type=album"/>
          <p:cNvPicPr>
            <a:picLocks noChangeAspect="1" noChangeArrowheads="1"/>
          </p:cNvPicPr>
          <p:nvPr/>
        </p:nvPicPr>
        <p:blipFill>
          <a:blip r:embed="rId2"/>
          <a:srcRect/>
          <a:stretch>
            <a:fillRect/>
          </a:stretch>
        </p:blipFill>
        <p:spPr bwMode="auto">
          <a:xfrm>
            <a:off x="1144084" y="1117883"/>
            <a:ext cx="3053843" cy="3786625"/>
          </a:xfrm>
          <a:prstGeom prst="rect">
            <a:avLst/>
          </a:prstGeom>
          <a:noFill/>
        </p:spPr>
      </p:pic>
      <p:sp>
        <p:nvSpPr>
          <p:cNvPr id="7" name="Скругленный прямоугольник 6"/>
          <p:cNvSpPr/>
          <p:nvPr/>
        </p:nvSpPr>
        <p:spPr>
          <a:xfrm>
            <a:off x="5167746" y="1316182"/>
            <a:ext cx="5874327" cy="390698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Регулировка высоты подножки, подголовника, подлокотников, глубины сидения позволяет добиться наибольшего удобства и </a:t>
            </a:r>
            <a:r>
              <a:rPr lang="ru-RU" dirty="0" err="1" smtClean="0"/>
              <a:t>пра-вильной</a:t>
            </a:r>
            <a:r>
              <a:rPr lang="ru-RU" dirty="0" smtClean="0"/>
              <a:t> позы.</a:t>
            </a:r>
            <a:br>
              <a:rPr lang="ru-RU" dirty="0" smtClean="0"/>
            </a:br>
            <a:r>
              <a:rPr lang="ru-RU" dirty="0" smtClean="0"/>
              <a:t>Легкая регулировка наклона стула с помощью газовой пружины позволяет разгружать позвоночник.</a:t>
            </a:r>
            <a:br>
              <a:rPr lang="ru-RU" dirty="0" smtClean="0"/>
            </a:br>
            <a:r>
              <a:rPr lang="ru-RU" dirty="0" smtClean="0"/>
              <a:t>Головные упоры, абдуктор и жилетка надежно фиксируют ребенка.</a:t>
            </a:r>
            <a:br>
              <a:rPr lang="ru-RU" dirty="0" smtClean="0"/>
            </a:br>
            <a:r>
              <a:rPr lang="ru-RU" dirty="0" smtClean="0"/>
              <a:t>Имеется съемный столик.</a:t>
            </a:r>
            <a:br>
              <a:rPr lang="ru-RU" dirty="0" smtClean="0"/>
            </a:br>
            <a:r>
              <a:rPr lang="ru-RU" dirty="0" smtClean="0"/>
              <a:t>Размер подбирается в соответствии с ростом пациента:</a:t>
            </a:r>
            <a:br>
              <a:rPr lang="ru-RU" dirty="0" smtClean="0"/>
            </a:br>
            <a:r>
              <a:rPr lang="ru-RU" dirty="0" smtClean="0"/>
              <a:t>115 - 160 см (СН 37.01.03)</a:t>
            </a:r>
            <a:endParaRPr lang="ru-RU" dirty="0"/>
          </a:p>
        </p:txBody>
      </p:sp>
      <p:sp>
        <p:nvSpPr>
          <p:cNvPr id="8" name="Прямоугольник 7"/>
          <p:cNvSpPr/>
          <p:nvPr/>
        </p:nvSpPr>
        <p:spPr>
          <a:xfrm>
            <a:off x="1300730" y="5031570"/>
            <a:ext cx="2746393" cy="369332"/>
          </a:xfrm>
          <a:prstGeom prst="rect">
            <a:avLst/>
          </a:prstGeom>
        </p:spPr>
        <p:txBody>
          <a:bodyPr wrap="none">
            <a:spAutoFit/>
          </a:bodyPr>
          <a:lstStyle/>
          <a:p>
            <a:r>
              <a:rPr lang="ru-RU" b="1" dirty="0" smtClean="0">
                <a:solidFill>
                  <a:schemeClr val="bg1"/>
                </a:solidFill>
              </a:rPr>
              <a:t>Стул ортопедический </a:t>
            </a:r>
            <a:endParaRPr lang="ru-RU" b="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F49AA98-AED4-4FAD-999C-98B64BB9DF71}"/>
              </a:ext>
            </a:extLst>
          </p:cNvPr>
          <p:cNvSpPr>
            <a:spLocks noGrp="1"/>
          </p:cNvSpPr>
          <p:nvPr>
            <p:ph sz="half" idx="2"/>
          </p:nvPr>
        </p:nvSpPr>
        <p:spPr>
          <a:xfrm>
            <a:off x="742807" y="2019993"/>
            <a:ext cx="5607904" cy="3747234"/>
          </a:xfrm>
        </p:spPr>
        <p:txBody>
          <a:bodyPr>
            <a:normAutofit fontScale="25000" lnSpcReduction="20000"/>
          </a:bodyPr>
          <a:lstStyle/>
          <a:p>
            <a:r>
              <a:rPr lang="ru-RU" sz="6000" b="1" i="0" u="none" strike="noStrike" dirty="0">
                <a:solidFill>
                  <a:srgbClr val="454545"/>
                </a:solidFill>
                <a:effectLst/>
                <a:latin typeface="Helvetica" pitchFamily="2" charset="0"/>
              </a:rPr>
              <a:t>РЕЗУЛЬТАТЫ ПРИМЕНЕНИЯ:</a:t>
            </a:r>
          </a:p>
          <a:p>
            <a:r>
              <a:rPr lang="ru-RU" sz="6000" b="0" i="0" u="none" strike="noStrike" dirty="0">
                <a:solidFill>
                  <a:srgbClr val="454545"/>
                </a:solidFill>
                <a:effectLst/>
                <a:latin typeface="UICTFontTextStyleBody"/>
              </a:rPr>
              <a:t>Снижение тонуса больших грудных мышц и мышц, вовлечённых в патологические мышечные синергии</a:t>
            </a:r>
          </a:p>
          <a:p>
            <a:r>
              <a:rPr lang="ru-RU" sz="6000" b="0" i="0" u="none" strike="noStrike" dirty="0">
                <a:solidFill>
                  <a:srgbClr val="454545"/>
                </a:solidFill>
                <a:effectLst/>
                <a:latin typeface="UICTFontTextStyleBody"/>
              </a:rPr>
              <a:t>Устранение патологического рефлекторного влияния на мускулатуру плечевого и тазового пояса</a:t>
            </a:r>
            <a:br>
              <a:rPr lang="ru-RU" sz="6000" b="0" i="0" u="none" strike="noStrike" dirty="0">
                <a:solidFill>
                  <a:srgbClr val="454545"/>
                </a:solidFill>
                <a:effectLst/>
                <a:latin typeface="UICTFontTextStyleBody"/>
              </a:rPr>
            </a:br>
            <a:endParaRPr lang="ru-RU" sz="6000" b="0" i="0" u="none" strike="noStrike" dirty="0">
              <a:solidFill>
                <a:srgbClr val="454545"/>
              </a:solidFill>
              <a:effectLst/>
              <a:latin typeface="UICTFontTextStyleBody"/>
            </a:endParaRPr>
          </a:p>
          <a:p>
            <a:r>
              <a:rPr lang="ru-RU" sz="6000" b="0" i="0" u="none" strike="noStrike" dirty="0">
                <a:solidFill>
                  <a:srgbClr val="454545"/>
                </a:solidFill>
                <a:effectLst/>
                <a:latin typeface="UICTFontTextStyleBody"/>
              </a:rPr>
              <a:t>Дозированная компрессионная нагрузка и коррекция положения отдельных двигательных сегментов тела</a:t>
            </a:r>
            <a:br>
              <a:rPr lang="ru-RU" sz="6000" b="0" i="0" u="none" strike="noStrike" dirty="0">
                <a:solidFill>
                  <a:srgbClr val="454545"/>
                </a:solidFill>
                <a:effectLst/>
                <a:latin typeface="UICTFontTextStyleBody"/>
              </a:rPr>
            </a:br>
            <a:endParaRPr lang="ru-RU" sz="6000" b="0" i="0" u="none" strike="noStrike" dirty="0">
              <a:solidFill>
                <a:srgbClr val="454545"/>
              </a:solidFill>
              <a:effectLst/>
              <a:latin typeface="UICTFontTextStyleBody"/>
            </a:endParaRPr>
          </a:p>
          <a:p>
            <a:r>
              <a:rPr lang="ru-RU" sz="6000" b="0" i="0" u="none" strike="noStrike" dirty="0">
                <a:solidFill>
                  <a:srgbClr val="454545"/>
                </a:solidFill>
                <a:effectLst/>
                <a:latin typeface="UICTFontTextStyleBody"/>
              </a:rPr>
              <a:t>Развитие движения и эмоционально-волевой сферы</a:t>
            </a:r>
            <a:br>
              <a:rPr lang="ru-RU" sz="6000" b="0" i="0" u="none" strike="noStrike" dirty="0">
                <a:solidFill>
                  <a:srgbClr val="454545"/>
                </a:solidFill>
                <a:effectLst/>
                <a:latin typeface="UICTFontTextStyleBody"/>
              </a:rPr>
            </a:br>
            <a:endParaRPr lang="ru-RU" sz="6000" b="0" i="0" u="none" strike="noStrike" dirty="0">
              <a:solidFill>
                <a:srgbClr val="454545"/>
              </a:solidFill>
              <a:effectLst/>
              <a:latin typeface="UICTFontTextStyleBody"/>
            </a:endParaRPr>
          </a:p>
          <a:p>
            <a:r>
              <a:rPr lang="ru-RU" sz="6000" b="0" i="0" u="none" strike="noStrike" dirty="0">
                <a:solidFill>
                  <a:srgbClr val="454545"/>
                </a:solidFill>
                <a:effectLst/>
                <a:latin typeface="UICTFontTextStyleBody"/>
              </a:rPr>
              <a:t>Улучшение мышления, памяти и речи пациентов</a:t>
            </a:r>
          </a:p>
          <a:p>
            <a:endParaRPr lang="en-US" dirty="0"/>
          </a:p>
        </p:txBody>
      </p:sp>
      <p:sp>
        <p:nvSpPr>
          <p:cNvPr id="81" name="Date Placeholder 80">
            <a:extLst>
              <a:ext uri="{FF2B5EF4-FFF2-40B4-BE49-F238E27FC236}">
                <a16:creationId xmlns:a16="http://schemas.microsoft.com/office/drawing/2014/main" xmlns="" id="{82960077-7DAA-4543-8719-74137BCBB759}"/>
              </a:ext>
            </a:extLst>
          </p:cNvPr>
          <p:cNvSpPr>
            <a:spLocks noGrp="1"/>
          </p:cNvSpPr>
          <p:nvPr>
            <p:ph type="dt" sz="half" idx="10"/>
          </p:nvPr>
        </p:nvSpPr>
        <p:spPr/>
        <p:txBody>
          <a:bodyPr/>
          <a:lstStyle/>
          <a:p>
            <a:r>
              <a:rPr lang="en-US"/>
              <a:t>3/1/20XX</a:t>
            </a:r>
          </a:p>
        </p:txBody>
      </p:sp>
      <p:sp>
        <p:nvSpPr>
          <p:cNvPr id="82" name="Footer Placeholder 81">
            <a:extLst>
              <a:ext uri="{FF2B5EF4-FFF2-40B4-BE49-F238E27FC236}">
                <a16:creationId xmlns:a16="http://schemas.microsoft.com/office/drawing/2014/main" xmlns="" id="{503949B9-68A2-4ABE-91ED-37C05B246C8B}"/>
              </a:ext>
            </a:extLst>
          </p:cNvPr>
          <p:cNvSpPr>
            <a:spLocks noGrp="1"/>
          </p:cNvSpPr>
          <p:nvPr>
            <p:ph type="ftr" sz="quarter" idx="11"/>
          </p:nvPr>
        </p:nvSpPr>
        <p:spPr/>
        <p:txBody>
          <a:bodyPr/>
          <a:lstStyle/>
          <a:p>
            <a:r>
              <a:rPr lang="en-US" dirty="0"/>
              <a:t>SAMPLE FOOTER TEXT</a:t>
            </a:r>
          </a:p>
        </p:txBody>
      </p:sp>
      <p:sp>
        <p:nvSpPr>
          <p:cNvPr id="18" name="Slide Number Placeholder 17">
            <a:extLst>
              <a:ext uri="{FF2B5EF4-FFF2-40B4-BE49-F238E27FC236}">
                <a16:creationId xmlns:a16="http://schemas.microsoft.com/office/drawing/2014/main" xmlns="" id="{7CCCE07D-3B17-42EC-AE9C-222D13143DF6}"/>
              </a:ext>
            </a:extLst>
          </p:cNvPr>
          <p:cNvSpPr>
            <a:spLocks noGrp="1"/>
          </p:cNvSpPr>
          <p:nvPr>
            <p:ph type="sldNum" sz="quarter" idx="12"/>
          </p:nvPr>
        </p:nvSpPr>
        <p:spPr/>
        <p:txBody>
          <a:bodyPr/>
          <a:lstStyle/>
          <a:p>
            <a:fld id="{28844951-7827-47D4-8276-7DDE1FA7D85A}" type="slidenum">
              <a:rPr lang="en-US" smtClean="0"/>
              <a:pPr/>
              <a:t>3</a:t>
            </a:fld>
            <a:endParaRPr lang="en-US"/>
          </a:p>
        </p:txBody>
      </p:sp>
      <p:sp>
        <p:nvSpPr>
          <p:cNvPr id="9" name="Объект 8">
            <a:extLst>
              <a:ext uri="{FF2B5EF4-FFF2-40B4-BE49-F238E27FC236}">
                <a16:creationId xmlns:a16="http://schemas.microsoft.com/office/drawing/2014/main" xmlns="" id="{D72A2298-4333-5C5F-5D70-2C1CCF082F68}"/>
              </a:ext>
            </a:extLst>
          </p:cNvPr>
          <p:cNvSpPr>
            <a:spLocks noGrp="1"/>
          </p:cNvSpPr>
          <p:nvPr>
            <p:ph sz="quarter" idx="4"/>
          </p:nvPr>
        </p:nvSpPr>
        <p:spPr>
          <a:xfrm>
            <a:off x="6102927" y="1853739"/>
            <a:ext cx="5590309" cy="3446463"/>
          </a:xfrm>
        </p:spPr>
        <p:txBody>
          <a:bodyPr>
            <a:noAutofit/>
          </a:bodyPr>
          <a:lstStyle/>
          <a:p>
            <a:r>
              <a:rPr lang="ru-RU" sz="1600" b="1" i="0" u="none" strike="noStrike" dirty="0">
                <a:solidFill>
                  <a:srgbClr val="454545"/>
                </a:solidFill>
                <a:effectLst/>
                <a:latin typeface="Helvetica" pitchFamily="2" charset="0"/>
              </a:rPr>
              <a:t>ПРОТИВОПОКАЗАНИЯ</a:t>
            </a:r>
            <a:r>
              <a:rPr lang="ru-RU" sz="1600" b="0" i="0" u="none" strike="noStrike" dirty="0">
                <a:solidFill>
                  <a:srgbClr val="454545"/>
                </a:solidFill>
                <a:effectLst/>
                <a:latin typeface="Helvetica" pitchFamily="2" charset="0"/>
              </a:rPr>
              <a:t>:</a:t>
            </a:r>
          </a:p>
          <a:p>
            <a:r>
              <a:rPr lang="ru-RU" sz="1600" b="0" i="0" u="none" strike="noStrike" dirty="0">
                <a:solidFill>
                  <a:srgbClr val="454545"/>
                </a:solidFill>
                <a:effectLst/>
                <a:latin typeface="Helvetica" pitchFamily="2" charset="0"/>
              </a:rPr>
              <a:t>Вывих и подвывих тазобедренных суставов</a:t>
            </a:r>
          </a:p>
          <a:p>
            <a:r>
              <a:rPr lang="ru-RU" sz="1600" b="0" i="0" u="none" strike="noStrike" dirty="0">
                <a:solidFill>
                  <a:srgbClr val="454545"/>
                </a:solidFill>
                <a:effectLst/>
                <a:latin typeface="Helvetica" pitchFamily="2" charset="0"/>
              </a:rPr>
              <a:t>﻿﻿Пороки сердца различной этиологии с выражен-</a:t>
            </a:r>
            <a:br>
              <a:rPr lang="ru-RU" sz="1600" b="0" i="0" u="none" strike="noStrike" dirty="0">
                <a:solidFill>
                  <a:srgbClr val="454545"/>
                </a:solidFill>
                <a:effectLst/>
                <a:latin typeface="Helvetica" pitchFamily="2" charset="0"/>
              </a:rPr>
            </a:br>
            <a:r>
              <a:rPr lang="ru-RU" sz="1600" b="0" i="0" u="none" strike="noStrike" dirty="0" err="1">
                <a:solidFill>
                  <a:srgbClr val="454545"/>
                </a:solidFill>
                <a:effectLst/>
                <a:latin typeface="Helvetica" pitchFamily="2" charset="0"/>
              </a:rPr>
              <a:t>ными</a:t>
            </a:r>
            <a:r>
              <a:rPr lang="ru-RU" sz="1600" b="0" i="0" u="none" strike="noStrike" dirty="0">
                <a:solidFill>
                  <a:srgbClr val="454545"/>
                </a:solidFill>
                <a:effectLst/>
                <a:latin typeface="Helvetica" pitchFamily="2" charset="0"/>
              </a:rPr>
              <a:t> нарушениями </a:t>
            </a:r>
            <a:r>
              <a:rPr lang="ru-RU" sz="1600" b="0" i="0" u="none" strike="noStrike" dirty="0" err="1">
                <a:solidFill>
                  <a:srgbClr val="454545"/>
                </a:solidFill>
                <a:effectLst/>
                <a:latin typeface="Helvetica" pitchFamily="2" charset="0"/>
              </a:rPr>
              <a:t>гемодинамики</a:t>
            </a:r>
            <a:endParaRPr lang="ru-RU" sz="1600" b="0" i="0" u="none" strike="noStrike" dirty="0">
              <a:solidFill>
                <a:srgbClr val="454545"/>
              </a:solidFill>
              <a:effectLst/>
              <a:latin typeface="Helvetica" pitchFamily="2" charset="0"/>
            </a:endParaRPr>
          </a:p>
          <a:p>
            <a:r>
              <a:rPr lang="ru-RU" sz="1600" b="0" i="0" u="none" strike="noStrike" dirty="0">
                <a:solidFill>
                  <a:srgbClr val="454545"/>
                </a:solidFill>
                <a:effectLst/>
                <a:latin typeface="Helvetica" pitchFamily="2" charset="0"/>
              </a:rPr>
              <a:t>﻿﻿Частые </a:t>
            </a:r>
            <a:r>
              <a:rPr lang="ru-RU" sz="1600" b="0" i="0" u="none" strike="noStrike" dirty="0" err="1">
                <a:solidFill>
                  <a:srgbClr val="454545"/>
                </a:solidFill>
                <a:effectLst/>
                <a:latin typeface="Helvetica" pitchFamily="2" charset="0"/>
              </a:rPr>
              <a:t>пароксизмальные</a:t>
            </a:r>
            <a:r>
              <a:rPr lang="ru-RU" sz="1600" b="0" i="0" u="none" strike="noStrike" dirty="0">
                <a:solidFill>
                  <a:srgbClr val="454545"/>
                </a:solidFill>
                <a:effectLst/>
                <a:latin typeface="Helvetica" pitchFamily="2" charset="0"/>
              </a:rPr>
              <a:t> состояния</a:t>
            </a:r>
          </a:p>
          <a:p>
            <a:r>
              <a:rPr lang="ru-RU" sz="1600" b="0" i="0" u="none" strike="noStrike" dirty="0">
                <a:solidFill>
                  <a:srgbClr val="454545"/>
                </a:solidFill>
                <a:effectLst/>
                <a:latin typeface="Helvetica" pitchFamily="2" charset="0"/>
              </a:rPr>
              <a:t>﻿﻿Выраженная патология поведения и </a:t>
            </a:r>
            <a:r>
              <a:rPr lang="ru-RU" sz="1600" b="0" i="0" u="none" strike="noStrike" dirty="0" smtClean="0">
                <a:solidFill>
                  <a:srgbClr val="454545"/>
                </a:solidFill>
                <a:effectLst/>
                <a:latin typeface="Helvetica" pitchFamily="2" charset="0"/>
              </a:rPr>
              <a:t>эмоционально-волевых </a:t>
            </a:r>
            <a:r>
              <a:rPr lang="ru-RU" sz="1600" b="0" i="0" u="none" strike="noStrike" dirty="0">
                <a:solidFill>
                  <a:srgbClr val="454545"/>
                </a:solidFill>
                <a:effectLst/>
                <a:latin typeface="Helvetica" pitchFamily="2" charset="0"/>
              </a:rPr>
              <a:t>реакций, шизофрения</a:t>
            </a:r>
          </a:p>
          <a:p>
            <a:r>
              <a:rPr lang="ru-RU" sz="1600" b="0" i="0" u="none" strike="noStrike" dirty="0">
                <a:solidFill>
                  <a:srgbClr val="454545"/>
                </a:solidFill>
                <a:effectLst/>
                <a:latin typeface="Helvetica" pitchFamily="2" charset="0"/>
              </a:rPr>
              <a:t>﻿﻿Грыжи </a:t>
            </a:r>
            <a:r>
              <a:rPr lang="ru-RU" sz="1600" b="0" i="0" u="none" strike="noStrike" dirty="0" err="1">
                <a:solidFill>
                  <a:srgbClr val="454545"/>
                </a:solidFill>
                <a:effectLst/>
                <a:latin typeface="Helvetica" pitchFamily="2" charset="0"/>
              </a:rPr>
              <a:t>Шморля</a:t>
            </a:r>
            <a:r>
              <a:rPr lang="ru-RU" sz="1600" b="0" i="0" u="none" strike="noStrike" dirty="0">
                <a:solidFill>
                  <a:srgbClr val="454545"/>
                </a:solidFill>
                <a:effectLst/>
                <a:latin typeface="Helvetica" pitchFamily="2" charset="0"/>
              </a:rPr>
              <a:t> и другие выраженные </a:t>
            </a:r>
            <a:r>
              <a:rPr lang="ru-RU" sz="1600" b="0" i="0" u="none" strike="noStrike" dirty="0" smtClean="0">
                <a:solidFill>
                  <a:srgbClr val="454545"/>
                </a:solidFill>
                <a:effectLst/>
                <a:latin typeface="Helvetica" pitchFamily="2" charset="0"/>
              </a:rPr>
              <a:t>дистрофические </a:t>
            </a:r>
            <a:r>
              <a:rPr lang="ru-RU" sz="1600" b="0" i="0" u="none" strike="noStrike" dirty="0">
                <a:solidFill>
                  <a:srgbClr val="454545"/>
                </a:solidFill>
                <a:effectLst/>
                <a:latin typeface="Helvetica" pitchFamily="2" charset="0"/>
              </a:rPr>
              <a:t>нарушения позвоночника</a:t>
            </a:r>
          </a:p>
          <a:p>
            <a:r>
              <a:rPr lang="ru-RU" sz="1600" b="0" i="0" u="none" strike="noStrike" dirty="0">
                <a:solidFill>
                  <a:srgbClr val="454545"/>
                </a:solidFill>
                <a:effectLst/>
                <a:latin typeface="Helvetica" pitchFamily="2" charset="0"/>
              </a:rPr>
              <a:t>﻿﻿Хронические заболевания внутренних органов с выраженной недостаточностью их функций</a:t>
            </a:r>
          </a:p>
          <a:p>
            <a:r>
              <a:rPr lang="ru-RU" sz="1600" b="0" i="0" u="none" strike="noStrike" dirty="0">
                <a:solidFill>
                  <a:srgbClr val="454545"/>
                </a:solidFill>
                <a:effectLst/>
                <a:latin typeface="Helvetica" pitchFamily="2" charset="0"/>
              </a:rPr>
              <a:t>Выраженный </a:t>
            </a:r>
            <a:r>
              <a:rPr lang="ru-RU" sz="1600" b="0" i="0" u="none" strike="noStrike" dirty="0" err="1">
                <a:solidFill>
                  <a:srgbClr val="454545"/>
                </a:solidFill>
                <a:effectLst/>
                <a:latin typeface="Helvetica" pitchFamily="2" charset="0"/>
              </a:rPr>
              <a:t>гипертензионно</a:t>
            </a:r>
            <a:r>
              <a:rPr lang="ru-RU" sz="1600" b="0" i="0" u="none" strike="noStrike" dirty="0">
                <a:solidFill>
                  <a:srgbClr val="454545"/>
                </a:solidFill>
                <a:effectLst/>
                <a:latin typeface="Helvetica" pitchFamily="2" charset="0"/>
              </a:rPr>
              <a:t>-</a:t>
            </a:r>
            <a:r>
              <a:rPr lang="ru-RU" sz="1600" b="0" i="0" u="none" strike="noStrike" dirty="0" err="1">
                <a:solidFill>
                  <a:srgbClr val="454545"/>
                </a:solidFill>
                <a:effectLst/>
                <a:latin typeface="Helvetica" pitchFamily="2" charset="0"/>
              </a:rPr>
              <a:t>гидроцефальный</a:t>
            </a:r>
            <a:r>
              <a:rPr lang="ru-RU" sz="1600" b="0" i="0" u="none" strike="noStrike" dirty="0">
                <a:solidFill>
                  <a:srgbClr val="454545"/>
                </a:solidFill>
                <a:effectLst/>
                <a:latin typeface="Helvetica" pitchFamily="2" charset="0"/>
              </a:rPr>
              <a:t> синдром</a:t>
            </a:r>
          </a:p>
          <a:p>
            <a:r>
              <a:rPr lang="ru-RU" sz="1600" b="0" i="0" u="none" strike="noStrike" dirty="0">
                <a:solidFill>
                  <a:srgbClr val="454545"/>
                </a:solidFill>
                <a:effectLst/>
                <a:latin typeface="Helvetica" pitchFamily="2" charset="0"/>
              </a:rPr>
              <a:t>Острые инфекционные заболевания</a:t>
            </a:r>
          </a:p>
        </p:txBody>
      </p:sp>
      <p:sp>
        <p:nvSpPr>
          <p:cNvPr id="13" name="Заголовок 12">
            <a:extLst>
              <a:ext uri="{FF2B5EF4-FFF2-40B4-BE49-F238E27FC236}">
                <a16:creationId xmlns:a16="http://schemas.microsoft.com/office/drawing/2014/main" xmlns="" id="{5F2F3AEC-3F05-265C-168B-49C3B4A2EA9A}"/>
              </a:ext>
            </a:extLst>
          </p:cNvPr>
          <p:cNvSpPr>
            <a:spLocks noGrp="1"/>
          </p:cNvSpPr>
          <p:nvPr>
            <p:ph type="title"/>
          </p:nvPr>
        </p:nvSpPr>
        <p:spPr>
          <a:xfrm>
            <a:off x="768928" y="570201"/>
            <a:ext cx="11963400" cy="1312355"/>
          </a:xfrm>
        </p:spPr>
        <p:txBody>
          <a:bodyPr>
            <a:normAutofit fontScale="90000"/>
          </a:bodyPr>
          <a:lstStyle/>
          <a:p>
            <a:r>
              <a:rPr lang="ru-RU" dirty="0"/>
              <a:t> «Гравитон»</a:t>
            </a:r>
            <a:br>
              <a:rPr lang="ru-RU" dirty="0"/>
            </a:br>
            <a:r>
              <a:rPr lang="ru-RU" dirty="0" err="1"/>
              <a:t>рефлекторно-нагрузочное</a:t>
            </a:r>
            <a:r>
              <a:rPr lang="ru-RU" dirty="0"/>
              <a:t> устройство</a:t>
            </a:r>
            <a:endParaRPr lang="x-none" dirty="0"/>
          </a:p>
        </p:txBody>
      </p:sp>
    </p:spTree>
    <p:extLst>
      <p:ext uri="{BB962C8B-B14F-4D97-AF65-F5344CB8AC3E}">
        <p14:creationId xmlns:p14="http://schemas.microsoft.com/office/powerpoint/2010/main" xmlns="" val="15903428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sun9-28.userapi.com/impg/EhUl9QCddCllXmF7JXcrBYYt4Pya9ebgjDV5yA/3h81dGaU6-Y.jpg?size=667x1080&amp;quality=95&amp;sign=c60f64c29469b85c58578736b1a4fae0&amp;type=album"/>
          <p:cNvPicPr>
            <a:picLocks noChangeAspect="1" noChangeArrowheads="1"/>
          </p:cNvPicPr>
          <p:nvPr/>
        </p:nvPicPr>
        <p:blipFill>
          <a:blip r:embed="rId2"/>
          <a:srcRect/>
          <a:stretch>
            <a:fillRect/>
          </a:stretch>
        </p:blipFill>
        <p:spPr bwMode="auto">
          <a:xfrm>
            <a:off x="1168898" y="581890"/>
            <a:ext cx="1916648" cy="3103418"/>
          </a:xfrm>
          <a:prstGeom prst="rect">
            <a:avLst/>
          </a:prstGeom>
          <a:noFill/>
        </p:spPr>
      </p:pic>
      <p:pic>
        <p:nvPicPr>
          <p:cNvPr id="53252" name="Picture 4" descr="https://sun9-16.userapi.com/impg/T78EL-s_en4xGvDngUwCMsfNo08qacc-itepWQ/3ueU7USkRj4.jpg?size=1280x656&amp;quality=95&amp;sign=7838fae8f159da55b220930f821789ba&amp;type=album"/>
          <p:cNvPicPr>
            <a:picLocks noChangeAspect="1" noChangeArrowheads="1"/>
          </p:cNvPicPr>
          <p:nvPr/>
        </p:nvPicPr>
        <p:blipFill>
          <a:blip r:embed="rId3"/>
          <a:srcRect/>
          <a:stretch>
            <a:fillRect/>
          </a:stretch>
        </p:blipFill>
        <p:spPr bwMode="auto">
          <a:xfrm>
            <a:off x="3539351" y="692728"/>
            <a:ext cx="4784885" cy="2452254"/>
          </a:xfrm>
          <a:prstGeom prst="rect">
            <a:avLst/>
          </a:prstGeom>
          <a:noFill/>
        </p:spPr>
      </p:pic>
      <p:pic>
        <p:nvPicPr>
          <p:cNvPr id="53254" name="Picture 6" descr="https://sun9-6.userapi.com/impg/sz92n3ZB4EsxY6E73ObRuTiUYPGqPEacT9E8zA/17QVN-DV6b4.jpg?size=1280x1233&amp;quality=95&amp;sign=50c6ef2d517625c8d8a9edbe93d6d815&amp;type=album"/>
          <p:cNvPicPr>
            <a:picLocks noChangeAspect="1" noChangeArrowheads="1"/>
          </p:cNvPicPr>
          <p:nvPr/>
        </p:nvPicPr>
        <p:blipFill>
          <a:blip r:embed="rId4"/>
          <a:srcRect/>
          <a:stretch>
            <a:fillRect/>
          </a:stretch>
        </p:blipFill>
        <p:spPr bwMode="auto">
          <a:xfrm>
            <a:off x="8440463" y="570527"/>
            <a:ext cx="3003392" cy="2893112"/>
          </a:xfrm>
          <a:prstGeom prst="rect">
            <a:avLst/>
          </a:prstGeom>
          <a:noFill/>
        </p:spPr>
      </p:pic>
      <p:sp>
        <p:nvSpPr>
          <p:cNvPr id="9" name="Скругленный прямоугольник 8"/>
          <p:cNvSpPr/>
          <p:nvPr/>
        </p:nvSpPr>
        <p:spPr>
          <a:xfrm>
            <a:off x="526473" y="3823855"/>
            <a:ext cx="5320145" cy="249381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t>Многофункциональное устройство с электроприводом. </a:t>
            </a:r>
            <a:r>
              <a:rPr lang="ru-RU" sz="1200" dirty="0" err="1" smtClean="0"/>
              <a:t>Вертикализатор</a:t>
            </a:r>
            <a:r>
              <a:rPr lang="ru-RU" sz="1200" dirty="0" smtClean="0"/>
              <a:t> рекомендован больным в тяжелой стадии ДЦП, после перенесенных спинальных и черепно-мозговых травм, оперативных вмешательств, инсульта и длительного пребывания в лежачем (горизонтальном) положении.</a:t>
            </a:r>
            <a:br>
              <a:rPr lang="ru-RU" sz="1200" dirty="0" smtClean="0"/>
            </a:br>
            <a:r>
              <a:rPr lang="ru-RU" sz="1200" dirty="0" err="1" smtClean="0"/>
              <a:t>Вертикализатор</a:t>
            </a:r>
            <a:r>
              <a:rPr lang="ru-RU" sz="1200" dirty="0" smtClean="0"/>
              <a:t> поворотный оснащен электроприводами и используется для постепенного выведения пациента из горизонтального положения в вертикальное (после длительного нахождения пациента в лежачем состоянии) и из горизонтального или вертикального положения в положение «стул».</a:t>
            </a:r>
            <a:br>
              <a:rPr lang="ru-RU" sz="1200" dirty="0" smtClean="0"/>
            </a:br>
            <a:r>
              <a:rPr lang="ru-RU" sz="1200" dirty="0" smtClean="0"/>
              <a:t>Управление стулом производится от 6-ти позиционного пульта, что позволяет пользователю самостоятельно регулировать положения.</a:t>
            </a:r>
            <a:endParaRPr lang="ru-RU" sz="1200" dirty="0"/>
          </a:p>
        </p:txBody>
      </p:sp>
      <p:sp>
        <p:nvSpPr>
          <p:cNvPr id="10" name="Скругленный прямоугольник 9"/>
          <p:cNvSpPr/>
          <p:nvPr/>
        </p:nvSpPr>
        <p:spPr>
          <a:xfrm>
            <a:off x="6012874" y="3560618"/>
            <a:ext cx="5694218" cy="281247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200" dirty="0" smtClean="0"/>
          </a:p>
          <a:p>
            <a:endParaRPr lang="ru-RU" sz="1200" dirty="0" smtClean="0"/>
          </a:p>
          <a:p>
            <a:endParaRPr lang="ru-RU" sz="1400" dirty="0" smtClean="0"/>
          </a:p>
          <a:p>
            <a:r>
              <a:rPr lang="ru-RU" sz="1400" dirty="0" smtClean="0"/>
              <a:t>В горизонтальном положении </a:t>
            </a:r>
            <a:r>
              <a:rPr lang="ru-RU" sz="1400" dirty="0" err="1" smtClean="0"/>
              <a:t>вертикализатор</a:t>
            </a:r>
            <a:r>
              <a:rPr lang="ru-RU" sz="1400" dirty="0" smtClean="0"/>
              <a:t> может использоваться как массажный стол для проведения массажа и лечебной физкультуры с применением электропривода.</a:t>
            </a:r>
            <a:br>
              <a:rPr lang="ru-RU" sz="1400" dirty="0" smtClean="0"/>
            </a:br>
            <a:r>
              <a:rPr lang="ru-RU" sz="1400" dirty="0" smtClean="0"/>
              <a:t>Есть возможность вытяжения позвоночника с использованием собственного веса пользователя. Многофункциональные откидные подлокотники обезопасят пользователя от сползания в бок. Имеется съемный стол, регулируемый по глубине и углу наклона. </a:t>
            </a:r>
            <a:r>
              <a:rPr lang="ru-RU" sz="1400" dirty="0" err="1" smtClean="0"/>
              <a:t>Вертикализатор</a:t>
            </a:r>
            <a:r>
              <a:rPr lang="ru-RU" sz="1400" dirty="0" smtClean="0"/>
              <a:t> рассчитан как на подростков, так и на взрослых.</a:t>
            </a:r>
            <a:br>
              <a:rPr lang="ru-RU" sz="1400" dirty="0" smtClean="0"/>
            </a:br>
            <a:r>
              <a:rPr lang="ru-RU" sz="1400" dirty="0" smtClean="0"/>
              <a:t>Грузоподъемность до 120 кг.</a:t>
            </a:r>
            <a:br>
              <a:rPr lang="ru-RU" sz="1400" dirty="0" smtClean="0"/>
            </a:br>
            <a:r>
              <a:rPr lang="ru-RU" sz="1400" dirty="0" smtClean="0"/>
              <a:t>Рост пользователя до 1,85 см.</a:t>
            </a:r>
            <a:br>
              <a:rPr lang="ru-RU" sz="1400" dirty="0" smtClean="0"/>
            </a:br>
            <a:r>
              <a:rPr lang="ru-RU" sz="1400" dirty="0" smtClean="0"/>
              <a:t>CH 38.06</a:t>
            </a:r>
          </a:p>
          <a:p>
            <a:r>
              <a:rPr lang="ru-RU" dirty="0" smtClean="0"/>
              <a:t/>
            </a:r>
            <a:br>
              <a:rPr lang="ru-RU" dirty="0" smtClean="0"/>
            </a:br>
            <a:endParaRPr lang="ru-RU"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sun9-8.userapi.com/impg/Vjd8NMr5wOsRuSvRSOYlM5BUOwzbZpJIM_NHLg/GvG80cOM3vg.jpg?size=864x1080&amp;quality=95&amp;sign=3ae92ac69f595aaf50ff065ac1c57e0d&amp;type=album"/>
          <p:cNvPicPr>
            <a:picLocks noChangeAspect="1" noChangeArrowheads="1"/>
          </p:cNvPicPr>
          <p:nvPr/>
        </p:nvPicPr>
        <p:blipFill>
          <a:blip r:embed="rId2"/>
          <a:srcRect/>
          <a:stretch>
            <a:fillRect/>
          </a:stretch>
        </p:blipFill>
        <p:spPr bwMode="auto">
          <a:xfrm>
            <a:off x="637309" y="664078"/>
            <a:ext cx="2438401" cy="3048002"/>
          </a:xfrm>
          <a:prstGeom prst="rect">
            <a:avLst/>
          </a:prstGeom>
          <a:noFill/>
        </p:spPr>
      </p:pic>
      <p:pic>
        <p:nvPicPr>
          <p:cNvPr id="54276" name="Picture 4" descr="https://sun9-11.userapi.com/impg/kFikpmBoGPANPjULpmFOlYuo2qOV3PHHIjILpA/ruYxoWUPRiA.jpg?size=1280x1084&amp;quality=95&amp;sign=fa0e534eb866495d41d14848e7d2fc8b&amp;type=album"/>
          <p:cNvPicPr>
            <a:picLocks noChangeAspect="1" noChangeArrowheads="1"/>
          </p:cNvPicPr>
          <p:nvPr/>
        </p:nvPicPr>
        <p:blipFill>
          <a:blip r:embed="rId3"/>
          <a:srcRect/>
          <a:stretch>
            <a:fillRect/>
          </a:stretch>
        </p:blipFill>
        <p:spPr bwMode="auto">
          <a:xfrm>
            <a:off x="3085676" y="3699164"/>
            <a:ext cx="2830213" cy="2396836"/>
          </a:xfrm>
          <a:prstGeom prst="rect">
            <a:avLst/>
          </a:prstGeom>
          <a:noFill/>
        </p:spPr>
      </p:pic>
      <p:sp>
        <p:nvSpPr>
          <p:cNvPr id="8" name="Скругленный прямоугольник 7"/>
          <p:cNvSpPr/>
          <p:nvPr/>
        </p:nvSpPr>
        <p:spPr>
          <a:xfrm>
            <a:off x="6497782" y="595745"/>
            <a:ext cx="5084618" cy="519545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Многофункциональное устройство </a:t>
            </a:r>
            <a:r>
              <a:rPr lang="ru-RU" dirty="0" err="1" smtClean="0"/>
              <a:t>стол-трансформер</a:t>
            </a:r>
            <a:r>
              <a:rPr lang="ru-RU" dirty="0" smtClean="0"/>
              <a:t> (8-ми секционный с электропроводами и газовыми пружинами для регулировки положений и высоты. Может использоваться для различных видов массажа и физиотерапевтических процедур, т.к. телу пациента можно придать различные положения, </a:t>
            </a:r>
            <a:r>
              <a:rPr lang="ru-RU" dirty="0" err="1" smtClean="0"/>
              <a:t>кинезотерапии</a:t>
            </a:r>
            <a:r>
              <a:rPr lang="ru-RU" dirty="0" smtClean="0"/>
              <a:t>, </a:t>
            </a:r>
            <a:r>
              <a:rPr lang="ru-RU" dirty="0" err="1" smtClean="0"/>
              <a:t>вертикализации</a:t>
            </a:r>
            <a:r>
              <a:rPr lang="ru-RU" dirty="0" smtClean="0"/>
              <a:t> пациента, в качестве процедурного кресла (при наличии дополнительных опций).</a:t>
            </a:r>
            <a:br>
              <a:rPr lang="ru-RU" dirty="0" smtClean="0"/>
            </a:br>
            <a:r>
              <a:rPr lang="ru-RU" dirty="0" smtClean="0"/>
              <a:t>Стол применяется для оснащения реабилитационных центров, стационаров, массажных салонов, учреждений социальной опеки.</a:t>
            </a:r>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6705600" y="720437"/>
            <a:ext cx="4959927" cy="534785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dirty="0" smtClean="0"/>
              <a:t>ПРЕИМУЩЕСТВА:</a:t>
            </a:r>
            <a:br>
              <a:rPr lang="ru-RU" sz="1500" dirty="0" smtClean="0"/>
            </a:br>
            <a:r>
              <a:rPr lang="ru-RU" sz="1500" dirty="0" err="1" smtClean="0"/>
              <a:t>Стол-трансформер</a:t>
            </a:r>
            <a:r>
              <a:rPr lang="ru-RU" sz="1500" dirty="0" smtClean="0"/>
              <a:t> оснащен электроприводами для плавного регулирования горизонтального и вертикального положений, подъема ложемента по высоте, подъема спинной секции и газовыми пружинами для регулирования положения головной и ножных секций.</a:t>
            </a:r>
            <a:br>
              <a:rPr lang="ru-RU" sz="1500" dirty="0" smtClean="0"/>
            </a:br>
            <a:r>
              <a:rPr lang="ru-RU" sz="1500" dirty="0" smtClean="0"/>
              <a:t>С помощью имеющихся регулировок столу можно придать положение «кресла».</a:t>
            </a:r>
            <a:br>
              <a:rPr lang="ru-RU" sz="1500" dirty="0" smtClean="0"/>
            </a:br>
            <a:r>
              <a:rPr lang="ru-RU" sz="1500" dirty="0" smtClean="0"/>
              <a:t>Управление столом производится от пульта управления, что позволяет пользователю самостоятельно изменять положение ложемента.</a:t>
            </a:r>
            <a:br>
              <a:rPr lang="ru-RU" sz="1500" dirty="0" smtClean="0"/>
            </a:br>
            <a:r>
              <a:rPr lang="ru-RU" sz="1500" dirty="0" smtClean="0"/>
              <a:t>Ложемент имеет защитные чехлы, изготовленные из искусственной кожи, допускающей санитарную обработку и стойкой к истиранию.</a:t>
            </a:r>
            <a:br>
              <a:rPr lang="ru-RU" sz="1500" dirty="0" smtClean="0"/>
            </a:br>
            <a:r>
              <a:rPr lang="ru-RU" sz="1500" dirty="0" smtClean="0"/>
              <a:t>Нижняя рама закрыта декоративным кожухом из </a:t>
            </a:r>
            <a:r>
              <a:rPr lang="ru-RU" sz="1500" dirty="0" err="1" smtClean="0"/>
              <a:t>АБС-пластика</a:t>
            </a:r>
            <a:r>
              <a:rPr lang="ru-RU" sz="1500" dirty="0" smtClean="0"/>
              <a:t>, который легко мыть и дезинфицировать.</a:t>
            </a:r>
            <a:br>
              <a:rPr lang="ru-RU" sz="1500" dirty="0" smtClean="0"/>
            </a:br>
            <a:r>
              <a:rPr lang="ru-RU" sz="1500" dirty="0" smtClean="0"/>
              <a:t>4 колеса с индивидуальным тормозом диаметром 100 мм.</a:t>
            </a:r>
            <a:endParaRPr lang="ru-RU" sz="1500" dirty="0"/>
          </a:p>
        </p:txBody>
      </p:sp>
      <p:sp>
        <p:nvSpPr>
          <p:cNvPr id="7" name="Скругленный прямоугольник 6"/>
          <p:cNvSpPr/>
          <p:nvPr/>
        </p:nvSpPr>
        <p:spPr>
          <a:xfrm>
            <a:off x="609599" y="3879272"/>
            <a:ext cx="5929745" cy="232756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ДОПОЛНИТЕЛЬНЫЕ ОПЦИИ:</a:t>
            </a:r>
            <a:br>
              <a:rPr lang="ru-RU" dirty="0" smtClean="0"/>
            </a:br>
            <a:r>
              <a:rPr lang="ru-RU" dirty="0" smtClean="0"/>
              <a:t> •  Столик</a:t>
            </a:r>
            <a:br>
              <a:rPr lang="ru-RU" dirty="0" smtClean="0"/>
            </a:br>
            <a:r>
              <a:rPr lang="ru-RU" dirty="0" smtClean="0"/>
              <a:t> • Кронштейны для подлокотников, 2 </a:t>
            </a:r>
            <a:r>
              <a:rPr lang="ru-RU" dirty="0" err="1" smtClean="0"/>
              <a:t>шт</a:t>
            </a:r>
            <a:r>
              <a:rPr lang="ru-RU" dirty="0" smtClean="0"/>
              <a:t/>
            </a:r>
            <a:br>
              <a:rPr lang="ru-RU" dirty="0" smtClean="0"/>
            </a:br>
            <a:r>
              <a:rPr lang="ru-RU" dirty="0" smtClean="0"/>
              <a:t> • Кронштейн для </a:t>
            </a:r>
            <a:r>
              <a:rPr lang="ru-RU" dirty="0" err="1" smtClean="0"/>
              <a:t>инфузионной</a:t>
            </a:r>
            <a:r>
              <a:rPr lang="ru-RU" dirty="0" smtClean="0"/>
              <a:t> стойки, 1 </a:t>
            </a:r>
            <a:r>
              <a:rPr lang="ru-RU" dirty="0" err="1" smtClean="0"/>
              <a:t>шт</a:t>
            </a:r>
            <a:r>
              <a:rPr lang="ru-RU" dirty="0" smtClean="0"/>
              <a:t/>
            </a:r>
            <a:br>
              <a:rPr lang="ru-RU" dirty="0" smtClean="0"/>
            </a:br>
            <a:r>
              <a:rPr lang="ru-RU" dirty="0" smtClean="0"/>
              <a:t> •  Набор для </a:t>
            </a:r>
            <a:r>
              <a:rPr lang="ru-RU" dirty="0" err="1" smtClean="0"/>
              <a:t>вертикализации</a:t>
            </a:r>
            <a:r>
              <a:rPr lang="ru-RU" dirty="0" smtClean="0"/>
              <a:t> (подножка, абдуктор, коленный прижим, фиксирующий жилет, головной фиксатор, ножные фиксаторы)</a:t>
            </a:r>
            <a:br>
              <a:rPr lang="ru-RU" dirty="0" smtClean="0"/>
            </a:br>
            <a:r>
              <a:rPr lang="ru-RU" dirty="0" smtClean="0"/>
              <a:t> •  СН 52.03</a:t>
            </a:r>
            <a:endParaRPr lang="ru-RU" dirty="0"/>
          </a:p>
        </p:txBody>
      </p:sp>
      <p:pic>
        <p:nvPicPr>
          <p:cNvPr id="55298" name="Picture 2" descr="https://sun9-20.userapi.com/impg/uKjIxeGbQ8HbPk4DH6vfSN0_7dmT_c9kWVLUtg/_i_2cN9dTRQ.jpg?size=1280x826&amp;quality=95&amp;sign=de51a5d6f41b48897181cae82c895ad6&amp;type=album"/>
          <p:cNvPicPr>
            <a:picLocks noChangeAspect="1" noChangeArrowheads="1"/>
          </p:cNvPicPr>
          <p:nvPr/>
        </p:nvPicPr>
        <p:blipFill>
          <a:blip r:embed="rId2"/>
          <a:srcRect/>
          <a:stretch>
            <a:fillRect/>
          </a:stretch>
        </p:blipFill>
        <p:spPr bwMode="auto">
          <a:xfrm>
            <a:off x="1041964" y="669361"/>
            <a:ext cx="4566276" cy="294667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s://sun9-66.userapi.com/impg/Of9svtrbReiH304aNVxmQWWPzgLNMMG-lEI_ug/JIptW9Vp668.jpg?size=1280x375&amp;quality=95&amp;sign=a0ecdaae045a1b56ce61f73df555fe2e&amp;type=album"/>
          <p:cNvPicPr>
            <a:picLocks noChangeAspect="1" noChangeArrowheads="1"/>
          </p:cNvPicPr>
          <p:nvPr/>
        </p:nvPicPr>
        <p:blipFill>
          <a:blip r:embed="rId2"/>
          <a:srcRect/>
          <a:stretch>
            <a:fillRect/>
          </a:stretch>
        </p:blipFill>
        <p:spPr bwMode="auto">
          <a:xfrm>
            <a:off x="2202873" y="720435"/>
            <a:ext cx="7301345" cy="2139066"/>
          </a:xfrm>
          <a:prstGeom prst="rect">
            <a:avLst/>
          </a:prstGeom>
          <a:noFill/>
        </p:spPr>
      </p:pic>
      <p:sp>
        <p:nvSpPr>
          <p:cNvPr id="7" name="Скругленный прямоугольник 6"/>
          <p:cNvSpPr/>
          <p:nvPr/>
        </p:nvSpPr>
        <p:spPr>
          <a:xfrm>
            <a:off x="1330037" y="3158837"/>
            <a:ext cx="9490363" cy="308956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smtClean="0"/>
              <a:t>Мультистендер</a:t>
            </a:r>
            <a:r>
              <a:rPr lang="ru-RU" b="1" dirty="0" smtClean="0"/>
              <a:t> </a:t>
            </a:r>
            <a:r>
              <a:rPr lang="ru-RU" b="1" dirty="0" err="1" smtClean="0"/>
              <a:t>Дженкс</a:t>
            </a:r>
            <a:r>
              <a:rPr lang="ru-RU" b="1" dirty="0" smtClean="0"/>
              <a:t> </a:t>
            </a:r>
            <a:r>
              <a:rPr lang="ru-RU" dirty="0" smtClean="0"/>
              <a:t>- </a:t>
            </a:r>
            <a:r>
              <a:rPr lang="ru-RU" dirty="0" err="1" smtClean="0"/>
              <a:t>вертикализатор</a:t>
            </a:r>
            <a:r>
              <a:rPr lang="ru-RU" dirty="0" smtClean="0"/>
              <a:t> для детей от девяти месяцев до шести лет. Он позволяет ребенку находиться в поддерживаемом состоянии с наклоном вперед, назад, а также вертикально.</a:t>
            </a:r>
            <a:br>
              <a:rPr lang="ru-RU" dirty="0" smtClean="0"/>
            </a:br>
            <a:r>
              <a:rPr lang="ru-RU" dirty="0" err="1" smtClean="0"/>
              <a:t>Мультистендер</a:t>
            </a:r>
            <a:r>
              <a:rPr lang="ru-RU" dirty="0" smtClean="0"/>
              <a:t> является результатом обширных исследований с участием врачей, родителей и детей. Он обеспечивает качественную и постоянную поддержку растущему организму ребенка. </a:t>
            </a:r>
            <a:r>
              <a:rPr lang="ru-RU" dirty="0" err="1" smtClean="0"/>
              <a:t>Мультистендер</a:t>
            </a:r>
            <a:r>
              <a:rPr lang="ru-RU" dirty="0" smtClean="0"/>
              <a:t> легко использовать, чистить и обслуживать. Продуманная конструкция практична для детей в широком диапазоне возрастов и состояний.</a:t>
            </a:r>
            <a:endParaRPr lang="ru-RU" dirty="0"/>
          </a:p>
        </p:txBody>
      </p:sp>
      <p:sp>
        <p:nvSpPr>
          <p:cNvPr id="8" name="Прямоугольник 7"/>
          <p:cNvSpPr/>
          <p:nvPr/>
        </p:nvSpPr>
        <p:spPr>
          <a:xfrm>
            <a:off x="4600421" y="2800988"/>
            <a:ext cx="2914131" cy="369332"/>
          </a:xfrm>
          <a:prstGeom prst="rect">
            <a:avLst/>
          </a:prstGeom>
        </p:spPr>
        <p:txBody>
          <a:bodyPr wrap="none">
            <a:spAutoFit/>
          </a:bodyPr>
          <a:lstStyle/>
          <a:p>
            <a:r>
              <a:rPr lang="ru-RU" b="1" dirty="0" err="1" smtClean="0">
                <a:solidFill>
                  <a:schemeClr val="bg1"/>
                </a:solidFill>
              </a:rPr>
              <a:t>Мультистендер</a:t>
            </a:r>
            <a:r>
              <a:rPr lang="ru-RU" b="1" dirty="0" smtClean="0">
                <a:solidFill>
                  <a:schemeClr val="bg1"/>
                </a:solidFill>
              </a:rPr>
              <a:t> </a:t>
            </a:r>
            <a:r>
              <a:rPr lang="ru-RU" b="1" dirty="0" err="1" smtClean="0">
                <a:solidFill>
                  <a:schemeClr val="bg1"/>
                </a:solidFill>
              </a:rPr>
              <a:t>Дженкс</a:t>
            </a:r>
            <a:r>
              <a:rPr lang="ru-RU" b="1" dirty="0" smtClean="0">
                <a:solidFill>
                  <a:schemeClr val="bg1"/>
                </a:solidFill>
              </a:rPr>
              <a:t> </a:t>
            </a:r>
            <a:endParaRPr lang="ru-RU" b="1"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084618" y="803564"/>
            <a:ext cx="6470071" cy="536170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ФУНКЦИОНАЛЬНЫЕ ВОЗМОЖНОСТИ</a:t>
            </a:r>
            <a:r>
              <a:rPr lang="ru-RU" dirty="0" smtClean="0"/>
              <a:t>:</a:t>
            </a:r>
            <a:br>
              <a:rPr lang="ru-RU" dirty="0" smtClean="0"/>
            </a:br>
            <a:r>
              <a:rPr lang="ru-RU" dirty="0" smtClean="0"/>
              <a:t>Положение подголовника регулируется в соответствии с потребностями ребенка.</a:t>
            </a:r>
            <a:br>
              <a:rPr lang="ru-RU" dirty="0" smtClean="0"/>
            </a:br>
            <a:r>
              <a:rPr lang="ru-RU" dirty="0" smtClean="0"/>
              <a:t>• Столик дает поверхность ребенку для игры и обучения. Он регулируется по высоте и углу наклона и может быть снят.</a:t>
            </a:r>
            <a:br>
              <a:rPr lang="ru-RU" dirty="0" smtClean="0"/>
            </a:br>
            <a:r>
              <a:rPr lang="ru-RU" dirty="0" smtClean="0"/>
              <a:t>• Поддерживающие блоки и крепежи настраиваются для симметричного положения ребенка.</a:t>
            </a:r>
            <a:br>
              <a:rPr lang="ru-RU" dirty="0" smtClean="0"/>
            </a:br>
            <a:r>
              <a:rPr lang="ru-RU" dirty="0" smtClean="0"/>
              <a:t>• Благодаря специально разработанным ремням коленные блоки регулируются в пяти направлениях.</a:t>
            </a:r>
            <a:br>
              <a:rPr lang="ru-RU" dirty="0" smtClean="0"/>
            </a:br>
            <a:r>
              <a:rPr lang="ru-RU" dirty="0" smtClean="0"/>
              <a:t>• Улучшает разгибание и стимулирует ребенка держать руки по средней линии.</a:t>
            </a:r>
            <a:br>
              <a:rPr lang="ru-RU" dirty="0" smtClean="0"/>
            </a:br>
            <a:r>
              <a:rPr lang="ru-RU" dirty="0" smtClean="0"/>
              <a:t>• Угол наклона легко регулируется как при нахождении пользователя в кресле, так и в отсутствие пользователя. Имеется индикатор угла наклона.</a:t>
            </a:r>
            <a:br>
              <a:rPr lang="ru-RU" dirty="0" smtClean="0"/>
            </a:br>
            <a:r>
              <a:rPr lang="ru-RU" dirty="0" smtClean="0"/>
              <a:t>• В целях безопасности все четыре колеса блокируются.</a:t>
            </a:r>
            <a:endParaRPr lang="ru-RU" dirty="0"/>
          </a:p>
        </p:txBody>
      </p:sp>
      <p:pic>
        <p:nvPicPr>
          <p:cNvPr id="57346" name="Picture 2" descr="https://sun9-39.userapi.com/impg/VJqNuI3Fth9LuB-qUttop1Xy--lkvrAZDU5Miw/h4772qktqdU.jpg?size=729x1080&amp;quality=95&amp;sign=305ae181e9d22bf8d1208512f90563d5&amp;type=album"/>
          <p:cNvPicPr>
            <a:picLocks noChangeAspect="1" noChangeArrowheads="1"/>
          </p:cNvPicPr>
          <p:nvPr/>
        </p:nvPicPr>
        <p:blipFill>
          <a:blip r:embed="rId2"/>
          <a:srcRect/>
          <a:stretch>
            <a:fillRect/>
          </a:stretch>
        </p:blipFill>
        <p:spPr bwMode="auto">
          <a:xfrm>
            <a:off x="900545" y="872836"/>
            <a:ext cx="3214256" cy="4761861"/>
          </a:xfrm>
          <a:prstGeom prst="rect">
            <a:avLst/>
          </a:prstGeom>
          <a:noFill/>
        </p:spPr>
      </p:pic>
      <p:sp>
        <p:nvSpPr>
          <p:cNvPr id="8" name="Прямоугольник 7"/>
          <p:cNvSpPr/>
          <p:nvPr/>
        </p:nvSpPr>
        <p:spPr>
          <a:xfrm>
            <a:off x="1106025" y="5710443"/>
            <a:ext cx="2914131" cy="369332"/>
          </a:xfrm>
          <a:prstGeom prst="rect">
            <a:avLst/>
          </a:prstGeom>
        </p:spPr>
        <p:txBody>
          <a:bodyPr wrap="none">
            <a:spAutoFit/>
          </a:bodyPr>
          <a:lstStyle/>
          <a:p>
            <a:r>
              <a:rPr lang="ru-RU" b="1" dirty="0" err="1" smtClean="0">
                <a:solidFill>
                  <a:schemeClr val="bg1"/>
                </a:solidFill>
              </a:rPr>
              <a:t>Мультистендер</a:t>
            </a:r>
            <a:r>
              <a:rPr lang="ru-RU" b="1" dirty="0" smtClean="0">
                <a:solidFill>
                  <a:schemeClr val="bg1"/>
                </a:solidFill>
              </a:rPr>
              <a:t> </a:t>
            </a:r>
            <a:r>
              <a:rPr lang="ru-RU" b="1" dirty="0" err="1" smtClean="0">
                <a:solidFill>
                  <a:schemeClr val="bg1"/>
                </a:solidFill>
              </a:rPr>
              <a:t>Дженкс</a:t>
            </a:r>
            <a:r>
              <a:rPr lang="ru-RU" b="1" dirty="0" smtClean="0">
                <a:solidFill>
                  <a:schemeClr val="bg1"/>
                </a:solidFill>
              </a:rPr>
              <a:t> </a:t>
            </a:r>
            <a:endParaRPr lang="ru-RU" b="1" dirty="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sun9-38.userapi.com/impg/3FTZzZzzBcTwK_CEzKwdYTlQQKRb71vAZ5rLlQ/MJ4XKPJx-18.jpg?size=864x1080&amp;quality=95&amp;sign=4d92728efce350d7fbf9f103c0bf63ca&amp;type=album"/>
          <p:cNvPicPr>
            <a:picLocks noChangeAspect="1" noChangeArrowheads="1"/>
          </p:cNvPicPr>
          <p:nvPr/>
        </p:nvPicPr>
        <p:blipFill>
          <a:blip r:embed="rId2"/>
          <a:srcRect/>
          <a:stretch>
            <a:fillRect/>
          </a:stretch>
        </p:blipFill>
        <p:spPr bwMode="auto">
          <a:xfrm>
            <a:off x="1108365" y="540330"/>
            <a:ext cx="3103418" cy="3039979"/>
          </a:xfrm>
          <a:prstGeom prst="rect">
            <a:avLst/>
          </a:prstGeom>
          <a:noFill/>
        </p:spPr>
      </p:pic>
      <p:sp>
        <p:nvSpPr>
          <p:cNvPr id="7" name="Скругленный прямоугольник 6"/>
          <p:cNvSpPr/>
          <p:nvPr/>
        </p:nvSpPr>
        <p:spPr>
          <a:xfrm>
            <a:off x="6303818" y="678873"/>
            <a:ext cx="5333999" cy="5583382"/>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Бирилло помогает детям от 2 до 8 лет двигаться самостоятельно в сидячем положении. Треугольное сиденье предотвращает </a:t>
            </a:r>
            <a:r>
              <a:rPr lang="ru-RU" dirty="0" err="1" smtClean="0"/>
              <a:t>переразгибание</a:t>
            </a:r>
            <a:r>
              <a:rPr lang="ru-RU" dirty="0" smtClean="0"/>
              <a:t> бедер и туловища и помогает ребенку держать туловище и голову ровно. Благодаря этому сохраняется правильная поза и импульс движения. Аукционный блок сохраняет положение таза. Это стимулирует движение рук и вращение туловища. Благодаря своей форме и цветам Бирилло воспринимается детьми как игрушка, что располагает к длительному использованию без боязни, побуждает изучать окружающий мир. Поэтому Бирилло играет важную роль в развитии </a:t>
            </a:r>
            <a:r>
              <a:rPr lang="ru-RU" dirty="0" err="1" smtClean="0"/>
              <a:t>перцептивных</a:t>
            </a:r>
            <a:r>
              <a:rPr lang="ru-RU" dirty="0" smtClean="0"/>
              <a:t> и моторных визуальных функций ребенка, необходимых для познания и овладения пространством.</a:t>
            </a:r>
            <a:endParaRPr lang="ru-RU" dirty="0"/>
          </a:p>
        </p:txBody>
      </p:sp>
      <p:sp>
        <p:nvSpPr>
          <p:cNvPr id="9" name="Скругленный прямоугольник 8"/>
          <p:cNvSpPr/>
          <p:nvPr/>
        </p:nvSpPr>
        <p:spPr>
          <a:xfrm>
            <a:off x="581891" y="4059382"/>
            <a:ext cx="5680364" cy="225829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ФУНКЦИОНАЛЬНЫЕ ВОЗМОЖНОСТИ:</a:t>
            </a:r>
            <a:br>
              <a:rPr lang="ru-RU" sz="1600" dirty="0" smtClean="0"/>
            </a:br>
            <a:r>
              <a:rPr lang="ru-RU" sz="1600" dirty="0" smtClean="0"/>
              <a:t>• Регулируемая в высоту стальная рама покрыта эпоксидной эмалью</a:t>
            </a:r>
            <a:br>
              <a:rPr lang="ru-RU" sz="1600" dirty="0" smtClean="0"/>
            </a:br>
            <a:r>
              <a:rPr lang="ru-RU" sz="1600" dirty="0" smtClean="0"/>
              <a:t>Огнеустойчивая обивка</a:t>
            </a:r>
            <a:br>
              <a:rPr lang="ru-RU" sz="1600" dirty="0" smtClean="0"/>
            </a:br>
            <a:r>
              <a:rPr lang="ru-RU" sz="1600" dirty="0" smtClean="0"/>
              <a:t>Мягкое сиденье покрыто износоустойчивым пластиком</a:t>
            </a:r>
            <a:br>
              <a:rPr lang="ru-RU" sz="1600" dirty="0" smtClean="0"/>
            </a:br>
            <a:r>
              <a:rPr lang="ru-RU" sz="1600" dirty="0" smtClean="0"/>
              <a:t>Эластичные буферы поверх колес защищают стены</a:t>
            </a:r>
            <a:br>
              <a:rPr lang="ru-RU" sz="1600" dirty="0" smtClean="0"/>
            </a:br>
            <a:r>
              <a:rPr lang="ru-RU" sz="1600" dirty="0" smtClean="0"/>
              <a:t>• Жесткие роликовые колеса на подшипниках</a:t>
            </a:r>
            <a:br>
              <a:rPr lang="ru-RU" sz="1600" dirty="0" smtClean="0"/>
            </a:br>
            <a:r>
              <a:rPr lang="ru-RU" sz="1600" dirty="0" smtClean="0"/>
              <a:t>• Поручень регулируется по высоте и глубине</a:t>
            </a:r>
            <a:endParaRPr lang="ru-RU" sz="1600" dirty="0"/>
          </a:p>
        </p:txBody>
      </p:sp>
      <p:sp>
        <p:nvSpPr>
          <p:cNvPr id="10" name="Прямоугольник 9"/>
          <p:cNvSpPr/>
          <p:nvPr/>
        </p:nvSpPr>
        <p:spPr>
          <a:xfrm>
            <a:off x="707492" y="3618406"/>
            <a:ext cx="4466992" cy="338554"/>
          </a:xfrm>
          <a:prstGeom prst="rect">
            <a:avLst/>
          </a:prstGeom>
        </p:spPr>
        <p:txBody>
          <a:bodyPr wrap="none">
            <a:spAutoFit/>
          </a:bodyPr>
          <a:lstStyle/>
          <a:p>
            <a:r>
              <a:rPr lang="ru-RU" sz="1600" b="1" dirty="0" smtClean="0">
                <a:solidFill>
                  <a:schemeClr val="bg1"/>
                </a:solidFill>
              </a:rPr>
              <a:t>Сидячий тренажер для ходьбы БИРИЛЛО</a:t>
            </a:r>
            <a:endParaRPr lang="ru-RU" sz="1600" b="1" dirty="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sun9-4.userapi.com/impg/TCQa1yUCQ5CqRI-mYSYVdWRzX0yMSpAVVOVwdQ/266pokpdF8g.jpg?size=1280x1151&amp;quality=95&amp;sign=9a1f1ab41c75bb4129c4eac19f71717d&amp;type=album"/>
          <p:cNvPicPr>
            <a:picLocks noChangeAspect="1" noChangeArrowheads="1"/>
          </p:cNvPicPr>
          <p:nvPr/>
        </p:nvPicPr>
        <p:blipFill>
          <a:blip r:embed="rId2"/>
          <a:srcRect/>
          <a:stretch>
            <a:fillRect/>
          </a:stretch>
        </p:blipFill>
        <p:spPr bwMode="auto">
          <a:xfrm>
            <a:off x="732208" y="872838"/>
            <a:ext cx="3438010" cy="2518444"/>
          </a:xfrm>
          <a:prstGeom prst="rect">
            <a:avLst/>
          </a:prstGeom>
          <a:noFill/>
        </p:spPr>
      </p:pic>
      <p:sp>
        <p:nvSpPr>
          <p:cNvPr id="7" name="Скругленный прямоугольник 6"/>
          <p:cNvSpPr/>
          <p:nvPr/>
        </p:nvSpPr>
        <p:spPr>
          <a:xfrm>
            <a:off x="942109" y="3477491"/>
            <a:ext cx="10155380" cy="2867890"/>
          </a:xfrm>
          <a:prstGeom prst="roundRect">
            <a:avLst>
              <a:gd name="adj" fmla="val 2201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endParaRPr lang="ru-RU" sz="1600" dirty="0" smtClean="0"/>
          </a:p>
          <a:p>
            <a:pPr algn="ctr"/>
            <a:endParaRPr lang="ru-RU" sz="1600" dirty="0" smtClean="0"/>
          </a:p>
          <a:p>
            <a:pPr algn="ctr"/>
            <a:r>
              <a:rPr lang="ru-RU" sz="1600" b="1" dirty="0" smtClean="0"/>
              <a:t>Головастик</a:t>
            </a:r>
            <a:r>
              <a:rPr lang="ru-RU" sz="1600" dirty="0" smtClean="0"/>
              <a:t> - многофункциональная терапевтическая система, спроектированная для позиционных требований малышей до 4-5 лет. Используя части системы отдельно или комбинируя их вместе, малыша можно фиксировать в различных позициях. терапевт может проводить пассивные или (активные) или развивающие занятия с малышом.</a:t>
            </a:r>
          </a:p>
          <a:p>
            <a:pPr algn="ctr"/>
            <a:endParaRPr lang="ru-RU" sz="1600" dirty="0" smtClean="0"/>
          </a:p>
          <a:p>
            <a:pPr fontAlgn="b"/>
            <a:endParaRPr lang="ru-RU" sz="1600" dirty="0" smtClean="0"/>
          </a:p>
          <a:p>
            <a:pPr fontAlgn="b"/>
            <a:endParaRPr lang="ru-RU" sz="1600" dirty="0" smtClean="0"/>
          </a:p>
          <a:p>
            <a:pPr fontAlgn="b"/>
            <a:endParaRPr lang="ru-RU" sz="1600" dirty="0" smtClean="0"/>
          </a:p>
          <a:p>
            <a:pPr fontAlgn="b"/>
            <a:r>
              <a:rPr lang="ru-RU" sz="1600" dirty="0" smtClean="0"/>
              <a:t>КОМПОНЕНТЫ:</a:t>
            </a:r>
            <a:br>
              <a:rPr lang="ru-RU" sz="1600" dirty="0" smtClean="0"/>
            </a:br>
            <a:r>
              <a:rPr lang="ru-RU" sz="1600" dirty="0" smtClean="0"/>
              <a:t>4772TH - </a:t>
            </a:r>
            <a:r>
              <a:rPr lang="ru-RU" sz="1600" dirty="0" err="1" smtClean="0"/>
              <a:t>Полуролик</a:t>
            </a:r>
            <a:r>
              <a:rPr lang="ru-RU" sz="1600" dirty="0" smtClean="0"/>
              <a:t/>
            </a:r>
            <a:br>
              <a:rPr lang="ru-RU" sz="1600" dirty="0" smtClean="0"/>
            </a:br>
            <a:r>
              <a:rPr lang="ru-RU" sz="1600" dirty="0" smtClean="0"/>
              <a:t>4772TW - Наклонная форма</a:t>
            </a:r>
            <a:br>
              <a:rPr lang="ru-RU" sz="1600" dirty="0" smtClean="0"/>
            </a:br>
            <a:r>
              <a:rPr lang="ru-RU" sz="1600" dirty="0" smtClean="0"/>
              <a:t>4772TM - Столик с зеркальцем</a:t>
            </a:r>
            <a:br>
              <a:rPr lang="ru-RU" sz="1600" dirty="0" smtClean="0"/>
            </a:br>
            <a:r>
              <a:rPr lang="ru-RU" sz="1600" dirty="0" smtClean="0"/>
              <a:t>924772 - Основа системы</a:t>
            </a:r>
            <a:br>
              <a:rPr lang="ru-RU" sz="1600" dirty="0" smtClean="0"/>
            </a:br>
            <a:r>
              <a:rPr lang="ru-RU" sz="1600" dirty="0" smtClean="0"/>
              <a:t>92477201 - </a:t>
            </a:r>
            <a:r>
              <a:rPr lang="ru-RU" sz="1600" dirty="0" err="1" smtClean="0"/>
              <a:t>Полубревно</a:t>
            </a:r>
            <a:r>
              <a:rPr lang="ru-RU" sz="1600" dirty="0" smtClean="0"/>
              <a:t/>
            </a:r>
            <a:br>
              <a:rPr lang="ru-RU" sz="1600" dirty="0" smtClean="0"/>
            </a:br>
            <a:r>
              <a:rPr lang="ru-RU" sz="1600" dirty="0" smtClean="0"/>
              <a:t>92477202 - Пара полукругов</a:t>
            </a:r>
            <a:br>
              <a:rPr lang="ru-RU" sz="1600" dirty="0" smtClean="0"/>
            </a:br>
            <a:r>
              <a:rPr lang="ru-RU" sz="1600" dirty="0" smtClean="0"/>
              <a:t>92477204 - Большая сетчатая сумка</a:t>
            </a:r>
            <a:br>
              <a:rPr lang="ru-RU" sz="1600" dirty="0" smtClean="0"/>
            </a:br>
            <a:r>
              <a:rPr lang="ru-RU" sz="1600" dirty="0" smtClean="0"/>
              <a:t>928258 - Ремешок для позиции на боку</a:t>
            </a:r>
            <a:br>
              <a:rPr lang="ru-RU" sz="1600" dirty="0" smtClean="0"/>
            </a:br>
            <a:r>
              <a:rPr lang="ru-RU" sz="1600" dirty="0" smtClean="0"/>
              <a:t>928256 - Ремешок</a:t>
            </a:r>
            <a:r>
              <a:rPr lang="ru-RU" sz="1600" dirty="0" smtClean="0">
                <a:hlinkClick r:id="rId3"/>
              </a:rPr>
              <a:t/>
            </a:r>
            <a:br>
              <a:rPr lang="ru-RU" sz="1600" dirty="0" smtClean="0">
                <a:hlinkClick r:id="rId3"/>
              </a:rPr>
            </a:br>
            <a:r>
              <a:rPr lang="ru-RU" sz="1600" dirty="0" smtClean="0"/>
              <a:t/>
            </a:r>
            <a:br>
              <a:rPr lang="ru-RU" sz="1600" dirty="0" smtClean="0"/>
            </a:br>
            <a:endParaRPr lang="ru-RU" sz="1600" dirty="0"/>
          </a:p>
        </p:txBody>
      </p:sp>
      <p:sp>
        <p:nvSpPr>
          <p:cNvPr id="8" name="Прямоугольник 7"/>
          <p:cNvSpPr/>
          <p:nvPr/>
        </p:nvSpPr>
        <p:spPr>
          <a:xfrm>
            <a:off x="1424870" y="431861"/>
            <a:ext cx="1556003" cy="369332"/>
          </a:xfrm>
          <a:prstGeom prst="rect">
            <a:avLst/>
          </a:prstGeom>
        </p:spPr>
        <p:txBody>
          <a:bodyPr wrap="none">
            <a:spAutoFit/>
          </a:bodyPr>
          <a:lstStyle/>
          <a:p>
            <a:r>
              <a:rPr lang="ru-RU" b="1" dirty="0" smtClean="0"/>
              <a:t>Головастик</a:t>
            </a:r>
            <a:r>
              <a:rPr lang="ru-RU" dirty="0" smtClean="0"/>
              <a:t> </a:t>
            </a:r>
            <a:endParaRPr lang="ru-RU" dirty="0"/>
          </a:p>
        </p:txBody>
      </p:sp>
      <p:sp>
        <p:nvSpPr>
          <p:cNvPr id="9" name="Скругленный прямоугольник 8"/>
          <p:cNvSpPr/>
          <p:nvPr/>
        </p:nvSpPr>
        <p:spPr>
          <a:xfrm>
            <a:off x="5264726" y="665018"/>
            <a:ext cx="6317673" cy="25908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ПРИМЕНЕНИЕ</a:t>
            </a:r>
            <a:r>
              <a:rPr lang="ru-RU" dirty="0" smtClean="0"/>
              <a:t>:</a:t>
            </a:r>
            <a:br>
              <a:rPr lang="ru-RU" dirty="0" smtClean="0"/>
            </a:br>
            <a:r>
              <a:rPr lang="ru-RU" dirty="0" smtClean="0"/>
              <a:t>• Позиционирование (положение «лежа» на боку, на животе, на спине, положение «сидя»)</a:t>
            </a:r>
            <a:br>
              <a:rPr lang="ru-RU" dirty="0" smtClean="0"/>
            </a:br>
            <a:r>
              <a:rPr lang="ru-RU" dirty="0" smtClean="0"/>
              <a:t>• Нагрузка через собственный вес на определенные части тела (как, например, на руки или на таз)</a:t>
            </a:r>
            <a:br>
              <a:rPr lang="ru-RU" dirty="0" smtClean="0"/>
            </a:br>
            <a:r>
              <a:rPr lang="ru-RU" dirty="0" smtClean="0"/>
              <a:t> • Вестибулярная активность</a:t>
            </a:r>
            <a:br>
              <a:rPr lang="ru-RU" dirty="0" smtClean="0"/>
            </a:br>
            <a:r>
              <a:rPr lang="ru-RU" dirty="0" smtClean="0"/>
              <a:t> • Улучшение работы желудочно-кишечного тракта, через укладку, установленную в требуемое положение</a:t>
            </a:r>
            <a:endParaRPr lang="ru-RU"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sun9-72.userapi.com/impg/qEqiTnac_Rz6MVq5tq3Y0L9AgOw2llx06TuZaA/Wy0arDuDgQ4.jpg?size=1280x1113&amp;quality=95&amp;sign=33f59688387f34456cd77c33d86f67ff&amp;type=album"/>
          <p:cNvPicPr>
            <a:picLocks noChangeAspect="1" noChangeArrowheads="1"/>
          </p:cNvPicPr>
          <p:nvPr/>
        </p:nvPicPr>
        <p:blipFill>
          <a:blip r:embed="rId2"/>
          <a:srcRect/>
          <a:stretch>
            <a:fillRect/>
          </a:stretch>
        </p:blipFill>
        <p:spPr bwMode="auto">
          <a:xfrm>
            <a:off x="785956" y="1421181"/>
            <a:ext cx="4645025" cy="3233945"/>
          </a:xfrm>
          <a:prstGeom prst="rect">
            <a:avLst/>
          </a:prstGeom>
          <a:noFill/>
        </p:spPr>
      </p:pic>
      <p:sp>
        <p:nvSpPr>
          <p:cNvPr id="7" name="Скругленный прямоугольник 6"/>
          <p:cNvSpPr/>
          <p:nvPr/>
        </p:nvSpPr>
        <p:spPr>
          <a:xfrm>
            <a:off x="5860472" y="692727"/>
            <a:ext cx="5805055" cy="532014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Эта мобильная позиционная система состоит из 17 различных модульных компонентов, которые могут использоваться в школе, реабилитационном учреждении или дома. Позиционные модули позволяют терапевту творчески позиционировать пациента в бесконечном количестве вариантов.</a:t>
            </a:r>
          </a:p>
          <a:p>
            <a:r>
              <a:rPr lang="ru-RU" b="1" dirty="0" smtClean="0"/>
              <a:t>ПРИМЕНЕНИЕ:</a:t>
            </a:r>
            <a:r>
              <a:rPr lang="ru-RU" dirty="0" smtClean="0"/>
              <a:t/>
            </a:r>
            <a:br>
              <a:rPr lang="ru-RU" dirty="0" smtClean="0"/>
            </a:br>
            <a:r>
              <a:rPr lang="ru-RU" dirty="0" smtClean="0"/>
              <a:t> • Вестибулярные занятия</a:t>
            </a:r>
            <a:br>
              <a:rPr lang="ru-RU" dirty="0" smtClean="0"/>
            </a:br>
            <a:r>
              <a:rPr lang="ru-RU" dirty="0" smtClean="0"/>
              <a:t>•Позиционирование на спине или на животе</a:t>
            </a:r>
            <a:br>
              <a:rPr lang="ru-RU" dirty="0" smtClean="0"/>
            </a:br>
            <a:r>
              <a:rPr lang="ru-RU" dirty="0" smtClean="0"/>
              <a:t> • Позиционирование на боку</a:t>
            </a:r>
            <a:br>
              <a:rPr lang="ru-RU" dirty="0" smtClean="0"/>
            </a:br>
            <a:r>
              <a:rPr lang="ru-RU" dirty="0" smtClean="0"/>
              <a:t>• Позиционирование сидя с положением выпрямленных ног или с роликом</a:t>
            </a:r>
            <a:br>
              <a:rPr lang="ru-RU" dirty="0" smtClean="0"/>
            </a:br>
            <a:r>
              <a:rPr lang="ru-RU" dirty="0" smtClean="0"/>
              <a:t> • Благодаря мобильной основе пациент легко транспортируется из комнаты в комнату без необходимости перекладки самого пациента. </a:t>
            </a:r>
          </a:p>
          <a:p>
            <a:r>
              <a:rPr lang="ru-RU" dirty="0" smtClean="0"/>
              <a:t>• Мягкое покрытие легко моется.</a:t>
            </a:r>
            <a:endParaRPr lang="ru-RU" dirty="0"/>
          </a:p>
        </p:txBody>
      </p:sp>
      <p:sp>
        <p:nvSpPr>
          <p:cNvPr id="9" name="Прямоугольник 8"/>
          <p:cNvSpPr/>
          <p:nvPr/>
        </p:nvSpPr>
        <p:spPr>
          <a:xfrm>
            <a:off x="995123" y="4782188"/>
            <a:ext cx="4317464" cy="369332"/>
          </a:xfrm>
          <a:prstGeom prst="rect">
            <a:avLst/>
          </a:prstGeom>
        </p:spPr>
        <p:txBody>
          <a:bodyPr wrap="none">
            <a:spAutoFit/>
          </a:bodyPr>
          <a:lstStyle/>
          <a:p>
            <a:r>
              <a:rPr lang="ru-RU" b="1" dirty="0" smtClean="0">
                <a:solidFill>
                  <a:schemeClr val="bg1"/>
                </a:solidFill>
              </a:rPr>
              <a:t>Универсальная система «Кузнечик»</a:t>
            </a:r>
            <a:endParaRPr lang="ru-RU" b="1" dirty="0">
              <a:solidFill>
                <a:schemeClr val="bg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sun9-19.userapi.com/impg/wFZ16i-vmiulV0qbgpQ0eF_eN7FuvAp1jbmEsw/6c6-a0sPr_Q.jpg?size=1280x858&amp;quality=95&amp;sign=ed6736c1d5e28788dc8b0295730b9710&amp;type=album"/>
          <p:cNvPicPr>
            <a:picLocks noChangeAspect="1" noChangeArrowheads="1"/>
          </p:cNvPicPr>
          <p:nvPr/>
        </p:nvPicPr>
        <p:blipFill>
          <a:blip r:embed="rId2"/>
          <a:srcRect/>
          <a:stretch>
            <a:fillRect/>
          </a:stretch>
        </p:blipFill>
        <p:spPr bwMode="auto">
          <a:xfrm>
            <a:off x="970335" y="887555"/>
            <a:ext cx="5103901" cy="3421208"/>
          </a:xfrm>
          <a:prstGeom prst="rect">
            <a:avLst/>
          </a:prstGeom>
          <a:noFill/>
        </p:spPr>
      </p:pic>
      <p:sp>
        <p:nvSpPr>
          <p:cNvPr id="7" name="Скругленный прямоугольник 6"/>
          <p:cNvSpPr/>
          <p:nvPr/>
        </p:nvSpPr>
        <p:spPr>
          <a:xfrm>
            <a:off x="6539345" y="665018"/>
            <a:ext cx="5029200" cy="4821382"/>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КОМПОНЕНТЫ:</a:t>
            </a:r>
            <a:br>
              <a:rPr lang="ru-RU" dirty="0" smtClean="0"/>
            </a:br>
            <a:r>
              <a:rPr lang="ru-RU" dirty="0" smtClean="0"/>
              <a:t>924781 - Короткий прямоугольник</a:t>
            </a:r>
            <a:br>
              <a:rPr lang="ru-RU" dirty="0" smtClean="0"/>
            </a:br>
            <a:r>
              <a:rPr lang="ru-RU" dirty="0" smtClean="0"/>
              <a:t>924774 - Бревно</a:t>
            </a:r>
            <a:br>
              <a:rPr lang="ru-RU" dirty="0" smtClean="0"/>
            </a:br>
            <a:r>
              <a:rPr lang="ru-RU" dirty="0" smtClean="0"/>
              <a:t>924775 - Маленькая наклонная форма</a:t>
            </a:r>
            <a:br>
              <a:rPr lang="ru-RU" dirty="0" smtClean="0"/>
            </a:br>
            <a:r>
              <a:rPr lang="ru-RU" dirty="0" smtClean="0"/>
              <a:t>924776 - Большая наклонная форма</a:t>
            </a:r>
            <a:br>
              <a:rPr lang="ru-RU" dirty="0" smtClean="0"/>
            </a:br>
            <a:r>
              <a:rPr lang="ru-RU" dirty="0" smtClean="0"/>
              <a:t>924777 - </a:t>
            </a:r>
            <a:r>
              <a:rPr lang="ru-RU" dirty="0" err="1" smtClean="0"/>
              <a:t>Трапецевидная</a:t>
            </a:r>
            <a:r>
              <a:rPr lang="ru-RU" dirty="0" smtClean="0"/>
              <a:t> мягкая форма</a:t>
            </a:r>
            <a:br>
              <a:rPr lang="ru-RU" dirty="0" smtClean="0"/>
            </a:br>
            <a:r>
              <a:rPr lang="ru-RU" dirty="0" smtClean="0"/>
              <a:t>924773 - Основа системы</a:t>
            </a:r>
            <a:br>
              <a:rPr lang="ru-RU" dirty="0" smtClean="0"/>
            </a:br>
            <a:r>
              <a:rPr lang="ru-RU" dirty="0" smtClean="0"/>
              <a:t>928284 - Ремешок с креплением</a:t>
            </a:r>
            <a:br>
              <a:rPr lang="ru-RU" dirty="0" smtClean="0"/>
            </a:br>
            <a:r>
              <a:rPr lang="ru-RU" dirty="0" smtClean="0"/>
              <a:t>928294 - Фиксирующая прокладка</a:t>
            </a:r>
            <a:br>
              <a:rPr lang="ru-RU" dirty="0" smtClean="0"/>
            </a:br>
            <a:r>
              <a:rPr lang="ru-RU" dirty="0" smtClean="0"/>
              <a:t>9101 - Мягкий квадратик</a:t>
            </a:r>
            <a:br>
              <a:rPr lang="ru-RU" dirty="0" smtClean="0"/>
            </a:br>
            <a:r>
              <a:rPr lang="ru-RU" dirty="0" smtClean="0"/>
              <a:t>9102 </a:t>
            </a:r>
            <a:r>
              <a:rPr lang="ru-RU" dirty="0" err="1" smtClean="0"/>
              <a:t>х</a:t>
            </a:r>
            <a:r>
              <a:rPr lang="ru-RU" dirty="0" smtClean="0"/>
              <a:t> 2 - Четвертной ролик</a:t>
            </a:r>
            <a:br>
              <a:rPr lang="ru-RU" dirty="0" smtClean="0"/>
            </a:br>
            <a:r>
              <a:rPr lang="ru-RU" dirty="0" smtClean="0"/>
              <a:t>9106 </a:t>
            </a:r>
            <a:r>
              <a:rPr lang="ru-RU" dirty="0" err="1" smtClean="0"/>
              <a:t>х</a:t>
            </a:r>
            <a:r>
              <a:rPr lang="ru-RU" dirty="0" smtClean="0"/>
              <a:t> 2 - Дополнительные придерживающие ремешки</a:t>
            </a:r>
            <a:br>
              <a:rPr lang="ru-RU" dirty="0" smtClean="0"/>
            </a:br>
            <a:r>
              <a:rPr lang="ru-RU" dirty="0" smtClean="0"/>
              <a:t>47688 </a:t>
            </a:r>
            <a:r>
              <a:rPr lang="ru-RU" dirty="0" err="1" smtClean="0"/>
              <a:t>х</a:t>
            </a:r>
            <a:r>
              <a:rPr lang="ru-RU" dirty="0" smtClean="0"/>
              <a:t> 3 - </a:t>
            </a:r>
            <a:r>
              <a:rPr lang="ru-RU" dirty="0" err="1" smtClean="0"/>
              <a:t>Абдукционные</a:t>
            </a:r>
            <a:r>
              <a:rPr lang="ru-RU" dirty="0" smtClean="0"/>
              <a:t> формы</a:t>
            </a:r>
            <a:endParaRPr lang="ru-RU" dirty="0"/>
          </a:p>
        </p:txBody>
      </p:sp>
      <p:sp>
        <p:nvSpPr>
          <p:cNvPr id="8" name="Прямоугольник 7"/>
          <p:cNvSpPr/>
          <p:nvPr/>
        </p:nvSpPr>
        <p:spPr>
          <a:xfrm>
            <a:off x="1443449" y="4366552"/>
            <a:ext cx="4317464" cy="369332"/>
          </a:xfrm>
          <a:prstGeom prst="rect">
            <a:avLst/>
          </a:prstGeom>
        </p:spPr>
        <p:txBody>
          <a:bodyPr wrap="none">
            <a:spAutoFit/>
          </a:bodyPr>
          <a:lstStyle/>
          <a:p>
            <a:r>
              <a:rPr lang="ru-RU" b="1" dirty="0" smtClean="0">
                <a:solidFill>
                  <a:schemeClr val="bg1"/>
                </a:solidFill>
              </a:rPr>
              <a:t>Универсальная система «Кузнечик»</a:t>
            </a:r>
            <a:endParaRPr lang="ru-RU" b="1"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4627418" y="845129"/>
            <a:ext cx="7051963" cy="529243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Разработано терапевтами и педагогами для работы с детьми, подростками и взрослыми, при следующих заболеваниях: ДЦП, расщепление позвоночника, патология костно-мышечной системы, черепно-мозговые травмы.</a:t>
            </a:r>
            <a:br>
              <a:rPr lang="ru-RU" sz="1600" dirty="0" smtClean="0"/>
            </a:br>
            <a:r>
              <a:rPr lang="ru-RU" sz="1600" dirty="0" smtClean="0"/>
              <a:t>Напольное сиденье состоит из сиденья и подставки основы (сиденье крепится к подставке-основе). Сиденье может быть расположено на основе как в вертикальном, так и в наклонном положении.</a:t>
            </a:r>
            <a:br>
              <a:rPr lang="ru-RU" sz="1600" dirty="0" smtClean="0"/>
            </a:br>
            <a:r>
              <a:rPr lang="ru-RU" sz="1600" dirty="0" smtClean="0"/>
              <a:t>Напольное сиденье предоставляет также позиционный контроль для пациентов с отсутствием нормального баланса и контроля головы в положении «сидя».</a:t>
            </a:r>
            <a:br>
              <a:rPr lang="ru-RU" sz="1600" dirty="0" smtClean="0"/>
            </a:br>
            <a:r>
              <a:rPr lang="ru-RU" sz="1600" dirty="0" smtClean="0"/>
              <a:t>Формирование правильной позиции «сидя» является чрезвычайно важным шагом в последовательности нормального развития. Эта позиция требует хорошего контроля головы и туловища, стабильности таза и эффективного баланса реакций. Развитие независимого положения «сидя» дает возможность пациенту заниматься более широким диапазоном занятий с различным уровнем потребности координации «глаз-рука» и позволяет свободно использовать свои руки.</a:t>
            </a:r>
            <a:endParaRPr lang="ru-RU" sz="1600" dirty="0"/>
          </a:p>
        </p:txBody>
      </p:sp>
      <p:pic>
        <p:nvPicPr>
          <p:cNvPr id="62470" name="Picture 6" descr="https://sun9-16.userapi.com/impg/jX6UaG9S7c7kgT7y564uYIfKVMrHRFd4_7VN3Q/5kI-cSqCdZw.jpg?size=1058x1080&amp;quality=95&amp;sign=8d4d937006871f1d9235861fd0bb4ca7&amp;type=album"/>
          <p:cNvPicPr>
            <a:picLocks noChangeAspect="1" noChangeArrowheads="1"/>
          </p:cNvPicPr>
          <p:nvPr/>
        </p:nvPicPr>
        <p:blipFill>
          <a:blip r:embed="rId2"/>
          <a:srcRect/>
          <a:stretch>
            <a:fillRect/>
          </a:stretch>
        </p:blipFill>
        <p:spPr bwMode="auto">
          <a:xfrm>
            <a:off x="795974" y="861546"/>
            <a:ext cx="3662016" cy="3738164"/>
          </a:xfrm>
          <a:prstGeom prst="rect">
            <a:avLst/>
          </a:prstGeom>
          <a:noFill/>
        </p:spPr>
      </p:pic>
      <p:sp>
        <p:nvSpPr>
          <p:cNvPr id="10" name="Прямоугольник 9"/>
          <p:cNvSpPr/>
          <p:nvPr/>
        </p:nvSpPr>
        <p:spPr>
          <a:xfrm>
            <a:off x="750442" y="4671352"/>
            <a:ext cx="3849267" cy="646331"/>
          </a:xfrm>
          <a:prstGeom prst="rect">
            <a:avLst/>
          </a:prstGeom>
        </p:spPr>
        <p:txBody>
          <a:bodyPr wrap="square">
            <a:spAutoFit/>
          </a:bodyPr>
          <a:lstStyle/>
          <a:p>
            <a:r>
              <a:rPr lang="ru-RU" b="1" dirty="0" smtClean="0">
                <a:solidFill>
                  <a:schemeClr val="bg1"/>
                </a:solidFill>
              </a:rPr>
              <a:t>Напольное сиденье «</a:t>
            </a:r>
            <a:r>
              <a:rPr lang="ru-RU" b="1" dirty="0" err="1" smtClean="0">
                <a:solidFill>
                  <a:schemeClr val="bg1"/>
                </a:solidFill>
              </a:rPr>
              <a:t>Тамбл</a:t>
            </a:r>
            <a:r>
              <a:rPr lang="ru-RU" b="1" dirty="0" smtClean="0">
                <a:solidFill>
                  <a:schemeClr val="bg1"/>
                </a:solidFill>
              </a:rPr>
              <a:t> </a:t>
            </a:r>
            <a:r>
              <a:rPr lang="ru-RU" b="1" dirty="0" err="1" smtClean="0">
                <a:solidFill>
                  <a:schemeClr val="bg1"/>
                </a:solidFill>
              </a:rPr>
              <a:t>Формс</a:t>
            </a:r>
            <a:r>
              <a:rPr lang="ru-RU" b="1" dirty="0" smtClean="0">
                <a:solidFill>
                  <a:schemeClr val="bg1"/>
                </a:solidFill>
              </a:rPr>
              <a:t> 2 </a:t>
            </a:r>
            <a:r>
              <a:rPr lang="ru-RU" b="1" dirty="0" err="1" smtClean="0">
                <a:solidFill>
                  <a:schemeClr val="bg1"/>
                </a:solidFill>
              </a:rPr>
              <a:t>Делюкс</a:t>
            </a:r>
            <a:r>
              <a:rPr lang="ru-RU" b="1" dirty="0" smtClean="0">
                <a:solidFill>
                  <a:schemeClr val="bg1"/>
                </a:solidFill>
              </a:rPr>
              <a:t>»</a:t>
            </a:r>
            <a:endParaRPr lang="ru-RU" b="1"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a:extLst>
              <a:ext uri="{FF2B5EF4-FFF2-40B4-BE49-F238E27FC236}">
                <a16:creationId xmlns:a16="http://schemas.microsoft.com/office/drawing/2014/main" xmlns="" id="{A565C551-6570-8923-6472-CBBE4DDBC5C0}"/>
              </a:ext>
            </a:extLst>
          </p:cNvPr>
          <p:cNvSpPr>
            <a:spLocks noGrp="1"/>
          </p:cNvSpPr>
          <p:nvPr>
            <p:ph type="title"/>
          </p:nvPr>
        </p:nvSpPr>
        <p:spPr>
          <a:xfrm>
            <a:off x="839788" y="685800"/>
            <a:ext cx="6558539" cy="1371600"/>
          </a:xfrm>
        </p:spPr>
        <p:txBody>
          <a:bodyPr>
            <a:normAutofit fontScale="90000"/>
          </a:bodyPr>
          <a:lstStyle/>
          <a:p>
            <a:r>
              <a:rPr lang="ru-RU" b="0" i="0" u="none" strike="noStrike" dirty="0" smtClean="0">
                <a:solidFill>
                  <a:srgbClr val="454545"/>
                </a:solidFill>
                <a:effectLst/>
                <a:latin typeface="Helvetica" pitchFamily="2" charset="0"/>
              </a:rPr>
              <a:t/>
            </a:r>
            <a:br>
              <a:rPr lang="ru-RU" b="0" i="0" u="none" strike="noStrike" dirty="0" smtClean="0">
                <a:solidFill>
                  <a:srgbClr val="454545"/>
                </a:solidFill>
                <a:effectLst/>
                <a:latin typeface="Helvetica" pitchFamily="2" charset="0"/>
              </a:rPr>
            </a:br>
            <a:r>
              <a:rPr lang="ru-RU" dirty="0" err="1" smtClean="0"/>
              <a:t>Нейро-ортопедический</a:t>
            </a:r>
            <a:r>
              <a:rPr lang="ru-RU" dirty="0" smtClean="0"/>
              <a:t> реабилитационный комбинезон РК «Фаэтон»</a:t>
            </a:r>
            <a:endParaRPr lang="x-none" dirty="0"/>
          </a:p>
        </p:txBody>
      </p:sp>
      <p:pic>
        <p:nvPicPr>
          <p:cNvPr id="8" name="Объект 7">
            <a:extLst>
              <a:ext uri="{FF2B5EF4-FFF2-40B4-BE49-F238E27FC236}">
                <a16:creationId xmlns:a16="http://schemas.microsoft.com/office/drawing/2014/main" xmlns="" id="{6D17CDE0-83F6-AC6C-09DD-80F79FF84569}"/>
              </a:ext>
            </a:extLst>
          </p:cNvPr>
          <p:cNvPicPr>
            <a:picLocks noGrp="1" noChangeAspect="1"/>
          </p:cNvPicPr>
          <p:nvPr>
            <p:ph idx="1"/>
          </p:nvPr>
        </p:nvPicPr>
        <p:blipFill>
          <a:blip r:embed="rId2"/>
          <a:stretch/>
        </p:blipFill>
        <p:spPr>
          <a:xfrm>
            <a:off x="7607764" y="519545"/>
            <a:ext cx="3733742" cy="5175250"/>
          </a:xfrm>
        </p:spPr>
      </p:pic>
      <p:sp>
        <p:nvSpPr>
          <p:cNvPr id="3" name="Subtitle 2">
            <a:extLst>
              <a:ext uri="{FF2B5EF4-FFF2-40B4-BE49-F238E27FC236}">
                <a16:creationId xmlns:a16="http://schemas.microsoft.com/office/drawing/2014/main" xmlns="" id="{DD2A8BE8-DC21-47DE-B6F3-7DC95B43C52E}"/>
              </a:ext>
            </a:extLst>
          </p:cNvPr>
          <p:cNvSpPr>
            <a:spLocks noGrp="1"/>
          </p:cNvSpPr>
          <p:nvPr>
            <p:ph type="body" sz="half" idx="2"/>
          </p:nvPr>
        </p:nvSpPr>
        <p:spPr>
          <a:xfrm>
            <a:off x="839788" y="2209800"/>
            <a:ext cx="6156757" cy="3659188"/>
          </a:xfrm>
        </p:spPr>
        <p:txBody>
          <a:bodyPr>
            <a:normAutofit fontScale="85000" lnSpcReduction="10000"/>
          </a:bodyPr>
          <a:lstStyle/>
          <a:p>
            <a:r>
              <a:rPr lang="ru-RU" b="1" dirty="0" err="1" smtClean="0"/>
              <a:t>Нейро-ортопедический</a:t>
            </a:r>
            <a:r>
              <a:rPr lang="ru-RU" b="1" dirty="0" smtClean="0"/>
              <a:t> реабилитационный комбинезон РК «Фаэтон» </a:t>
            </a:r>
            <a:r>
              <a:rPr lang="ru-RU" dirty="0" smtClean="0"/>
              <a:t>предназначен для многоуровневого нейрофизиологического и ортопедического воздействия на туловище, суставы и сегменты конечностей с одновременным </a:t>
            </a:r>
            <a:r>
              <a:rPr lang="ru-RU" dirty="0" err="1" smtClean="0"/>
              <a:t>пневмокорсетированием</a:t>
            </a:r>
            <a:r>
              <a:rPr lang="ru-RU" dirty="0" smtClean="0"/>
              <a:t> туловища и фиксирующим </a:t>
            </a:r>
            <a:r>
              <a:rPr lang="ru-RU" dirty="0" err="1" smtClean="0"/>
              <a:t>ортезированием</a:t>
            </a:r>
            <a:r>
              <a:rPr lang="ru-RU" dirty="0" smtClean="0"/>
              <a:t> конечностей.</a:t>
            </a:r>
          </a:p>
          <a:p>
            <a:r>
              <a:rPr lang="ru-RU" b="1" dirty="0" smtClean="0"/>
              <a:t>ФУНКЦИОНАЛЬНЫЕ ВОЗМОЖНОСТИ:</a:t>
            </a:r>
            <a:r>
              <a:rPr lang="ru-RU" dirty="0" smtClean="0"/>
              <a:t/>
            </a:r>
            <a:br>
              <a:rPr lang="ru-RU" dirty="0" smtClean="0"/>
            </a:br>
            <a:r>
              <a:rPr lang="ru-RU" dirty="0" smtClean="0"/>
              <a:t>• Не увеличивает осевую нагрузку, снижая риск возникновения вывихов и подвывихов при дисплазии суставов и соединительной ткани</a:t>
            </a:r>
            <a:br>
              <a:rPr lang="ru-RU" dirty="0" smtClean="0"/>
            </a:br>
            <a:r>
              <a:rPr lang="ru-RU" dirty="0" smtClean="0"/>
              <a:t>Не повышает артериальное давление в конце тренинга, что особенно важно у лиц, страдающих артериальной гипертонией</a:t>
            </a:r>
            <a:br>
              <a:rPr lang="ru-RU" dirty="0" smtClean="0"/>
            </a:br>
            <a:r>
              <a:rPr lang="ru-RU" dirty="0" smtClean="0"/>
              <a:t>• Быстро одевается и снимается (5-7 мин.)</a:t>
            </a:r>
            <a:br>
              <a:rPr lang="ru-RU" dirty="0" smtClean="0"/>
            </a:br>
            <a:r>
              <a:rPr lang="ru-RU" dirty="0" smtClean="0"/>
              <a:t>Изменяемый диаметр камер в области локтевых и коленных суставов обеспечивает регулируемую свободу движений при занятиях в комбинезоне</a:t>
            </a:r>
            <a:br>
              <a:rPr lang="ru-RU" dirty="0" smtClean="0"/>
            </a:br>
            <a:r>
              <a:rPr lang="ru-RU" dirty="0" smtClean="0"/>
              <a:t> •  Элеватор стопы способствует формированию правильной походки</a:t>
            </a:r>
            <a:endParaRPr lang="en-US" dirty="0"/>
          </a:p>
        </p:txBody>
      </p:sp>
    </p:spTree>
    <p:extLst>
      <p:ext uri="{BB962C8B-B14F-4D97-AF65-F5344CB8AC3E}">
        <p14:creationId xmlns:p14="http://schemas.microsoft.com/office/powerpoint/2010/main" xmlns="" val="26931966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609600" y="581891"/>
            <a:ext cx="4946073" cy="570807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ФУНКЦИОНАЛЬНЫЕ ВОЗМОЖНОСТИ:</a:t>
            </a:r>
            <a:br>
              <a:rPr lang="ru-RU" sz="1600" b="1" dirty="0" smtClean="0"/>
            </a:br>
            <a:r>
              <a:rPr lang="ru-RU" sz="1600" dirty="0" smtClean="0"/>
              <a:t>•Дополнительное покрытие несмываемой </a:t>
            </a:r>
            <a:r>
              <a:rPr lang="ru-RU" sz="1600" dirty="0" err="1" smtClean="0"/>
              <a:t>антимикробной</a:t>
            </a:r>
            <a:r>
              <a:rPr lang="ru-RU" sz="1600" dirty="0" smtClean="0"/>
              <a:t> защиты предотвращает появление запахов и преждевременного износа.</a:t>
            </a:r>
            <a:br>
              <a:rPr lang="ru-RU" sz="1600" dirty="0" smtClean="0"/>
            </a:br>
            <a:r>
              <a:rPr lang="ru-RU" sz="1600" dirty="0" smtClean="0"/>
              <a:t>•Мягкое сиденье с ремешками позволяет удобно расположить пациента без сложных регулировок.</a:t>
            </a:r>
            <a:br>
              <a:rPr lang="ru-RU" sz="1600" dirty="0" smtClean="0"/>
            </a:br>
            <a:r>
              <a:rPr lang="ru-RU" sz="1600" dirty="0" smtClean="0"/>
              <a:t>• Мягкое гибкое сиденье дает пациенту максимальную комфортность и предотвращает возможный травматизм для пациентов с гиперкинезами.</a:t>
            </a:r>
            <a:br>
              <a:rPr lang="ru-RU" sz="1600" dirty="0" smtClean="0"/>
            </a:br>
            <a:r>
              <a:rPr lang="ru-RU" sz="1600" dirty="0" smtClean="0"/>
              <a:t>• Грудная система креплений регулируется для пациентов разного роста.</a:t>
            </a:r>
            <a:br>
              <a:rPr lang="ru-RU" sz="1600" dirty="0" smtClean="0"/>
            </a:br>
            <a:r>
              <a:rPr lang="ru-RU" sz="1600" dirty="0" smtClean="0"/>
              <a:t> •  Сиденье имеет 90 градусное отношение спинки и сиденья, обеспечивающее правильное положение «сидя».</a:t>
            </a:r>
            <a:br>
              <a:rPr lang="ru-RU" sz="1600" dirty="0" smtClean="0"/>
            </a:br>
            <a:r>
              <a:rPr lang="ru-RU" sz="1600" dirty="0" smtClean="0"/>
              <a:t> •  Пациент находится в выемке сиденья, что позволяет телу располагаться симметрично, и ставит положение рук слегка спереди.</a:t>
            </a:r>
            <a:br>
              <a:rPr lang="ru-RU" sz="1600" dirty="0" smtClean="0"/>
            </a:br>
            <a:r>
              <a:rPr lang="ru-RU" sz="1600" dirty="0" smtClean="0"/>
              <a:t> • Ремешки крепления легко регулируются.</a:t>
            </a:r>
            <a:endParaRPr lang="ru-RU" sz="1600" dirty="0"/>
          </a:p>
        </p:txBody>
      </p:sp>
      <p:sp>
        <p:nvSpPr>
          <p:cNvPr id="7" name="Скругленный прямоугольник 6"/>
          <p:cNvSpPr/>
          <p:nvPr/>
        </p:nvSpPr>
        <p:spPr>
          <a:xfrm>
            <a:off x="5624945" y="3338945"/>
            <a:ext cx="6012873" cy="300643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ДОПОЛНИТЕЛЬНЫЕ ВОЗМОЖНЫЕ АКСЕССУАРЫ К НАПОЛЬНОМУ СИДЕНЬЮ «ТАМБЛ ФОРМС 2 ДЕЛЮКС»:</a:t>
            </a:r>
            <a:br>
              <a:rPr lang="ru-RU" sz="1600" b="1" dirty="0" smtClean="0"/>
            </a:br>
            <a:r>
              <a:rPr lang="ru-RU" sz="1600" dirty="0" smtClean="0"/>
              <a:t> • Регулируемый столик к сиденью. Столик регулируется под сиденья любого размера. Модель 2795Т</a:t>
            </a:r>
            <a:br>
              <a:rPr lang="ru-RU" sz="1600" dirty="0" smtClean="0"/>
            </a:br>
            <a:r>
              <a:rPr lang="ru-RU" sz="1600" dirty="0" smtClean="0"/>
              <a:t> • Мобильная подставка под сиденье позволяет терапевту транспортировать пациента, не требуя перемещения самого пациента. Пациент может так же самостоятельно передвигаться, ногами управляя движением.</a:t>
            </a:r>
            <a:br>
              <a:rPr lang="ru-RU" sz="1600" dirty="0" smtClean="0"/>
            </a:br>
            <a:r>
              <a:rPr lang="ru-RU" sz="1600" dirty="0" smtClean="0"/>
              <a:t> • 4444MC - для сидений размера «S» и «М»</a:t>
            </a:r>
            <a:br>
              <a:rPr lang="ru-RU" sz="1600" dirty="0" smtClean="0"/>
            </a:br>
            <a:r>
              <a:rPr lang="ru-RU" sz="1600" dirty="0" smtClean="0"/>
              <a:t> • 4542N - для сидений размера «L» • 4542S - для сидений размера «XL»</a:t>
            </a:r>
            <a:endParaRPr lang="ru-RU" sz="1600" dirty="0"/>
          </a:p>
        </p:txBody>
      </p:sp>
      <p:pic>
        <p:nvPicPr>
          <p:cNvPr id="63490" name="Picture 2" descr="https://sun101-2.userapi.com/impg/qW0xbo6ZaWFAh3mLDyKK9AUriy9zDs_JlzDrrA/DPdPiaDjJfo.jpg?size=972x1080&amp;quality=95&amp;sign=24c9e4ac657fc584752c3faff4bb36e5&amp;type=album"/>
          <p:cNvPicPr>
            <a:picLocks noChangeAspect="1" noChangeArrowheads="1"/>
          </p:cNvPicPr>
          <p:nvPr/>
        </p:nvPicPr>
        <p:blipFill>
          <a:blip r:embed="rId2"/>
          <a:srcRect/>
          <a:stretch>
            <a:fillRect/>
          </a:stretch>
        </p:blipFill>
        <p:spPr bwMode="auto">
          <a:xfrm>
            <a:off x="7068667" y="540329"/>
            <a:ext cx="3114423" cy="2576944"/>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s://sun9-38.userapi.com/impg/xFu8iEWC0_inmrpO84WRzMU9K_a1Yk_6mj-cJA/V_HKdskO7as.jpg?size=992x1080&amp;quality=95&amp;sign=2f81fa3e511bbfd1d444305a8e084a73&amp;type=album"/>
          <p:cNvPicPr>
            <a:picLocks noChangeAspect="1" noChangeArrowheads="1"/>
          </p:cNvPicPr>
          <p:nvPr/>
        </p:nvPicPr>
        <p:blipFill>
          <a:blip r:embed="rId2"/>
          <a:srcRect/>
          <a:stretch>
            <a:fillRect/>
          </a:stretch>
        </p:blipFill>
        <p:spPr bwMode="auto">
          <a:xfrm>
            <a:off x="1054282" y="1203672"/>
            <a:ext cx="3488367" cy="3797819"/>
          </a:xfrm>
          <a:prstGeom prst="rect">
            <a:avLst/>
          </a:prstGeom>
          <a:noFill/>
        </p:spPr>
      </p:pic>
      <p:sp>
        <p:nvSpPr>
          <p:cNvPr id="7" name="Скругленный прямоугольник 6"/>
          <p:cNvSpPr/>
          <p:nvPr/>
        </p:nvSpPr>
        <p:spPr>
          <a:xfrm>
            <a:off x="4849091" y="623455"/>
            <a:ext cx="6761018" cy="554181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Столик для детей с ДЦП предназначен для приема пищи, учебных занятий. Может использоваться как в положении сидя, так и стоя. Широкий диапазон регулировки позволяет настраиваться под любые особенности анатомии ребенка. Высоту столика можно изменять от 70 см до 94 см, также столик имеет регулировку угла наклона столешницы до 30 градусов. Для удобства перемещения столик снабжен колесиками со стояночными тормозами. К любой из сторон столика можно прикрепить ящик для личных принадлежностей ребенка. Изделие выполнено из высококачественной березовой фанеры.</a:t>
            </a:r>
            <a:br>
              <a:rPr lang="ru-RU" dirty="0" smtClean="0"/>
            </a:br>
            <a:r>
              <a:rPr lang="ru-RU" dirty="0" smtClean="0"/>
              <a:t>РАЗМЕР:</a:t>
            </a:r>
            <a:br>
              <a:rPr lang="ru-RU" dirty="0" smtClean="0"/>
            </a:br>
            <a:r>
              <a:rPr lang="ru-RU" dirty="0" smtClean="0"/>
              <a:t>L75 W60 H70-94</a:t>
            </a:r>
            <a:endParaRPr lang="ru-RU" dirty="0"/>
          </a:p>
        </p:txBody>
      </p:sp>
      <p:sp>
        <p:nvSpPr>
          <p:cNvPr id="8" name="Прямоугольник 7"/>
          <p:cNvSpPr/>
          <p:nvPr/>
        </p:nvSpPr>
        <p:spPr>
          <a:xfrm>
            <a:off x="1288214" y="5114699"/>
            <a:ext cx="3032625" cy="369332"/>
          </a:xfrm>
          <a:prstGeom prst="rect">
            <a:avLst/>
          </a:prstGeom>
        </p:spPr>
        <p:txBody>
          <a:bodyPr wrap="none">
            <a:spAutoFit/>
          </a:bodyPr>
          <a:lstStyle/>
          <a:p>
            <a:r>
              <a:rPr lang="ru-RU" b="1" dirty="0" smtClean="0">
                <a:solidFill>
                  <a:schemeClr val="bg1"/>
                </a:solidFill>
              </a:rPr>
              <a:t>Столик для детей с ДЦП </a:t>
            </a:r>
            <a:endParaRPr lang="ru-RU" b="1"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sun9-24.userapi.com/impg/o846icsF3HY3lL_l0wI2mLXpmV-qcYW_cgrIBQ/sUpgbswhWe8.jpg?size=1280x660&amp;quality=95&amp;sign=4bf71dabb6b70a45df8e529e477b18ad&amp;type=album"/>
          <p:cNvPicPr>
            <a:picLocks noChangeAspect="1" noChangeArrowheads="1"/>
          </p:cNvPicPr>
          <p:nvPr/>
        </p:nvPicPr>
        <p:blipFill>
          <a:blip r:embed="rId2"/>
          <a:srcRect/>
          <a:stretch>
            <a:fillRect/>
          </a:stretch>
        </p:blipFill>
        <p:spPr bwMode="auto">
          <a:xfrm>
            <a:off x="2815370" y="1083109"/>
            <a:ext cx="6927548" cy="3572018"/>
          </a:xfrm>
          <a:prstGeom prst="rect">
            <a:avLst/>
          </a:prstGeom>
          <a:noFill/>
        </p:spPr>
      </p:pic>
      <p:sp>
        <p:nvSpPr>
          <p:cNvPr id="7" name="Скругленный прямоугольник 6"/>
          <p:cNvSpPr/>
          <p:nvPr/>
        </p:nvSpPr>
        <p:spPr>
          <a:xfrm>
            <a:off x="2951018" y="4765964"/>
            <a:ext cx="6830290" cy="117763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Лестница-мостик может использоваться как мостик или же как балансировочные качели.</a:t>
            </a:r>
            <a:br>
              <a:rPr lang="ru-RU" dirty="0" smtClean="0"/>
            </a:br>
            <a:r>
              <a:rPr lang="ru-RU" dirty="0" smtClean="0"/>
              <a:t>РАЗМЕР:</a:t>
            </a:r>
            <a:br>
              <a:rPr lang="ru-RU" dirty="0" smtClean="0"/>
            </a:br>
            <a:r>
              <a:rPr lang="ru-RU" dirty="0" smtClean="0"/>
              <a:t>200 × 40 × 35 см</a:t>
            </a:r>
            <a:endParaRPr lang="ru-RU" dirty="0"/>
          </a:p>
        </p:txBody>
      </p:sp>
      <p:sp>
        <p:nvSpPr>
          <p:cNvPr id="8" name="Прямоугольник 7"/>
          <p:cNvSpPr/>
          <p:nvPr/>
        </p:nvSpPr>
        <p:spPr>
          <a:xfrm>
            <a:off x="4986218" y="708952"/>
            <a:ext cx="2217467" cy="369332"/>
          </a:xfrm>
          <a:prstGeom prst="rect">
            <a:avLst/>
          </a:prstGeom>
        </p:spPr>
        <p:txBody>
          <a:bodyPr wrap="none">
            <a:spAutoFit/>
          </a:bodyPr>
          <a:lstStyle/>
          <a:p>
            <a:r>
              <a:rPr lang="ru-RU" b="1" dirty="0" smtClean="0">
                <a:solidFill>
                  <a:schemeClr val="bg1"/>
                </a:solidFill>
              </a:rPr>
              <a:t>Лестница-мостик</a:t>
            </a:r>
            <a:r>
              <a:rPr lang="ru-RU" dirty="0" smtClean="0"/>
              <a:t> </a:t>
            </a:r>
            <a:endParaRPr lang="ru-RU"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s://sun9-12.userapi.com/impg/MXHKusMyDU8E7Ly-pyRHLmFzwZ_ky0AHio52gA/xOHuGe80AzQ.jpg?size=1056x1080&amp;quality=95&amp;sign=561d8a3960bfddb3588b0a9796060bd7&amp;type=album"/>
          <p:cNvPicPr>
            <a:picLocks noChangeAspect="1" noChangeArrowheads="1"/>
          </p:cNvPicPr>
          <p:nvPr/>
        </p:nvPicPr>
        <p:blipFill>
          <a:blip r:embed="rId2"/>
          <a:srcRect/>
          <a:stretch>
            <a:fillRect/>
          </a:stretch>
        </p:blipFill>
        <p:spPr bwMode="auto">
          <a:xfrm>
            <a:off x="1413163" y="997529"/>
            <a:ext cx="2701637" cy="2763038"/>
          </a:xfrm>
          <a:prstGeom prst="rect">
            <a:avLst/>
          </a:prstGeom>
          <a:noFill/>
        </p:spPr>
      </p:pic>
      <p:pic>
        <p:nvPicPr>
          <p:cNvPr id="66564" name="Picture 4" descr="https://sun9-64.userapi.com/impg/DCHGnbMyFEvZne80Lz26e61eXM6fIXlhsaZdbw/MF-S2irjOxs.jpg?size=1280x1021&amp;quality=95&amp;sign=1abb5c4974cc72ddf13b5b2387ea6ec8&amp;type=album"/>
          <p:cNvPicPr>
            <a:picLocks noChangeAspect="1" noChangeArrowheads="1"/>
          </p:cNvPicPr>
          <p:nvPr/>
        </p:nvPicPr>
        <p:blipFill>
          <a:blip r:embed="rId3"/>
          <a:srcRect/>
          <a:stretch>
            <a:fillRect/>
          </a:stretch>
        </p:blipFill>
        <p:spPr bwMode="auto">
          <a:xfrm>
            <a:off x="4539488" y="1066799"/>
            <a:ext cx="3161170" cy="2521527"/>
          </a:xfrm>
          <a:prstGeom prst="rect">
            <a:avLst/>
          </a:prstGeom>
          <a:noFill/>
        </p:spPr>
      </p:pic>
      <p:pic>
        <p:nvPicPr>
          <p:cNvPr id="66566" name="Picture 6" descr="https://sun9-30.userapi.com/impg/lOp96x0NsGjtNbgAkjx0nL1jhv8jLTq8K9-7qw/OJvwVKVZ0_c.jpg?size=1280x827&amp;quality=95&amp;sign=1e28ec65b9c2897542d06811c5e4858c&amp;type=album"/>
          <p:cNvPicPr>
            <a:picLocks noChangeAspect="1" noChangeArrowheads="1"/>
          </p:cNvPicPr>
          <p:nvPr/>
        </p:nvPicPr>
        <p:blipFill>
          <a:blip r:embed="rId4"/>
          <a:srcRect/>
          <a:stretch>
            <a:fillRect/>
          </a:stretch>
        </p:blipFill>
        <p:spPr bwMode="auto">
          <a:xfrm>
            <a:off x="7803518" y="1065170"/>
            <a:ext cx="3626481" cy="2343047"/>
          </a:xfrm>
          <a:prstGeom prst="rect">
            <a:avLst/>
          </a:prstGeom>
          <a:noFill/>
        </p:spPr>
      </p:pic>
      <p:sp>
        <p:nvSpPr>
          <p:cNvPr id="9" name="Скругленный прямоугольник 8"/>
          <p:cNvSpPr/>
          <p:nvPr/>
        </p:nvSpPr>
        <p:spPr>
          <a:xfrm>
            <a:off x="2438399" y="3837710"/>
            <a:ext cx="7232073" cy="249381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Колесо собирается из четырех частей, которые можно складывать по-разному и использовать отдельно. Можно сделать качели, мостик для лазания, барьеры для различных подвижных игр. Но, безусловно, больше всего детям понравится кататься в нем! Катание в колесе абсолютно безопасно - оно сконструировано так, что, держась за его перекладины, ребенок не прищемит пальцы. Отлично развивает физическую силу, выносливость и координацию.</a:t>
            </a:r>
            <a:br>
              <a:rPr lang="ru-RU" dirty="0" smtClean="0"/>
            </a:br>
            <a:r>
              <a:rPr lang="ru-RU" dirty="0" smtClean="0"/>
              <a:t>Диаметр: 130 см</a:t>
            </a:r>
            <a:endParaRPr lang="ru-RU" dirty="0"/>
          </a:p>
        </p:txBody>
      </p:sp>
      <p:sp>
        <p:nvSpPr>
          <p:cNvPr id="10" name="Прямоугольник 9"/>
          <p:cNvSpPr/>
          <p:nvPr/>
        </p:nvSpPr>
        <p:spPr>
          <a:xfrm>
            <a:off x="4756863" y="584261"/>
            <a:ext cx="2709203" cy="369332"/>
          </a:xfrm>
          <a:prstGeom prst="rect">
            <a:avLst/>
          </a:prstGeom>
        </p:spPr>
        <p:txBody>
          <a:bodyPr wrap="none">
            <a:spAutoFit/>
          </a:bodyPr>
          <a:lstStyle/>
          <a:p>
            <a:r>
              <a:rPr lang="ru-RU" b="1" dirty="0" err="1" smtClean="0">
                <a:solidFill>
                  <a:schemeClr val="bg1"/>
                </a:solidFill>
              </a:rPr>
              <a:t>Колесо-трансформер</a:t>
            </a:r>
            <a:r>
              <a:rPr lang="ru-RU" b="1" dirty="0" smtClean="0">
                <a:solidFill>
                  <a:schemeClr val="bg1"/>
                </a:solidFill>
              </a:rPr>
              <a:t> </a:t>
            </a:r>
            <a:endParaRPr lang="ru-RU" b="1"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s://sun9-80.userapi.com/impg/esUYjqcCVJvo5Nb4mIWj4ycZT2L9cohm6BwPBQ/HRy5rLE-kXg.jpg?size=1280x769&amp;quality=95&amp;sign=606dc592f64ba4b05bba94bd9d17f78f&amp;type=album"/>
          <p:cNvPicPr>
            <a:picLocks noChangeAspect="1" noChangeArrowheads="1"/>
          </p:cNvPicPr>
          <p:nvPr/>
        </p:nvPicPr>
        <p:blipFill>
          <a:blip r:embed="rId2"/>
          <a:srcRect/>
          <a:stretch>
            <a:fillRect/>
          </a:stretch>
        </p:blipFill>
        <p:spPr bwMode="auto">
          <a:xfrm>
            <a:off x="886690" y="1080653"/>
            <a:ext cx="4684002" cy="2814061"/>
          </a:xfrm>
          <a:prstGeom prst="rect">
            <a:avLst/>
          </a:prstGeom>
          <a:noFill/>
        </p:spPr>
      </p:pic>
      <p:pic>
        <p:nvPicPr>
          <p:cNvPr id="67588" name="Picture 4" descr="https://sun9-51.userapi.com/impg/jWwnEkUZ8b3-vSlhRmL3NPgLEzlmhgkNmQUA4w/tVAcViL3udQ.jpg?size=1280x860&amp;quality=95&amp;sign=1d91cdf990775b4a80ee5a618440c760&amp;type=album"/>
          <p:cNvPicPr>
            <a:picLocks noChangeAspect="1" noChangeArrowheads="1"/>
          </p:cNvPicPr>
          <p:nvPr/>
        </p:nvPicPr>
        <p:blipFill>
          <a:blip r:embed="rId3"/>
          <a:srcRect/>
          <a:stretch>
            <a:fillRect/>
          </a:stretch>
        </p:blipFill>
        <p:spPr bwMode="auto">
          <a:xfrm>
            <a:off x="6411172" y="977221"/>
            <a:ext cx="4339953" cy="2915906"/>
          </a:xfrm>
          <a:prstGeom prst="rect">
            <a:avLst/>
          </a:prstGeom>
          <a:noFill/>
        </p:spPr>
      </p:pic>
      <p:sp>
        <p:nvSpPr>
          <p:cNvPr id="8" name="Скругленный прямоугольник 7"/>
          <p:cNvSpPr/>
          <p:nvPr/>
        </p:nvSpPr>
        <p:spPr>
          <a:xfrm>
            <a:off x="2036618" y="4059382"/>
            <a:ext cx="8825346" cy="224443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Тактильный комплекс «Солнышко» представлен в виде деревянных модулей, которые можно скреплять друг с другом в разных вариантах. Хождение по ним учит ребенка держать равновесие. Поверхность тактильного комплекса выполнена из материалов разных фактур, что способствует развитию тактильных ощущений.</a:t>
            </a:r>
            <a:br>
              <a:rPr lang="ru-RU" dirty="0" smtClean="0"/>
            </a:br>
            <a:r>
              <a:rPr lang="ru-RU" dirty="0" smtClean="0"/>
              <a:t>В состав входят 11 модулей.</a:t>
            </a:r>
            <a:br>
              <a:rPr lang="ru-RU" dirty="0" smtClean="0"/>
            </a:br>
            <a:r>
              <a:rPr lang="ru-RU" dirty="0" smtClean="0"/>
              <a:t>РАЗМЕР:</a:t>
            </a:r>
            <a:br>
              <a:rPr lang="ru-RU" dirty="0" smtClean="0"/>
            </a:br>
            <a:r>
              <a:rPr lang="ru-RU" dirty="0" smtClean="0"/>
              <a:t>90 </a:t>
            </a:r>
            <a:r>
              <a:rPr lang="ru-RU" dirty="0" err="1" smtClean="0"/>
              <a:t>x</a:t>
            </a:r>
            <a:r>
              <a:rPr lang="ru-RU" dirty="0" smtClean="0"/>
              <a:t> 12 </a:t>
            </a:r>
            <a:r>
              <a:rPr lang="ru-RU" dirty="0" err="1" smtClean="0"/>
              <a:t>x</a:t>
            </a:r>
            <a:r>
              <a:rPr lang="ru-RU" dirty="0" smtClean="0"/>
              <a:t> 1,8 см</a:t>
            </a:r>
            <a:endParaRPr lang="ru-RU" dirty="0"/>
          </a:p>
        </p:txBody>
      </p:sp>
      <p:sp>
        <p:nvSpPr>
          <p:cNvPr id="9" name="Прямоугольник 8"/>
          <p:cNvSpPr/>
          <p:nvPr/>
        </p:nvSpPr>
        <p:spPr>
          <a:xfrm>
            <a:off x="3922245" y="570406"/>
            <a:ext cx="4340291" cy="369332"/>
          </a:xfrm>
          <a:prstGeom prst="rect">
            <a:avLst/>
          </a:prstGeom>
        </p:spPr>
        <p:txBody>
          <a:bodyPr wrap="none">
            <a:spAutoFit/>
          </a:bodyPr>
          <a:lstStyle/>
          <a:p>
            <a:r>
              <a:rPr lang="ru-RU" b="1" dirty="0" smtClean="0">
                <a:solidFill>
                  <a:schemeClr val="bg1"/>
                </a:solidFill>
              </a:rPr>
              <a:t>Тактильный комплекс «Солнышко» </a:t>
            </a:r>
            <a:endParaRPr lang="ru-RU" b="1" dirty="0">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s://sun9-52.userapi.com/impg/h23qkyxHMXW_cD0AHpcrnnypNZGKJXN7soy1sw/Uf50JYhvCDw.jpg?size=1280x1091&amp;quality=95&amp;sign=d09cbb5d9ed1a26a72a24aaad25536c4&amp;type=album"/>
          <p:cNvPicPr>
            <a:picLocks noChangeAspect="1" noChangeArrowheads="1"/>
          </p:cNvPicPr>
          <p:nvPr/>
        </p:nvPicPr>
        <p:blipFill>
          <a:blip r:embed="rId2"/>
          <a:srcRect/>
          <a:stretch>
            <a:fillRect/>
          </a:stretch>
        </p:blipFill>
        <p:spPr bwMode="auto">
          <a:xfrm>
            <a:off x="1433525" y="900546"/>
            <a:ext cx="3218419" cy="2743200"/>
          </a:xfrm>
          <a:prstGeom prst="rect">
            <a:avLst/>
          </a:prstGeom>
          <a:noFill/>
        </p:spPr>
      </p:pic>
      <p:pic>
        <p:nvPicPr>
          <p:cNvPr id="68612" name="Picture 4" descr="https://sun9-22.userapi.com/impg/HVI1hwJl5AEnGQ7CcPXl1mSmhy1y1GyyHHKhJg/QOE--njQpp8.jpg?size=1280x551&amp;quality=95&amp;sign=fd18ff019f35b282a82d0fd45699baed&amp;type=album"/>
          <p:cNvPicPr>
            <a:picLocks noChangeAspect="1" noChangeArrowheads="1"/>
          </p:cNvPicPr>
          <p:nvPr/>
        </p:nvPicPr>
        <p:blipFill>
          <a:blip r:embed="rId3"/>
          <a:srcRect/>
          <a:stretch>
            <a:fillRect/>
          </a:stretch>
        </p:blipFill>
        <p:spPr bwMode="auto">
          <a:xfrm>
            <a:off x="5352062" y="1004456"/>
            <a:ext cx="5970275" cy="2570017"/>
          </a:xfrm>
          <a:prstGeom prst="rect">
            <a:avLst/>
          </a:prstGeom>
          <a:noFill/>
        </p:spPr>
      </p:pic>
      <p:sp>
        <p:nvSpPr>
          <p:cNvPr id="8" name="Скругленный прямоугольник 7"/>
          <p:cNvSpPr/>
          <p:nvPr/>
        </p:nvSpPr>
        <p:spPr>
          <a:xfrm>
            <a:off x="1634837" y="3671455"/>
            <a:ext cx="9227127" cy="261850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Сенсорные мячи разного диаметра широко используются для физических упражнений с детьми самого раннего возраста. Они нашли широкое применение в реабилитации детей, имеющих нарушения опорно-двигательного аппарата. Специальные комплексы занятий на мячах способствуют развитию вестибулярного аппарата, укреплению различных групп мышц. Во время игр и занятий с мячом происходит тренировка </a:t>
            </a:r>
            <a:r>
              <a:rPr lang="ru-RU" dirty="0" err="1" smtClean="0"/>
              <a:t>сердечно-сосудистой</a:t>
            </a:r>
            <a:r>
              <a:rPr lang="ru-RU" dirty="0" smtClean="0"/>
              <a:t> и дыхательной систем ребенка, а также его зрительная и тактильная стимуляция. В комплект входят три сенсорных мяча диаметрами 25, 50 и 75 см.</a:t>
            </a:r>
            <a:endParaRPr lang="ru-RU" dirty="0"/>
          </a:p>
        </p:txBody>
      </p:sp>
      <p:sp>
        <p:nvSpPr>
          <p:cNvPr id="9" name="Прямоугольник 8"/>
          <p:cNvSpPr/>
          <p:nvPr/>
        </p:nvSpPr>
        <p:spPr>
          <a:xfrm>
            <a:off x="4655128" y="556552"/>
            <a:ext cx="2090342" cy="369332"/>
          </a:xfrm>
          <a:prstGeom prst="rect">
            <a:avLst/>
          </a:prstGeom>
        </p:spPr>
        <p:txBody>
          <a:bodyPr wrap="square">
            <a:spAutoFit/>
          </a:bodyPr>
          <a:lstStyle/>
          <a:p>
            <a:r>
              <a:rPr lang="ru-RU" b="1" dirty="0" smtClean="0">
                <a:solidFill>
                  <a:schemeClr val="bg1"/>
                </a:solidFill>
              </a:rPr>
              <a:t>Набивные мячи </a:t>
            </a:r>
            <a:endParaRPr lang="ru-RU" b="1" dirty="0">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s://sun9-5.userapi.com/impg/NQ4HJNi1O5b1KK_OTHTvYIGZjlbPkISmb_8AOg/MnoaL3CFm0U.jpg?size=1059x1080&amp;quality=95&amp;sign=22b9dff27a822cf9b60681af7124e5d1&amp;type=album"/>
          <p:cNvPicPr>
            <a:picLocks noChangeAspect="1" noChangeArrowheads="1"/>
          </p:cNvPicPr>
          <p:nvPr/>
        </p:nvPicPr>
        <p:blipFill>
          <a:blip r:embed="rId2"/>
          <a:srcRect/>
          <a:stretch>
            <a:fillRect/>
          </a:stretch>
        </p:blipFill>
        <p:spPr bwMode="auto">
          <a:xfrm>
            <a:off x="1546588" y="1357745"/>
            <a:ext cx="3233229" cy="3297343"/>
          </a:xfrm>
          <a:prstGeom prst="rect">
            <a:avLst/>
          </a:prstGeom>
          <a:noFill/>
        </p:spPr>
      </p:pic>
      <p:sp>
        <p:nvSpPr>
          <p:cNvPr id="7" name="Скругленный прямоугольник 6"/>
          <p:cNvSpPr/>
          <p:nvPr/>
        </p:nvSpPr>
        <p:spPr>
          <a:xfrm>
            <a:off x="5694218" y="1052944"/>
            <a:ext cx="5569527" cy="4364182"/>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Комплектация: труба - 1; подставки - 2</a:t>
            </a:r>
            <a:br>
              <a:rPr lang="ru-RU" dirty="0" smtClean="0"/>
            </a:br>
            <a:r>
              <a:rPr lang="ru-RU" dirty="0" smtClean="0"/>
              <a:t>«Перекати поле» представляет собой поролоновую трубу, обтянутые моющейся полимерной тканью разного цвета. Труба, закрепленная неподвижно на 2-х дополнительных подставках, используется в качестве тоннеля, а снятая с подставок - для тренировки вестибулярного аппарата. С помощью регулярных занятий на тренажере укрепляются мышцы брюшного пресса и спины, развивается гибкость.</a:t>
            </a:r>
            <a:br>
              <a:rPr lang="ru-RU" dirty="0" smtClean="0"/>
            </a:br>
            <a:r>
              <a:rPr lang="ru-RU" dirty="0" smtClean="0"/>
              <a:t>РАЗМЕР:</a:t>
            </a:r>
            <a:br>
              <a:rPr lang="ru-RU" dirty="0" smtClean="0"/>
            </a:br>
            <a:r>
              <a:rPr lang="ru-RU" dirty="0" smtClean="0"/>
              <a:t>70 </a:t>
            </a:r>
            <a:r>
              <a:rPr lang="ru-RU" dirty="0" err="1" smtClean="0"/>
              <a:t>х</a:t>
            </a:r>
            <a:r>
              <a:rPr lang="ru-RU" dirty="0" smtClean="0"/>
              <a:t> 90 см (АЛ 240)</a:t>
            </a:r>
            <a:endParaRPr lang="ru-RU" dirty="0"/>
          </a:p>
        </p:txBody>
      </p:sp>
      <p:sp>
        <p:nvSpPr>
          <p:cNvPr id="8" name="Прямоугольник 7"/>
          <p:cNvSpPr/>
          <p:nvPr/>
        </p:nvSpPr>
        <p:spPr>
          <a:xfrm>
            <a:off x="1322270" y="4740625"/>
            <a:ext cx="3842334" cy="369332"/>
          </a:xfrm>
          <a:prstGeom prst="rect">
            <a:avLst/>
          </a:prstGeom>
        </p:spPr>
        <p:txBody>
          <a:bodyPr wrap="none">
            <a:spAutoFit/>
          </a:bodyPr>
          <a:lstStyle/>
          <a:p>
            <a:r>
              <a:rPr lang="ru-RU" b="1" dirty="0" smtClean="0">
                <a:solidFill>
                  <a:schemeClr val="bg1"/>
                </a:solidFill>
              </a:rPr>
              <a:t>Игровая труба «Перекати поле»</a:t>
            </a:r>
            <a:endParaRPr lang="ru-RU" b="1"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s://sun9-22.userapi.com/impg/l99xELs9HL9L14_3uEL6qTfoHDywBIdTN6uu3w/5JYEdWLcC-M.jpg?size=1280x1003&amp;quality=95&amp;sign=6ed206443efaa212c82e1eb77b310bee&amp;type=album"/>
          <p:cNvPicPr>
            <a:picLocks noChangeAspect="1" noChangeArrowheads="1"/>
          </p:cNvPicPr>
          <p:nvPr/>
        </p:nvPicPr>
        <p:blipFill>
          <a:blip r:embed="rId2"/>
          <a:srcRect/>
          <a:stretch>
            <a:fillRect/>
          </a:stretch>
        </p:blipFill>
        <p:spPr bwMode="auto">
          <a:xfrm>
            <a:off x="983673" y="1318508"/>
            <a:ext cx="4364182" cy="3419746"/>
          </a:xfrm>
          <a:prstGeom prst="rect">
            <a:avLst/>
          </a:prstGeom>
          <a:noFill/>
        </p:spPr>
      </p:pic>
      <p:sp>
        <p:nvSpPr>
          <p:cNvPr id="7" name="Скругленный прямоугольник 6"/>
          <p:cNvSpPr/>
          <p:nvPr/>
        </p:nvSpPr>
        <p:spPr>
          <a:xfrm>
            <a:off x="5860473" y="789709"/>
            <a:ext cx="5791200" cy="505690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Все три модуля пуфика сделаны из поролона. Они соединяются друг с другом при помощи липучек. Хорошо моются. Высота центрального модуля 40 см, толщина маленьких подушечек 15 и 10 см. Пуфик предназначен для оздоровительно-профилактической и лечебной работы, физических упражнений и разгрузки позвоночника. С помощью пуфика можно укреплять ослабленные мышцы спины.</a:t>
            </a:r>
            <a:br>
              <a:rPr lang="ru-RU" dirty="0" smtClean="0"/>
            </a:br>
            <a:r>
              <a:rPr lang="ru-RU" dirty="0" smtClean="0"/>
              <a:t>Секции пуфика используются как подголовники, подлокотники или просто небольшие подушечки.</a:t>
            </a:r>
            <a:endParaRPr lang="ru-RU" dirty="0"/>
          </a:p>
        </p:txBody>
      </p:sp>
      <p:sp>
        <p:nvSpPr>
          <p:cNvPr id="8" name="Прямоугольник 7"/>
          <p:cNvSpPr/>
          <p:nvPr/>
        </p:nvSpPr>
        <p:spPr>
          <a:xfrm>
            <a:off x="1607127" y="4796043"/>
            <a:ext cx="3094966" cy="369332"/>
          </a:xfrm>
          <a:prstGeom prst="rect">
            <a:avLst/>
          </a:prstGeom>
        </p:spPr>
        <p:txBody>
          <a:bodyPr wrap="square">
            <a:spAutoFit/>
          </a:bodyPr>
          <a:lstStyle/>
          <a:p>
            <a:r>
              <a:rPr lang="ru-RU" b="1" dirty="0" smtClean="0">
                <a:solidFill>
                  <a:schemeClr val="bg1"/>
                </a:solidFill>
              </a:rPr>
              <a:t>Пуфик 3-х секционный</a:t>
            </a:r>
            <a:endParaRPr lang="ru-RU" b="1"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s://sun9-71.userapi.com/impg/BE_vTNeXbQmq23WSYdLoqMucYJo9xE4BUmfSAA/nHBehIsGIR8.jpg?size=1280x555&amp;quality=95&amp;sign=7a87dc4696f6fcdc55fd2e051a02e19f&amp;type=album"/>
          <p:cNvPicPr>
            <a:picLocks noChangeAspect="1" noChangeArrowheads="1"/>
          </p:cNvPicPr>
          <p:nvPr/>
        </p:nvPicPr>
        <p:blipFill>
          <a:blip r:embed="rId2"/>
          <a:srcRect/>
          <a:stretch>
            <a:fillRect/>
          </a:stretch>
        </p:blipFill>
        <p:spPr bwMode="auto">
          <a:xfrm>
            <a:off x="3487446" y="1011382"/>
            <a:ext cx="5431984" cy="2355274"/>
          </a:xfrm>
          <a:prstGeom prst="rect">
            <a:avLst/>
          </a:prstGeom>
          <a:noFill/>
        </p:spPr>
      </p:pic>
      <p:sp>
        <p:nvSpPr>
          <p:cNvPr id="7" name="Скругленный прямоугольник 6"/>
          <p:cNvSpPr/>
          <p:nvPr/>
        </p:nvSpPr>
        <p:spPr>
          <a:xfrm>
            <a:off x="2258291" y="3463636"/>
            <a:ext cx="8285018" cy="272934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Изделия, входящие в состав комплекта, являются вспомогательными приспособлениями для укладки и фиксации на массажном столе при проведении массажа детей, на занятиях ЛФК.</a:t>
            </a:r>
            <a:br>
              <a:rPr lang="ru-RU" dirty="0" smtClean="0"/>
            </a:br>
            <a:r>
              <a:rPr lang="ru-RU" dirty="0" smtClean="0"/>
              <a:t>В набор входит: подголовник - 1 шт., подкладка</a:t>
            </a:r>
            <a:br>
              <a:rPr lang="ru-RU" dirty="0" smtClean="0"/>
            </a:br>
            <a:r>
              <a:rPr lang="ru-RU" dirty="0" smtClean="0"/>
              <a:t>- 2 шт., подкладка малая - 2 шт., подушка - 1 шт., груз - 4 шт., перекидной груз - 2 шт., вставка - 1 шт., валик - 1 шт., валик малый - 1 шт., упор - 2 шт.</a:t>
            </a:r>
            <a:br>
              <a:rPr lang="ru-RU" dirty="0" smtClean="0"/>
            </a:br>
            <a:r>
              <a:rPr lang="ru-RU" dirty="0" smtClean="0"/>
              <a:t>Разработан в сотрудничестве с Научно-исследовательским детским ортопедическим институтом им. Г.И. </a:t>
            </a:r>
            <a:r>
              <a:rPr lang="ru-RU" dirty="0" err="1" smtClean="0"/>
              <a:t>Турнера</a:t>
            </a:r>
            <a:r>
              <a:rPr lang="ru-RU" dirty="0" smtClean="0"/>
              <a:t>, Санкт-Петербург.</a:t>
            </a:r>
            <a:br>
              <a:rPr lang="ru-RU" dirty="0" smtClean="0"/>
            </a:br>
            <a:r>
              <a:rPr lang="ru-RU" dirty="0" smtClean="0"/>
              <a:t>АЛ 622</a:t>
            </a:r>
            <a:endParaRPr lang="ru-RU" dirty="0"/>
          </a:p>
        </p:txBody>
      </p:sp>
      <p:sp>
        <p:nvSpPr>
          <p:cNvPr id="8" name="Прямоугольник 7"/>
          <p:cNvSpPr/>
          <p:nvPr/>
        </p:nvSpPr>
        <p:spPr>
          <a:xfrm>
            <a:off x="2964871" y="598163"/>
            <a:ext cx="7578438" cy="369332"/>
          </a:xfrm>
          <a:prstGeom prst="rect">
            <a:avLst/>
          </a:prstGeom>
        </p:spPr>
        <p:txBody>
          <a:bodyPr wrap="square">
            <a:spAutoFit/>
          </a:bodyPr>
          <a:lstStyle/>
          <a:p>
            <a:r>
              <a:rPr lang="ru-RU" b="1" dirty="0" smtClean="0">
                <a:solidFill>
                  <a:schemeClr val="bg1"/>
                </a:solidFill>
              </a:rPr>
              <a:t>Комплект многофункциональных грузов, подушек и валиков</a:t>
            </a:r>
            <a:endParaRPr lang="ru-RU" b="1"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s://sun9-51.userapi.com/impg/YiuvadtNfNB5idYJV_4OMdUq3f9jtFBjklg1xg/yHhMnC6Y6u0.jpg?size=1280x685&amp;quality=95&amp;sign=14490a7202eb7f938d4ff7373e52813d&amp;type=album"/>
          <p:cNvPicPr>
            <a:picLocks noChangeAspect="1" noChangeArrowheads="1"/>
          </p:cNvPicPr>
          <p:nvPr/>
        </p:nvPicPr>
        <p:blipFill>
          <a:blip r:embed="rId2"/>
          <a:srcRect/>
          <a:stretch>
            <a:fillRect/>
          </a:stretch>
        </p:blipFill>
        <p:spPr bwMode="auto">
          <a:xfrm>
            <a:off x="3643746" y="927244"/>
            <a:ext cx="4949247" cy="2648621"/>
          </a:xfrm>
          <a:prstGeom prst="rect">
            <a:avLst/>
          </a:prstGeom>
          <a:noFill/>
        </p:spPr>
      </p:pic>
      <p:sp>
        <p:nvSpPr>
          <p:cNvPr id="7" name="Скругленный прямоугольник 6"/>
          <p:cNvSpPr/>
          <p:nvPr/>
        </p:nvSpPr>
        <p:spPr>
          <a:xfrm>
            <a:off x="942109" y="3643745"/>
            <a:ext cx="10571018" cy="266007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Все детали соединяются при помощи липучек в любой последовательности. Использовать лабиринт можно в качестве тоннеля или домика во время подвижных игр, соревнований или в свободной игре детей. Игры в «Лабиринте» помогут преодолеть боязнь темноты и закрытого пространства. Отдельные секции лабиринта можно использовать для создания полосы препятствий при проведении эстафет.</a:t>
            </a:r>
            <a:br>
              <a:rPr lang="ru-RU" dirty="0" smtClean="0"/>
            </a:br>
            <a:r>
              <a:rPr lang="ru-RU" dirty="0" smtClean="0"/>
              <a:t/>
            </a:r>
            <a:br>
              <a:rPr lang="ru-RU" dirty="0" smtClean="0"/>
            </a:br>
            <a:r>
              <a:rPr lang="ru-RU" b="1" dirty="0" smtClean="0"/>
              <a:t>СОСТАВ:</a:t>
            </a:r>
            <a:r>
              <a:rPr lang="ru-RU" dirty="0" smtClean="0"/>
              <a:t/>
            </a:r>
            <a:br>
              <a:rPr lang="ru-RU" dirty="0" smtClean="0"/>
            </a:br>
            <a:r>
              <a:rPr lang="ru-RU" dirty="0" smtClean="0"/>
              <a:t>Секция прямая - 120 </a:t>
            </a:r>
            <a:r>
              <a:rPr lang="ru-RU" dirty="0" err="1" smtClean="0"/>
              <a:t>х</a:t>
            </a:r>
            <a:r>
              <a:rPr lang="ru-RU" dirty="0" smtClean="0"/>
              <a:t> 78 </a:t>
            </a:r>
            <a:r>
              <a:rPr lang="ru-RU" dirty="0" err="1" smtClean="0"/>
              <a:t>x</a:t>
            </a:r>
            <a:r>
              <a:rPr lang="ru-RU" dirty="0" smtClean="0"/>
              <a:t> 62 см</a:t>
            </a:r>
            <a:br>
              <a:rPr lang="ru-RU" dirty="0" smtClean="0"/>
            </a:br>
            <a:r>
              <a:rPr lang="ru-RU" dirty="0" smtClean="0"/>
              <a:t>Секция угловая - 105 </a:t>
            </a:r>
            <a:r>
              <a:rPr lang="ru-RU" dirty="0" err="1" smtClean="0"/>
              <a:t>х</a:t>
            </a:r>
            <a:r>
              <a:rPr lang="ru-RU" dirty="0" smtClean="0"/>
              <a:t> 78 </a:t>
            </a:r>
            <a:r>
              <a:rPr lang="ru-RU" dirty="0" err="1" smtClean="0"/>
              <a:t>х</a:t>
            </a:r>
            <a:r>
              <a:rPr lang="ru-RU" dirty="0" smtClean="0"/>
              <a:t> 62 см</a:t>
            </a:r>
            <a:endParaRPr lang="ru-RU" dirty="0"/>
          </a:p>
        </p:txBody>
      </p:sp>
      <p:sp>
        <p:nvSpPr>
          <p:cNvPr id="8" name="Прямоугольник 7"/>
          <p:cNvSpPr/>
          <p:nvPr/>
        </p:nvSpPr>
        <p:spPr>
          <a:xfrm>
            <a:off x="4066109" y="514989"/>
            <a:ext cx="4135491" cy="369332"/>
          </a:xfrm>
          <a:prstGeom prst="rect">
            <a:avLst/>
          </a:prstGeom>
        </p:spPr>
        <p:txBody>
          <a:bodyPr wrap="none">
            <a:spAutoFit/>
          </a:bodyPr>
          <a:lstStyle/>
          <a:p>
            <a:r>
              <a:rPr lang="ru-RU" b="1" dirty="0" smtClean="0">
                <a:solidFill>
                  <a:schemeClr val="bg1"/>
                </a:solidFill>
              </a:rPr>
              <a:t>Игровой лабиринт (поролоновый)</a:t>
            </a:r>
            <a:endParaRPr lang="ru-RU" b="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xmlns="" id="{CF9BF983-B96B-4610-9F94-9B626A8DFF69}"/>
              </a:ext>
            </a:extLst>
          </p:cNvPr>
          <p:cNvSpPr>
            <a:spLocks noGrp="1"/>
          </p:cNvSpPr>
          <p:nvPr>
            <p:ph type="dt" sz="half" idx="4294967295"/>
          </p:nvPr>
        </p:nvSpPr>
        <p:spPr>
          <a:xfrm>
            <a:off x="0" y="6429375"/>
            <a:ext cx="2743200" cy="365125"/>
          </a:xfrm>
        </p:spPr>
        <p:txBody>
          <a:bodyPr/>
          <a:lstStyle/>
          <a:p>
            <a:r>
              <a:rPr lang="en-US"/>
              <a:t>3/1/20XX</a:t>
            </a:r>
          </a:p>
        </p:txBody>
      </p:sp>
      <p:sp>
        <p:nvSpPr>
          <p:cNvPr id="8" name="Footer Placeholder 7">
            <a:extLst>
              <a:ext uri="{FF2B5EF4-FFF2-40B4-BE49-F238E27FC236}">
                <a16:creationId xmlns:a16="http://schemas.microsoft.com/office/drawing/2014/main" xmlns="" id="{55267946-87E4-4FCD-85C7-87A978DD9637}"/>
              </a:ext>
            </a:extLst>
          </p:cNvPr>
          <p:cNvSpPr>
            <a:spLocks noGrp="1"/>
          </p:cNvSpPr>
          <p:nvPr>
            <p:ph type="ftr" sz="quarter" idx="4294967295"/>
          </p:nvPr>
        </p:nvSpPr>
        <p:spPr>
          <a:xfrm>
            <a:off x="0" y="6429375"/>
            <a:ext cx="4114800" cy="365125"/>
          </a:xfrm>
        </p:spPr>
        <p:txBody>
          <a:bodyPr/>
          <a:lstStyle/>
          <a:p>
            <a:r>
              <a:rPr lang="en-US"/>
              <a:t>SAMPLE FOOTER TEXT</a:t>
            </a:r>
          </a:p>
        </p:txBody>
      </p:sp>
      <p:sp>
        <p:nvSpPr>
          <p:cNvPr id="9" name="Slide Number Placeholder 8">
            <a:extLst>
              <a:ext uri="{FF2B5EF4-FFF2-40B4-BE49-F238E27FC236}">
                <a16:creationId xmlns:a16="http://schemas.microsoft.com/office/drawing/2014/main" xmlns="" id="{ECDBD4D7-D985-4FC0-B4DA-EFF28F39E846}"/>
              </a:ext>
            </a:extLst>
          </p:cNvPr>
          <p:cNvSpPr>
            <a:spLocks noGrp="1"/>
          </p:cNvSpPr>
          <p:nvPr>
            <p:ph type="sldNum" sz="quarter" idx="4294967295"/>
          </p:nvPr>
        </p:nvSpPr>
        <p:spPr>
          <a:xfrm>
            <a:off x="9448800" y="6429375"/>
            <a:ext cx="2743200" cy="365125"/>
          </a:xfrm>
        </p:spPr>
        <p:txBody>
          <a:bodyPr/>
          <a:lstStyle/>
          <a:p>
            <a:fld id="{28844951-7827-47D4-8276-7DDE1FA7D85A}" type="slidenum">
              <a:rPr lang="en-US" smtClean="0"/>
              <a:pPr/>
              <a:t>5</a:t>
            </a:fld>
            <a:endParaRPr lang="en-US"/>
          </a:p>
        </p:txBody>
      </p:sp>
      <p:sp>
        <p:nvSpPr>
          <p:cNvPr id="21" name="Скругленный прямоугольник 20"/>
          <p:cNvSpPr/>
          <p:nvPr/>
        </p:nvSpPr>
        <p:spPr>
          <a:xfrm>
            <a:off x="1607127" y="665017"/>
            <a:ext cx="9407236" cy="550025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smtClean="0"/>
              <a:t>ПОКАЗАНИЯ К ПРИМЕНЕНИЮ:</a:t>
            </a:r>
            <a:r>
              <a:rPr lang="ru-RU" dirty="0" smtClean="0"/>
              <a:t/>
            </a:r>
            <a:br>
              <a:rPr lang="ru-RU" dirty="0" smtClean="0"/>
            </a:br>
            <a:r>
              <a:rPr lang="ru-RU" dirty="0" smtClean="0"/>
              <a:t> •  Последствия инсульта, черепно-мозговой травмы, повреждений позвоночника и спинного мозга, сопровождающиеся двигательными нарушениями, неустойчивостью в ходьбе, нарушениями координации движений и т.д.</a:t>
            </a:r>
            <a:br>
              <a:rPr lang="ru-RU" dirty="0" smtClean="0"/>
            </a:br>
            <a:r>
              <a:rPr lang="ru-RU" dirty="0" smtClean="0"/>
              <a:t> •  Заболевания опорно-двигательной системы, осложненные двигательными нарушениями вне стадии обострения (артрозы, </a:t>
            </a:r>
            <a:r>
              <a:rPr lang="ru-RU" dirty="0" err="1" smtClean="0"/>
              <a:t>артропатии</a:t>
            </a:r>
            <a:r>
              <a:rPr lang="ru-RU" dirty="0" smtClean="0"/>
              <a:t>, дисплазии и т.д.)</a:t>
            </a:r>
            <a:br>
              <a:rPr lang="ru-RU" dirty="0" smtClean="0"/>
            </a:br>
            <a:r>
              <a:rPr lang="ru-RU" dirty="0" smtClean="0"/>
              <a:t>•  Нарушения осанки вследствие сколиоза, травматических повреждений позвоночника</a:t>
            </a:r>
            <a:br>
              <a:rPr lang="ru-RU" dirty="0" smtClean="0"/>
            </a:br>
            <a:r>
              <a:rPr lang="ru-RU" dirty="0" smtClean="0"/>
              <a:t>•  Остаточные проявления переломов костей конечностей и позвоночника ускоряет процессы сращения, улучшает метаболические процессы</a:t>
            </a:r>
          </a:p>
          <a:p>
            <a:r>
              <a:rPr lang="ru-RU" dirty="0" smtClean="0"/>
              <a:t>•  Рассеянный склероз</a:t>
            </a:r>
            <a:br>
              <a:rPr lang="ru-RU" dirty="0" smtClean="0"/>
            </a:br>
            <a:r>
              <a:rPr lang="ru-RU" dirty="0" smtClean="0"/>
              <a:t>•  Двигательные и речевые нарушения</a:t>
            </a:r>
            <a:br>
              <a:rPr lang="ru-RU" dirty="0" smtClean="0"/>
            </a:br>
            <a:r>
              <a:rPr lang="ru-RU" dirty="0" smtClean="0"/>
              <a:t>• Детский церебральный паралич</a:t>
            </a:r>
            <a:br>
              <a:rPr lang="ru-RU" dirty="0" smtClean="0"/>
            </a:br>
            <a:r>
              <a:rPr lang="ru-RU" dirty="0" smtClean="0"/>
              <a:t>• Острое нарушение мозгового кровообращения</a:t>
            </a:r>
            <a:endParaRPr lang="ru-RU" dirty="0"/>
          </a:p>
        </p:txBody>
      </p:sp>
    </p:spTree>
    <p:extLst>
      <p:ext uri="{BB962C8B-B14F-4D97-AF65-F5344CB8AC3E}">
        <p14:creationId xmlns:p14="http://schemas.microsoft.com/office/powerpoint/2010/main" xmlns="" val="330206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s://sun9-56.userapi.com/impg/8K59Xw8OagyISSurdi712IRkxXefYErb7pQHHQ/El1Q58hbVV4.jpg?size=1280x418&amp;quality=95&amp;sign=c33ec1145959ddc7e687ee23d56a0589&amp;type=album"/>
          <p:cNvPicPr>
            <a:picLocks noChangeAspect="1" noChangeArrowheads="1"/>
          </p:cNvPicPr>
          <p:nvPr/>
        </p:nvPicPr>
        <p:blipFill>
          <a:blip r:embed="rId2"/>
          <a:srcRect/>
          <a:stretch>
            <a:fillRect/>
          </a:stretch>
        </p:blipFill>
        <p:spPr bwMode="auto">
          <a:xfrm>
            <a:off x="2958303" y="1094509"/>
            <a:ext cx="6618362" cy="2161309"/>
          </a:xfrm>
          <a:prstGeom prst="rect">
            <a:avLst/>
          </a:prstGeom>
          <a:noFill/>
        </p:spPr>
      </p:pic>
      <p:sp>
        <p:nvSpPr>
          <p:cNvPr id="7" name="Скругленный прямоугольник 6"/>
          <p:cNvSpPr/>
          <p:nvPr/>
        </p:nvSpPr>
        <p:spPr>
          <a:xfrm>
            <a:off x="1773383" y="3366655"/>
            <a:ext cx="9462654" cy="279861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Коврик «Гофр» сшит из полимерной ткани и заполнен пластмассовыми палочками диаметром 3 см. </a:t>
            </a:r>
            <a:r>
              <a:rPr lang="ru-RU" dirty="0" err="1" smtClean="0"/>
              <a:t>Следочки</a:t>
            </a:r>
            <a:r>
              <a:rPr lang="ru-RU" dirty="0" smtClean="0"/>
              <a:t> (10 шт.), входящие в комплект поставки, накладываются поверх коврика. Благодаря ребристой поверхности коврика обеспечивается массаж стоп, укрепляется голеностопный сустав и предотвращается появление продольного и поперечного плоскостопия. Предназначен для ходьбы, бега и для прыжков. Ходьба по коврику способствует развитию координации движений.</a:t>
            </a:r>
          </a:p>
          <a:p>
            <a:r>
              <a:rPr lang="ru-RU" b="1" dirty="0" smtClean="0"/>
              <a:t>РАЗМЕР:</a:t>
            </a:r>
            <a:r>
              <a:rPr lang="ru-RU" dirty="0" smtClean="0"/>
              <a:t/>
            </a:r>
            <a:br>
              <a:rPr lang="ru-RU" dirty="0" smtClean="0"/>
            </a:br>
            <a:r>
              <a:rPr lang="ru-RU" dirty="0" smtClean="0"/>
              <a:t>190 </a:t>
            </a:r>
            <a:r>
              <a:rPr lang="ru-RU" dirty="0" err="1" smtClean="0"/>
              <a:t>х</a:t>
            </a:r>
            <a:r>
              <a:rPr lang="ru-RU" dirty="0" smtClean="0"/>
              <a:t> 33 </a:t>
            </a:r>
            <a:r>
              <a:rPr lang="ru-RU" dirty="0" err="1" smtClean="0"/>
              <a:t>x</a:t>
            </a:r>
            <a:r>
              <a:rPr lang="ru-RU" dirty="0" smtClean="0"/>
              <a:t> 3 см</a:t>
            </a:r>
            <a:endParaRPr lang="ru-RU" dirty="0"/>
          </a:p>
        </p:txBody>
      </p:sp>
      <p:sp>
        <p:nvSpPr>
          <p:cNvPr id="8" name="Прямоугольник 7"/>
          <p:cNvSpPr/>
          <p:nvPr/>
        </p:nvSpPr>
        <p:spPr>
          <a:xfrm>
            <a:off x="3900848" y="667388"/>
            <a:ext cx="4882683" cy="369332"/>
          </a:xfrm>
          <a:prstGeom prst="rect">
            <a:avLst/>
          </a:prstGeom>
        </p:spPr>
        <p:txBody>
          <a:bodyPr wrap="none">
            <a:spAutoFit/>
          </a:bodyPr>
          <a:lstStyle/>
          <a:p>
            <a:r>
              <a:rPr lang="ru-RU" b="1" dirty="0" smtClean="0">
                <a:solidFill>
                  <a:schemeClr val="bg1"/>
                </a:solidFill>
              </a:rPr>
              <a:t>Детская дорожка «ГОФР» со </a:t>
            </a:r>
            <a:r>
              <a:rPr lang="ru-RU" b="1" dirty="0" err="1" smtClean="0">
                <a:solidFill>
                  <a:schemeClr val="bg1"/>
                </a:solidFill>
              </a:rPr>
              <a:t>следочками</a:t>
            </a:r>
            <a:endParaRPr lang="ru-RU" b="1" dirty="0">
              <a:solidFill>
                <a:schemeClr val="bg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sun9-21.userapi.com/impg/5G_2xIuCP5toM3O2ERoJvVPJcMBbh6P0uRFFYw/vBzc8Ipd6Lo.jpg?size=1280x308&amp;quality=95&amp;sign=b53d451b31df14395be00402e21105d5&amp;type=album"/>
          <p:cNvPicPr>
            <a:picLocks noChangeAspect="1" noChangeArrowheads="1"/>
          </p:cNvPicPr>
          <p:nvPr/>
        </p:nvPicPr>
        <p:blipFill>
          <a:blip r:embed="rId2"/>
          <a:srcRect/>
          <a:stretch>
            <a:fillRect/>
          </a:stretch>
        </p:blipFill>
        <p:spPr bwMode="auto">
          <a:xfrm>
            <a:off x="1595668" y="1092056"/>
            <a:ext cx="9280148" cy="2233036"/>
          </a:xfrm>
          <a:prstGeom prst="rect">
            <a:avLst/>
          </a:prstGeom>
          <a:noFill/>
        </p:spPr>
      </p:pic>
      <p:sp>
        <p:nvSpPr>
          <p:cNvPr id="8" name="Скругленный прямоугольник 7"/>
          <p:cNvSpPr/>
          <p:nvPr/>
        </p:nvSpPr>
        <p:spPr>
          <a:xfrm>
            <a:off x="2493818" y="3546764"/>
            <a:ext cx="7370618" cy="254923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Лабиринт предназначен для развития двигательных навыков: моторики рук и ног.</a:t>
            </a:r>
            <a:br>
              <a:rPr lang="ru-RU" dirty="0" smtClean="0"/>
            </a:br>
            <a:r>
              <a:rPr lang="ru-RU" dirty="0" smtClean="0"/>
              <a:t>Панель может как устанавливаться на столе, так и крепиться к стене на удобной высоте. Ребенок надевает крепления на руки либо на ноги и проводит рукой или ногой от начала до конца лабиринта. Можно усложнить задачу и предложить одновременно двумя руками (ногами) пройти лабиринты.</a:t>
            </a:r>
            <a:endParaRPr lang="ru-RU" dirty="0"/>
          </a:p>
        </p:txBody>
      </p:sp>
      <p:sp>
        <p:nvSpPr>
          <p:cNvPr id="9" name="Прямоугольник 8"/>
          <p:cNvSpPr/>
          <p:nvPr/>
        </p:nvSpPr>
        <p:spPr>
          <a:xfrm>
            <a:off x="3415329" y="611970"/>
            <a:ext cx="5589543" cy="369332"/>
          </a:xfrm>
          <a:prstGeom prst="rect">
            <a:avLst/>
          </a:prstGeom>
        </p:spPr>
        <p:txBody>
          <a:bodyPr wrap="none">
            <a:spAutoFit/>
          </a:bodyPr>
          <a:lstStyle/>
          <a:p>
            <a:r>
              <a:rPr lang="ru-RU" b="1" dirty="0" smtClean="0">
                <a:solidFill>
                  <a:schemeClr val="bg1"/>
                </a:solidFill>
              </a:rPr>
              <a:t>Лабиринт для опорно-двигательного аппарата</a:t>
            </a:r>
            <a:endParaRPr lang="ru-RU" b="1"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s://sun9-12.userapi.com/impg/T6eNryxm6ImnmxIn9W6JpNPYKonUthltVRgCmA/7XvW1QZkrWQ.jpg?size=1280x1056&amp;quality=95&amp;sign=66569978bf144d80ff2362e63151f431&amp;type=album"/>
          <p:cNvPicPr>
            <a:picLocks noChangeAspect="1" noChangeArrowheads="1"/>
          </p:cNvPicPr>
          <p:nvPr/>
        </p:nvPicPr>
        <p:blipFill>
          <a:blip r:embed="rId2"/>
          <a:srcRect/>
          <a:stretch>
            <a:fillRect/>
          </a:stretch>
        </p:blipFill>
        <p:spPr bwMode="auto">
          <a:xfrm>
            <a:off x="4308763" y="962199"/>
            <a:ext cx="3352800" cy="2766060"/>
          </a:xfrm>
          <a:prstGeom prst="rect">
            <a:avLst/>
          </a:prstGeom>
          <a:noFill/>
        </p:spPr>
      </p:pic>
      <p:sp>
        <p:nvSpPr>
          <p:cNvPr id="7" name="Скругленный прямоугольник 6"/>
          <p:cNvSpPr/>
          <p:nvPr/>
        </p:nvSpPr>
        <p:spPr>
          <a:xfrm>
            <a:off x="1316182" y="3865418"/>
            <a:ext cx="9684327" cy="241069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Тренажер «</a:t>
            </a:r>
            <a:r>
              <a:rPr lang="ru-RU" dirty="0" err="1" smtClean="0"/>
              <a:t>Сквизер</a:t>
            </a:r>
            <a:r>
              <a:rPr lang="ru-RU" dirty="0" smtClean="0"/>
              <a:t>» оказывает успокаивающий эффект и способствует лучшему восприятию собственного тела. Проползая сквозь плотно размещенные валики (2 шт.) тренажера, ребенок получает глубокую стимуляцию </a:t>
            </a:r>
            <a:r>
              <a:rPr lang="ru-RU" dirty="0" err="1" smtClean="0"/>
              <a:t>проприоцептивной</a:t>
            </a:r>
            <a:r>
              <a:rPr lang="ru-RU" dirty="0" smtClean="0"/>
              <a:t> системы.</a:t>
            </a:r>
            <a:br>
              <a:rPr lang="ru-RU" dirty="0" smtClean="0"/>
            </a:br>
            <a:r>
              <a:rPr lang="ru-RU" dirty="0" smtClean="0"/>
              <a:t>Взаимодействие с валиками тренирует координационные способности ребенка и умение контролировать собственные движения. Основание </a:t>
            </a:r>
            <a:r>
              <a:rPr lang="ru-RU" dirty="0" err="1" smtClean="0"/>
              <a:t>обнимальной</a:t>
            </a:r>
            <a:r>
              <a:rPr lang="ru-RU" dirty="0" smtClean="0"/>
              <a:t> машины изготовлено из высококачественной фанеры толщиной 18 мм. Валики утяжелённые, диаметр 200 мм. Жгут для натяжения валиков не используется, что исключает возможность </a:t>
            </a:r>
            <a:r>
              <a:rPr lang="ru-RU" dirty="0" err="1" smtClean="0"/>
              <a:t>травмирования</a:t>
            </a:r>
            <a:r>
              <a:rPr lang="ru-RU" dirty="0" smtClean="0"/>
              <a:t>.</a:t>
            </a:r>
            <a:endParaRPr lang="ru-RU" dirty="0"/>
          </a:p>
        </p:txBody>
      </p:sp>
      <p:sp>
        <p:nvSpPr>
          <p:cNvPr id="9" name="Прямоугольник 8"/>
          <p:cNvSpPr/>
          <p:nvPr/>
        </p:nvSpPr>
        <p:spPr>
          <a:xfrm>
            <a:off x="4721351" y="556552"/>
            <a:ext cx="2617640" cy="369332"/>
          </a:xfrm>
          <a:prstGeom prst="rect">
            <a:avLst/>
          </a:prstGeom>
        </p:spPr>
        <p:txBody>
          <a:bodyPr wrap="none">
            <a:spAutoFit/>
          </a:bodyPr>
          <a:lstStyle/>
          <a:p>
            <a:r>
              <a:rPr lang="ru-RU" b="1" dirty="0" smtClean="0">
                <a:solidFill>
                  <a:schemeClr val="bg1"/>
                </a:solidFill>
              </a:rPr>
              <a:t>Тренажер «</a:t>
            </a:r>
            <a:r>
              <a:rPr lang="ru-RU" b="1" dirty="0" err="1" smtClean="0">
                <a:solidFill>
                  <a:schemeClr val="bg1"/>
                </a:solidFill>
              </a:rPr>
              <a:t>Сквизер</a:t>
            </a:r>
            <a:r>
              <a:rPr lang="ru-RU" b="1" dirty="0" smtClean="0">
                <a:solidFill>
                  <a:schemeClr val="bg1"/>
                </a:solidFill>
              </a:rPr>
              <a:t>» </a:t>
            </a:r>
            <a:endParaRPr lang="ru-RU" b="1" dirty="0">
              <a:solidFill>
                <a:schemeClr val="bg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s://sun9-49.userapi.com/impg/fa7DKGgQGy9y8alYPFqgRj7zBrW0gPipYhE4OQ/-LTQutjbJ9Y.jpg?size=1280x895&amp;quality=95&amp;sign=536a20b28dcaf7367a257a50959d2bb3&amp;type=album"/>
          <p:cNvPicPr>
            <a:picLocks noChangeAspect="1" noChangeArrowheads="1"/>
          </p:cNvPicPr>
          <p:nvPr/>
        </p:nvPicPr>
        <p:blipFill>
          <a:blip r:embed="rId2"/>
          <a:srcRect/>
          <a:stretch>
            <a:fillRect/>
          </a:stretch>
        </p:blipFill>
        <p:spPr bwMode="auto">
          <a:xfrm>
            <a:off x="986848" y="1385455"/>
            <a:ext cx="4695994" cy="3283527"/>
          </a:xfrm>
          <a:prstGeom prst="rect">
            <a:avLst/>
          </a:prstGeom>
          <a:noFill/>
        </p:spPr>
      </p:pic>
      <p:sp>
        <p:nvSpPr>
          <p:cNvPr id="7" name="Скругленный прямоугольник 6"/>
          <p:cNvSpPr/>
          <p:nvPr/>
        </p:nvSpPr>
        <p:spPr>
          <a:xfrm>
            <a:off x="5929745" y="609600"/>
            <a:ext cx="5749637" cy="56388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Тренажер «</a:t>
            </a:r>
            <a:r>
              <a:rPr lang="ru-RU" dirty="0" err="1" smtClean="0"/>
              <a:t>Сквизер</a:t>
            </a:r>
            <a:r>
              <a:rPr lang="ru-RU" dirty="0" smtClean="0"/>
              <a:t>» оказывает успокаивающий эффект и способствует лучшему восприятию собственного тела. Проползая сквозь плотно размещенные валики (4 шт.) тренажера, ребенок получает глубокую стимуляцию </a:t>
            </a:r>
            <a:r>
              <a:rPr lang="ru-RU" dirty="0" err="1" smtClean="0"/>
              <a:t>проприоцептивной</a:t>
            </a:r>
            <a:r>
              <a:rPr lang="ru-RU" dirty="0" smtClean="0"/>
              <a:t> системы.</a:t>
            </a:r>
            <a:br>
              <a:rPr lang="ru-RU" dirty="0" smtClean="0"/>
            </a:br>
            <a:r>
              <a:rPr lang="ru-RU" dirty="0" smtClean="0"/>
              <a:t>Взаимодействие с валиками тренирует координационные способности ребенка и умение контролировать собственные движения. Основание тренажера изготовлено из высококачественной фанеры толщиной 18 мм. Валики утяжелённые, диаметр 200 мм. Жгут для натяжения валиков не используется, что исключает возможность </a:t>
            </a:r>
            <a:r>
              <a:rPr lang="ru-RU" dirty="0" err="1" smtClean="0"/>
              <a:t>травмирования</a:t>
            </a:r>
            <a:r>
              <a:rPr lang="ru-RU" dirty="0" smtClean="0"/>
              <a:t>.</a:t>
            </a:r>
          </a:p>
          <a:p>
            <a:r>
              <a:rPr lang="ru-RU" dirty="0" smtClean="0"/>
              <a:t/>
            </a:r>
            <a:br>
              <a:rPr lang="ru-RU" dirty="0" smtClean="0"/>
            </a:br>
            <a:endParaRPr lang="ru-RU" dirty="0"/>
          </a:p>
        </p:txBody>
      </p:sp>
      <p:sp>
        <p:nvSpPr>
          <p:cNvPr id="9" name="Прямоугольник 8"/>
          <p:cNvSpPr/>
          <p:nvPr/>
        </p:nvSpPr>
        <p:spPr>
          <a:xfrm>
            <a:off x="1451678" y="4768333"/>
            <a:ext cx="3674211" cy="369332"/>
          </a:xfrm>
          <a:prstGeom prst="rect">
            <a:avLst/>
          </a:prstGeom>
        </p:spPr>
        <p:txBody>
          <a:bodyPr wrap="none">
            <a:spAutoFit/>
          </a:bodyPr>
          <a:lstStyle/>
          <a:p>
            <a:r>
              <a:rPr lang="ru-RU" b="1" dirty="0" smtClean="0">
                <a:solidFill>
                  <a:schemeClr val="bg1"/>
                </a:solidFill>
              </a:rPr>
              <a:t>Тренажер «</a:t>
            </a:r>
            <a:r>
              <a:rPr lang="ru-RU" b="1" dirty="0" err="1" smtClean="0">
                <a:solidFill>
                  <a:schemeClr val="bg1"/>
                </a:solidFill>
              </a:rPr>
              <a:t>Сквизер</a:t>
            </a:r>
            <a:r>
              <a:rPr lang="ru-RU" b="1" dirty="0" smtClean="0">
                <a:solidFill>
                  <a:schemeClr val="bg1"/>
                </a:solidFill>
              </a:rPr>
              <a:t>» 4 валика </a:t>
            </a:r>
            <a:endParaRPr lang="ru-RU" b="1"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s://sun9-38.userapi.com/impg/dsEyO3EWHtSL1uIBNIZrzMMwoLGGcotoVhHcuw/5Ao3cFN_o5U.jpg?size=1280x770&amp;quality=95&amp;sign=b6527cee6195a7db203726ab52c8c212&amp;type=album"/>
          <p:cNvPicPr>
            <a:picLocks noChangeAspect="1" noChangeArrowheads="1"/>
          </p:cNvPicPr>
          <p:nvPr/>
        </p:nvPicPr>
        <p:blipFill>
          <a:blip r:embed="rId2"/>
          <a:srcRect/>
          <a:stretch>
            <a:fillRect/>
          </a:stretch>
        </p:blipFill>
        <p:spPr bwMode="auto">
          <a:xfrm>
            <a:off x="903720" y="1856510"/>
            <a:ext cx="4498946" cy="2706398"/>
          </a:xfrm>
          <a:prstGeom prst="rect">
            <a:avLst/>
          </a:prstGeom>
          <a:noFill/>
        </p:spPr>
      </p:pic>
      <p:sp>
        <p:nvSpPr>
          <p:cNvPr id="7" name="Скругленный прямоугольник 6"/>
          <p:cNvSpPr/>
          <p:nvPr/>
        </p:nvSpPr>
        <p:spPr>
          <a:xfrm>
            <a:off x="5749636" y="914400"/>
            <a:ext cx="5860473" cy="537556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Данный тренажер предназначен для развития моторики рук. Он поможет ребенку научиться дифференцировать пальцы рук, тренирует мышцы кисти и пальцев, учит переключаться с одного мануального движения на другое, развивает скорость реакции, концентрацию внимания, улучшает работу головного мозга. Тренажер поможет ребенку в игровой форме освоить сложные и точные движения пальцев рук.</a:t>
            </a:r>
            <a:br>
              <a:rPr lang="ru-RU" dirty="0" smtClean="0"/>
            </a:br>
            <a:r>
              <a:rPr lang="ru-RU" dirty="0" smtClean="0"/>
              <a:t/>
            </a:r>
            <a:br>
              <a:rPr lang="ru-RU" dirty="0" smtClean="0"/>
            </a:br>
            <a:r>
              <a:rPr lang="ru-RU" b="1" dirty="0" smtClean="0"/>
              <a:t>Принцип работы</a:t>
            </a:r>
            <a:r>
              <a:rPr lang="ru-RU" dirty="0" smtClean="0"/>
              <a:t>:</a:t>
            </a:r>
            <a:br>
              <a:rPr lang="ru-RU" dirty="0" smtClean="0"/>
            </a:br>
            <a:r>
              <a:rPr lang="ru-RU" dirty="0" smtClean="0"/>
              <a:t>Закрепить пальцы в петельках и поочередно пускать шарик в каждую дырочку. Задача ребенка - поймать шарик тем пальцем, к которому движется шарик.</a:t>
            </a:r>
            <a:endParaRPr lang="ru-RU" dirty="0"/>
          </a:p>
        </p:txBody>
      </p:sp>
      <p:sp>
        <p:nvSpPr>
          <p:cNvPr id="8" name="Прямоугольник 7"/>
          <p:cNvSpPr/>
          <p:nvPr/>
        </p:nvSpPr>
        <p:spPr>
          <a:xfrm>
            <a:off x="851757" y="4685207"/>
            <a:ext cx="4509824" cy="369332"/>
          </a:xfrm>
          <a:prstGeom prst="rect">
            <a:avLst/>
          </a:prstGeom>
        </p:spPr>
        <p:txBody>
          <a:bodyPr wrap="none">
            <a:spAutoFit/>
          </a:bodyPr>
          <a:lstStyle/>
          <a:p>
            <a:r>
              <a:rPr lang="ru-RU" b="1" dirty="0" smtClean="0">
                <a:solidFill>
                  <a:schemeClr val="bg1"/>
                </a:solidFill>
              </a:rPr>
              <a:t>Тренажер для развития моторики рук</a:t>
            </a:r>
            <a:endParaRPr lang="ru-RU" b="1" dirty="0">
              <a:solidFill>
                <a:schemeClr val="bg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s://sun9-63.userapi.com/impg/EWH-Yhqbgh5hxRzH1KBaBNGkPRj9cOBHnW7Mbg/BZZpMwIw1iw.jpg?size=1280x1015&amp;quality=95&amp;sign=208919636746c0a74a330f169986cf39&amp;type=album"/>
          <p:cNvPicPr>
            <a:picLocks noChangeAspect="1" noChangeArrowheads="1"/>
          </p:cNvPicPr>
          <p:nvPr/>
        </p:nvPicPr>
        <p:blipFill>
          <a:blip r:embed="rId2"/>
          <a:srcRect/>
          <a:stretch>
            <a:fillRect/>
          </a:stretch>
        </p:blipFill>
        <p:spPr bwMode="auto">
          <a:xfrm>
            <a:off x="1288077" y="1541870"/>
            <a:ext cx="3768832" cy="2988566"/>
          </a:xfrm>
          <a:prstGeom prst="rect">
            <a:avLst/>
          </a:prstGeom>
          <a:noFill/>
        </p:spPr>
      </p:pic>
      <p:sp>
        <p:nvSpPr>
          <p:cNvPr id="7" name="Скругленный прямоугольник 6"/>
          <p:cNvSpPr/>
          <p:nvPr/>
        </p:nvSpPr>
        <p:spPr>
          <a:xfrm>
            <a:off x="5874327" y="1025236"/>
            <a:ext cx="5486401" cy="401781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Столик используется как стол или парта.</a:t>
            </a:r>
            <a:br>
              <a:rPr lang="ru-RU" dirty="0" smtClean="0"/>
            </a:br>
            <a:r>
              <a:rPr lang="ru-RU" dirty="0" smtClean="0"/>
              <a:t>В случаях, когда контроль за положением головы и туловища сохранен, ребенок может заниматься за столиком, сидя на полу или на обычном ступе.</a:t>
            </a:r>
            <a:br>
              <a:rPr lang="ru-RU" dirty="0" smtClean="0"/>
            </a:br>
            <a:r>
              <a:rPr lang="ru-RU" dirty="0" smtClean="0"/>
              <a:t>Ребенок, у которого не сформирован контроль за положением головы и туловища, может заниматься за столом, сидя в напольном сидении.</a:t>
            </a:r>
            <a:br>
              <a:rPr lang="ru-RU" dirty="0" smtClean="0"/>
            </a:br>
            <a:r>
              <a:rPr lang="ru-RU" dirty="0" smtClean="0"/>
              <a:t/>
            </a:r>
            <a:br>
              <a:rPr lang="ru-RU" dirty="0" smtClean="0"/>
            </a:br>
            <a:r>
              <a:rPr lang="ru-RU" dirty="0" smtClean="0"/>
              <a:t>РАЗМЕР:</a:t>
            </a:r>
            <a:br>
              <a:rPr lang="ru-RU" dirty="0" smtClean="0"/>
            </a:br>
            <a:r>
              <a:rPr lang="ru-RU" dirty="0" smtClean="0"/>
              <a:t>L60 W35 H26-42</a:t>
            </a:r>
            <a:endParaRPr lang="ru-RU" dirty="0"/>
          </a:p>
        </p:txBody>
      </p:sp>
      <p:sp>
        <p:nvSpPr>
          <p:cNvPr id="8" name="Прямоугольник 7"/>
          <p:cNvSpPr/>
          <p:nvPr/>
        </p:nvSpPr>
        <p:spPr>
          <a:xfrm>
            <a:off x="1898293" y="4588224"/>
            <a:ext cx="2439963" cy="369332"/>
          </a:xfrm>
          <a:prstGeom prst="rect">
            <a:avLst/>
          </a:prstGeom>
        </p:spPr>
        <p:txBody>
          <a:bodyPr wrap="none">
            <a:spAutoFit/>
          </a:bodyPr>
          <a:lstStyle/>
          <a:p>
            <a:r>
              <a:rPr lang="ru-RU" b="1" dirty="0" smtClean="0">
                <a:solidFill>
                  <a:schemeClr val="bg1"/>
                </a:solidFill>
              </a:rPr>
              <a:t>Столик напольный </a:t>
            </a:r>
            <a:endParaRPr lang="ru-RU" b="1" dirty="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s://sun9-71.userapi.com/impg/fzaNMQY9R1KIKaCAI4OTQ3La4s0sZFatwoaPvg/QTZDjy_A-fc.jpg?size=1280x1143&amp;quality=95&amp;sign=28f873ca51ab81d9fff1d605223451fc&amp;type=album"/>
          <p:cNvPicPr>
            <a:picLocks noChangeAspect="1" noChangeArrowheads="1"/>
          </p:cNvPicPr>
          <p:nvPr/>
        </p:nvPicPr>
        <p:blipFill>
          <a:blip r:embed="rId2"/>
          <a:srcRect/>
          <a:stretch>
            <a:fillRect/>
          </a:stretch>
        </p:blipFill>
        <p:spPr bwMode="auto">
          <a:xfrm>
            <a:off x="1025151" y="1330035"/>
            <a:ext cx="3699248" cy="3303313"/>
          </a:xfrm>
          <a:prstGeom prst="rect">
            <a:avLst/>
          </a:prstGeom>
          <a:noFill/>
        </p:spPr>
      </p:pic>
      <p:sp>
        <p:nvSpPr>
          <p:cNvPr id="7" name="Скругленный прямоугольник 6"/>
          <p:cNvSpPr/>
          <p:nvPr/>
        </p:nvSpPr>
        <p:spPr>
          <a:xfrm>
            <a:off x="5680363" y="762000"/>
            <a:ext cx="5777346" cy="473825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При вращении ручки шарики поднимаются по конвейеру вверх. Достигнув самой верхней точки, шарик сбрасывается в желоб и далее скатывается по направляющей вниз, в самое начало.</a:t>
            </a:r>
            <a:br>
              <a:rPr lang="ru-RU" dirty="0" smtClean="0"/>
            </a:br>
            <a:r>
              <a:rPr lang="ru-RU" dirty="0" smtClean="0"/>
              <a:t>Изделие позволит освоить новые двигательные действия, развивает мелкую моторику. Наблюдение за движением шариков укрепляет зрение.</a:t>
            </a:r>
            <a:br>
              <a:rPr lang="ru-RU" dirty="0" smtClean="0"/>
            </a:br>
            <a:r>
              <a:rPr lang="ru-RU" dirty="0" smtClean="0"/>
              <a:t>Также изделие познакомит с основами механики.</a:t>
            </a:r>
            <a:endParaRPr lang="ru-RU" dirty="0"/>
          </a:p>
        </p:txBody>
      </p:sp>
      <p:sp>
        <p:nvSpPr>
          <p:cNvPr id="8" name="Прямоугольник 7"/>
          <p:cNvSpPr/>
          <p:nvPr/>
        </p:nvSpPr>
        <p:spPr>
          <a:xfrm>
            <a:off x="1224422" y="4768334"/>
            <a:ext cx="3242170" cy="369332"/>
          </a:xfrm>
          <a:prstGeom prst="rect">
            <a:avLst/>
          </a:prstGeom>
        </p:spPr>
        <p:txBody>
          <a:bodyPr wrap="none">
            <a:spAutoFit/>
          </a:bodyPr>
          <a:lstStyle/>
          <a:p>
            <a:r>
              <a:rPr lang="ru-RU" b="1" dirty="0" smtClean="0">
                <a:solidFill>
                  <a:schemeClr val="bg1"/>
                </a:solidFill>
              </a:rPr>
              <a:t>Шариковая машина - тип 1</a:t>
            </a:r>
            <a:endParaRPr lang="ru-RU" b="1" dirty="0">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s://sun9-14.userapi.com/impg/o8ITlA6qht-XgxF_HI8R_cB41DYrXH9EglszCw/a8CgJ1xn6xQ.jpg?size=1280x802&amp;quality=95&amp;sign=f03738000bf8b80fd3e945ddec360fbb&amp;type=album"/>
          <p:cNvPicPr>
            <a:picLocks noChangeAspect="1" noChangeArrowheads="1"/>
          </p:cNvPicPr>
          <p:nvPr/>
        </p:nvPicPr>
        <p:blipFill>
          <a:blip r:embed="rId2"/>
          <a:srcRect/>
          <a:stretch>
            <a:fillRect/>
          </a:stretch>
        </p:blipFill>
        <p:spPr bwMode="auto">
          <a:xfrm>
            <a:off x="800048" y="1585635"/>
            <a:ext cx="4589370" cy="2875528"/>
          </a:xfrm>
          <a:prstGeom prst="rect">
            <a:avLst/>
          </a:prstGeom>
          <a:noFill/>
        </p:spPr>
      </p:pic>
      <p:sp>
        <p:nvSpPr>
          <p:cNvPr id="8" name="Скругленный прямоугольник 7"/>
          <p:cNvSpPr/>
          <p:nvPr/>
        </p:nvSpPr>
        <p:spPr>
          <a:xfrm>
            <a:off x="5749637" y="651164"/>
            <a:ext cx="5902036" cy="5555672"/>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Набор «Матрёшка» </a:t>
            </a:r>
            <a:r>
              <a:rPr lang="ru-RU" dirty="0" smtClean="0"/>
              <a:t>- прекрасное решение для небольших помещений благодаря компактному хранению и быстрому масштабированию в зависимости от целей.</a:t>
            </a:r>
            <a:br>
              <a:rPr lang="ru-RU" dirty="0" smtClean="0"/>
            </a:br>
            <a:r>
              <a:rPr lang="ru-RU" dirty="0" smtClean="0"/>
              <a:t>Размеры подобраны так, что сидеть на скамейке с комфортом смогут дети ростом от 100 до 175 см. Высокое качество материалов делает изделие очень прочным и долговечным. Гладкая поверхность, закругленные углы, устойчивость, благодаря отсутствию консолей, гарантируют безопасность эксплуатации изделия.</a:t>
            </a:r>
            <a:br>
              <a:rPr lang="ru-RU" dirty="0" smtClean="0"/>
            </a:br>
            <a:r>
              <a:rPr lang="ru-RU" dirty="0" smtClean="0"/>
              <a:t/>
            </a:r>
            <a:br>
              <a:rPr lang="ru-RU" dirty="0" smtClean="0"/>
            </a:br>
            <a:r>
              <a:rPr lang="ru-RU" b="1" dirty="0" smtClean="0"/>
              <a:t>РАЗМЕР:</a:t>
            </a:r>
            <a:r>
              <a:rPr lang="ru-RU" dirty="0" smtClean="0"/>
              <a:t/>
            </a:r>
            <a:br>
              <a:rPr lang="ru-RU" dirty="0" smtClean="0"/>
            </a:br>
            <a:r>
              <a:rPr lang="ru-RU" dirty="0" smtClean="0"/>
              <a:t>Длина: 150/145/140 см;</a:t>
            </a:r>
            <a:br>
              <a:rPr lang="ru-RU" dirty="0" smtClean="0"/>
            </a:br>
            <a:r>
              <a:rPr lang="ru-RU" dirty="0" smtClean="0"/>
              <a:t>Ширина: 30 см:</a:t>
            </a:r>
            <a:br>
              <a:rPr lang="ru-RU" dirty="0" smtClean="0"/>
            </a:br>
            <a:r>
              <a:rPr lang="ru-RU" dirty="0" smtClean="0"/>
              <a:t>Высота: 42/34/26 см.</a:t>
            </a:r>
            <a:endParaRPr lang="ru-RU" dirty="0"/>
          </a:p>
        </p:txBody>
      </p:sp>
      <p:sp>
        <p:nvSpPr>
          <p:cNvPr id="9" name="Прямоугольник 8"/>
          <p:cNvSpPr/>
          <p:nvPr/>
        </p:nvSpPr>
        <p:spPr>
          <a:xfrm>
            <a:off x="1707463" y="4574371"/>
            <a:ext cx="2431691" cy="369332"/>
          </a:xfrm>
          <a:prstGeom prst="rect">
            <a:avLst/>
          </a:prstGeom>
        </p:spPr>
        <p:txBody>
          <a:bodyPr wrap="none">
            <a:spAutoFit/>
          </a:bodyPr>
          <a:lstStyle/>
          <a:p>
            <a:r>
              <a:rPr lang="ru-RU" b="1" dirty="0" smtClean="0">
                <a:solidFill>
                  <a:schemeClr val="bg1"/>
                </a:solidFill>
              </a:rPr>
              <a:t>Набор «Матрёшка» </a:t>
            </a:r>
            <a:endParaRPr lang="ru-RU" dirty="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un9-11.userapi.com/impg/QeT-KX7AZveNSZomXPxPuakAw3JLfV9gRHtD5Q/z9mTblYYgzQ.jpg?size=1079x1080&amp;quality=95&amp;sign=79ab27e3395072fd2f68e1f23e5657a8&amp;type=album"/>
          <p:cNvPicPr>
            <a:picLocks noChangeAspect="1" noChangeArrowheads="1"/>
          </p:cNvPicPr>
          <p:nvPr/>
        </p:nvPicPr>
        <p:blipFill>
          <a:blip r:embed="rId2"/>
          <a:srcRect/>
          <a:stretch>
            <a:fillRect/>
          </a:stretch>
        </p:blipFill>
        <p:spPr bwMode="auto">
          <a:xfrm>
            <a:off x="2188997" y="983672"/>
            <a:ext cx="2715514" cy="2718031"/>
          </a:xfrm>
          <a:prstGeom prst="rect">
            <a:avLst/>
          </a:prstGeom>
          <a:noFill/>
        </p:spPr>
      </p:pic>
      <p:pic>
        <p:nvPicPr>
          <p:cNvPr id="1028" name="Picture 4" descr="https://sun9-14.userapi.com/impg/x8KRre90k61P9uW1nY--tz0da8rA2y2dC75vRg/rB8JWdTeaeo.jpg?size=1280x876&amp;quality=95&amp;sign=0020cc4cb0993c51d8b2314987b2f56f&amp;type=album"/>
          <p:cNvPicPr>
            <a:picLocks noChangeAspect="1" noChangeArrowheads="1"/>
          </p:cNvPicPr>
          <p:nvPr/>
        </p:nvPicPr>
        <p:blipFill>
          <a:blip r:embed="rId3"/>
          <a:srcRect/>
          <a:stretch>
            <a:fillRect/>
          </a:stretch>
        </p:blipFill>
        <p:spPr bwMode="auto">
          <a:xfrm>
            <a:off x="6442364" y="1177637"/>
            <a:ext cx="3552836" cy="2431472"/>
          </a:xfrm>
          <a:prstGeom prst="rect">
            <a:avLst/>
          </a:prstGeom>
          <a:noFill/>
        </p:spPr>
      </p:pic>
      <p:sp>
        <p:nvSpPr>
          <p:cNvPr id="8" name="Скругленный прямоугольник 7"/>
          <p:cNvSpPr/>
          <p:nvPr/>
        </p:nvSpPr>
        <p:spPr>
          <a:xfrm>
            <a:off x="1122219" y="3810000"/>
            <a:ext cx="9878291" cy="246610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Качели предназначены для тренировки координации</a:t>
            </a:r>
            <a:br>
              <a:rPr lang="ru-RU" dirty="0" smtClean="0"/>
            </a:br>
            <a:r>
              <a:rPr lang="ru-RU" dirty="0" smtClean="0"/>
              <a:t>движений. В комплект входит сиденье.</a:t>
            </a:r>
            <a:br>
              <a:rPr lang="ru-RU" dirty="0" smtClean="0"/>
            </a:br>
            <a:r>
              <a:rPr lang="ru-RU" dirty="0" smtClean="0"/>
              <a:t>Качели должны использоваться только с участием взрослых и при непосредственном наблюдении врачей. Для </a:t>
            </a:r>
            <a:r>
              <a:rPr lang="ru-RU" dirty="0" err="1" smtClean="0"/>
              <a:t>без-опасности</a:t>
            </a:r>
            <a:r>
              <a:rPr lang="ru-RU" dirty="0" smtClean="0"/>
              <a:t> качели должны использоваться вместе с матами.</a:t>
            </a:r>
            <a:br>
              <a:rPr lang="ru-RU" dirty="0" smtClean="0"/>
            </a:br>
            <a:r>
              <a:rPr lang="ru-RU" dirty="0" smtClean="0"/>
              <a:t>ДОПОЛНИТЕЛЬНЫЕ АКСЕССУАРЫ ДЛЯ КАЧЕЛЕЙ:</a:t>
            </a:r>
            <a:br>
              <a:rPr lang="ru-RU" dirty="0" smtClean="0"/>
            </a:br>
            <a:r>
              <a:rPr lang="ru-RU" dirty="0" smtClean="0"/>
              <a:t>Доска (СН-70.01.60)</a:t>
            </a:r>
            <a:br>
              <a:rPr lang="ru-RU" dirty="0" smtClean="0"/>
            </a:br>
            <a:r>
              <a:rPr lang="ru-RU" dirty="0" smtClean="0"/>
              <a:t>Валик (СН-70.01.70)</a:t>
            </a:r>
            <a:br>
              <a:rPr lang="ru-RU" dirty="0" smtClean="0"/>
            </a:br>
            <a:r>
              <a:rPr lang="ru-RU" dirty="0" smtClean="0"/>
              <a:t>Маты, 2 шт. (СН-70.01.80)</a:t>
            </a:r>
            <a:endParaRPr lang="ru-RU" dirty="0"/>
          </a:p>
        </p:txBody>
      </p:sp>
      <p:sp>
        <p:nvSpPr>
          <p:cNvPr id="9" name="Прямоугольник 8"/>
          <p:cNvSpPr/>
          <p:nvPr/>
        </p:nvSpPr>
        <p:spPr>
          <a:xfrm>
            <a:off x="5304268" y="584261"/>
            <a:ext cx="1002454" cy="369332"/>
          </a:xfrm>
          <a:prstGeom prst="rect">
            <a:avLst/>
          </a:prstGeom>
        </p:spPr>
        <p:txBody>
          <a:bodyPr wrap="none">
            <a:spAutoFit/>
          </a:bodyPr>
          <a:lstStyle/>
          <a:p>
            <a:r>
              <a:rPr lang="ru-RU" b="1" dirty="0" smtClean="0">
                <a:solidFill>
                  <a:schemeClr val="bg1"/>
                </a:solidFill>
              </a:rPr>
              <a:t>Качели</a:t>
            </a:r>
            <a:endParaRPr lang="ru-RU" b="1" dirty="0">
              <a:solidFill>
                <a:schemeClr val="bg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s://sun9-38.userapi.com/impg/MOpnGalL3sCc7k0n1TJGZnCuIvicEkluz8PLnA/OgfCLCE7JCU.jpg?size=1280x743&amp;quality=95&amp;sign=be3e2cb3ec56ea9648a9793f3e810f79&amp;type=album"/>
          <p:cNvPicPr>
            <a:picLocks noChangeAspect="1" noChangeArrowheads="1"/>
          </p:cNvPicPr>
          <p:nvPr/>
        </p:nvPicPr>
        <p:blipFill>
          <a:blip r:embed="rId2"/>
          <a:srcRect/>
          <a:stretch>
            <a:fillRect/>
          </a:stretch>
        </p:blipFill>
        <p:spPr bwMode="auto">
          <a:xfrm>
            <a:off x="987222" y="1482437"/>
            <a:ext cx="4916778" cy="2854036"/>
          </a:xfrm>
          <a:prstGeom prst="rect">
            <a:avLst/>
          </a:prstGeom>
          <a:noFill/>
        </p:spPr>
      </p:pic>
      <p:sp>
        <p:nvSpPr>
          <p:cNvPr id="7" name="Скругленный прямоугольник 6"/>
          <p:cNvSpPr/>
          <p:nvPr/>
        </p:nvSpPr>
        <p:spPr>
          <a:xfrm>
            <a:off x="6511636" y="1233054"/>
            <a:ext cx="4821382" cy="404552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Платформа предназначена для тренировки координации движений и умения поддерживать равновесие.</a:t>
            </a:r>
            <a:br>
              <a:rPr lang="ru-RU" dirty="0" smtClean="0"/>
            </a:br>
            <a:r>
              <a:rPr lang="ru-RU" dirty="0" smtClean="0"/>
              <a:t>В зависимости от степени подготовки на платформе можно лежать, сидеть или стоять.</a:t>
            </a:r>
            <a:br>
              <a:rPr lang="ru-RU" dirty="0" smtClean="0"/>
            </a:br>
            <a:r>
              <a:rPr lang="ru-RU" dirty="0" smtClean="0"/>
              <a:t>CH 70.10</a:t>
            </a:r>
            <a:endParaRPr lang="ru-RU" dirty="0"/>
          </a:p>
        </p:txBody>
      </p:sp>
      <p:sp>
        <p:nvSpPr>
          <p:cNvPr id="8" name="Прямоугольник 7"/>
          <p:cNvSpPr/>
          <p:nvPr/>
        </p:nvSpPr>
        <p:spPr>
          <a:xfrm>
            <a:off x="1959643" y="4602080"/>
            <a:ext cx="3064493" cy="369332"/>
          </a:xfrm>
          <a:prstGeom prst="rect">
            <a:avLst/>
          </a:prstGeom>
        </p:spPr>
        <p:txBody>
          <a:bodyPr wrap="none">
            <a:spAutoFit/>
          </a:bodyPr>
          <a:lstStyle/>
          <a:p>
            <a:r>
              <a:rPr lang="ru-RU" b="1" dirty="0" smtClean="0">
                <a:solidFill>
                  <a:schemeClr val="bg1"/>
                </a:solidFill>
              </a:rPr>
              <a:t>Платформа качающаяся </a:t>
            </a:r>
            <a:endParaRPr lang="ru-RU" b="1"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xmlns="" id="{ADA3CCFA-9D3B-44D7-8242-579B453172D2}"/>
              </a:ext>
            </a:extLst>
          </p:cNvPr>
          <p:cNvSpPr>
            <a:spLocks noGrp="1"/>
          </p:cNvSpPr>
          <p:nvPr>
            <p:ph type="dt" sz="half" idx="4294967295"/>
          </p:nvPr>
        </p:nvSpPr>
        <p:spPr>
          <a:xfrm>
            <a:off x="0" y="6429375"/>
            <a:ext cx="2743200" cy="365125"/>
          </a:xfrm>
        </p:spPr>
        <p:txBody>
          <a:bodyPr/>
          <a:lstStyle/>
          <a:p>
            <a:r>
              <a:rPr lang="en-US"/>
              <a:t>3/1/20XX</a:t>
            </a:r>
          </a:p>
        </p:txBody>
      </p:sp>
      <p:sp>
        <p:nvSpPr>
          <p:cNvPr id="6" name="Footer Placeholder 5">
            <a:extLst>
              <a:ext uri="{FF2B5EF4-FFF2-40B4-BE49-F238E27FC236}">
                <a16:creationId xmlns:a16="http://schemas.microsoft.com/office/drawing/2014/main" xmlns="" id="{1011E6AD-E6EE-4A80-8931-5E7F66D2AEC7}"/>
              </a:ext>
            </a:extLst>
          </p:cNvPr>
          <p:cNvSpPr>
            <a:spLocks noGrp="1"/>
          </p:cNvSpPr>
          <p:nvPr>
            <p:ph type="ftr" sz="quarter" idx="4294967295"/>
          </p:nvPr>
        </p:nvSpPr>
        <p:spPr>
          <a:xfrm>
            <a:off x="0" y="6429375"/>
            <a:ext cx="4114800" cy="365125"/>
          </a:xfrm>
        </p:spPr>
        <p:txBody>
          <a:bodyPr/>
          <a:lstStyle/>
          <a:p>
            <a:r>
              <a:rPr lang="en-US"/>
              <a:t>SAMPLE FOOTER TEXT</a:t>
            </a:r>
          </a:p>
        </p:txBody>
      </p:sp>
      <p:sp>
        <p:nvSpPr>
          <p:cNvPr id="7" name="Slide Number Placeholder 6">
            <a:extLst>
              <a:ext uri="{FF2B5EF4-FFF2-40B4-BE49-F238E27FC236}">
                <a16:creationId xmlns:a16="http://schemas.microsoft.com/office/drawing/2014/main" xmlns="" id="{E7BA18D9-DF9D-45C8-A71D-661F2BD20474}"/>
              </a:ext>
            </a:extLst>
          </p:cNvPr>
          <p:cNvSpPr>
            <a:spLocks noGrp="1"/>
          </p:cNvSpPr>
          <p:nvPr>
            <p:ph type="sldNum" sz="quarter" idx="4294967295"/>
          </p:nvPr>
        </p:nvSpPr>
        <p:spPr>
          <a:xfrm>
            <a:off x="9448800" y="6429375"/>
            <a:ext cx="2743200" cy="365125"/>
          </a:xfrm>
        </p:spPr>
        <p:txBody>
          <a:bodyPr/>
          <a:lstStyle/>
          <a:p>
            <a:fld id="{28844951-7827-47D4-8276-7DDE1FA7D85A}" type="slidenum">
              <a:rPr lang="en-US" smtClean="0"/>
              <a:pPr/>
              <a:t>6</a:t>
            </a:fld>
            <a:endParaRPr lang="en-US"/>
          </a:p>
        </p:txBody>
      </p:sp>
      <p:sp>
        <p:nvSpPr>
          <p:cNvPr id="12" name="Скругленный прямоугольник 11"/>
          <p:cNvSpPr/>
          <p:nvPr/>
        </p:nvSpPr>
        <p:spPr>
          <a:xfrm>
            <a:off x="914401" y="720436"/>
            <a:ext cx="4627417" cy="299258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РЕЗУЛЬТАТЫ ПРИМЕНЕНИЯ:</a:t>
            </a:r>
            <a:r>
              <a:rPr lang="ru-RU" sz="1600" dirty="0" smtClean="0"/>
              <a:t/>
            </a:r>
            <a:br>
              <a:rPr lang="ru-RU" sz="1600" dirty="0" smtClean="0"/>
            </a:br>
            <a:r>
              <a:rPr lang="ru-RU" sz="1600" dirty="0" smtClean="0"/>
              <a:t> • Активизирует работу периферической нервной системы</a:t>
            </a:r>
            <a:br>
              <a:rPr lang="ru-RU" sz="1600" dirty="0" smtClean="0"/>
            </a:br>
            <a:r>
              <a:rPr lang="ru-RU" sz="1600" dirty="0" smtClean="0"/>
              <a:t> • Приводит мышцы в тонус, близкий к физиологической норме</a:t>
            </a:r>
            <a:br>
              <a:rPr lang="ru-RU" sz="1600" dirty="0" smtClean="0"/>
            </a:br>
            <a:r>
              <a:rPr lang="ru-RU" sz="1600" dirty="0" smtClean="0"/>
              <a:t> • За счет обжатия разгружает позвоночник и растягивает тело вдоль</a:t>
            </a:r>
            <a:br>
              <a:rPr lang="ru-RU" sz="1600" dirty="0" smtClean="0"/>
            </a:br>
            <a:r>
              <a:rPr lang="ru-RU" sz="1600" dirty="0" smtClean="0"/>
              <a:t> • Регулярные занятия приводят к улучшениям в удержании позы, выработке правильных двигательных стереотипов</a:t>
            </a:r>
            <a:endParaRPr lang="ru-RU" sz="1600" dirty="0"/>
          </a:p>
        </p:txBody>
      </p:sp>
      <p:sp>
        <p:nvSpPr>
          <p:cNvPr id="13" name="Скругленный прямоугольник 12"/>
          <p:cNvSpPr/>
          <p:nvPr/>
        </p:nvSpPr>
        <p:spPr>
          <a:xfrm>
            <a:off x="6331527" y="734292"/>
            <a:ext cx="5209308" cy="292330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ПРОТИВОПОКАЗАНИЯ:</a:t>
            </a:r>
            <a:r>
              <a:rPr lang="ru-RU" dirty="0" smtClean="0"/>
              <a:t/>
            </a:r>
            <a:br>
              <a:rPr lang="ru-RU" dirty="0" smtClean="0"/>
            </a:br>
            <a:r>
              <a:rPr lang="ru-RU" dirty="0" smtClean="0"/>
              <a:t>Острые заразные (вирусные) заболевания, обширные пролежни, тромбофлебиты, ОНМК, заболевания </a:t>
            </a:r>
            <a:r>
              <a:rPr lang="ru-RU" dirty="0" err="1" smtClean="0"/>
              <a:t>сердечно-сосудистой</a:t>
            </a:r>
            <a:r>
              <a:rPr lang="ru-RU" dirty="0" smtClean="0"/>
              <a:t> системы, органов дыхания, желудочно-кишечного тракта, костно-мышечной системы, мочеполовой, эндокринной системы, онкологические и другие болезни в стадии обострения, эпилепсия</a:t>
            </a:r>
            <a:endParaRPr lang="ru-RU" dirty="0"/>
          </a:p>
        </p:txBody>
      </p:sp>
      <p:sp>
        <p:nvSpPr>
          <p:cNvPr id="14" name="Скругленный прямоугольник 13"/>
          <p:cNvSpPr/>
          <p:nvPr/>
        </p:nvSpPr>
        <p:spPr>
          <a:xfrm>
            <a:off x="3532910" y="3754582"/>
            <a:ext cx="5167745" cy="25908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КОМПЛЕКТАЦИЯ:</a:t>
            </a:r>
            <a:r>
              <a:rPr lang="ru-RU" dirty="0" smtClean="0"/>
              <a:t/>
            </a:r>
            <a:br>
              <a:rPr lang="ru-RU" dirty="0" smtClean="0"/>
            </a:br>
            <a:r>
              <a:rPr lang="ru-RU" dirty="0" smtClean="0"/>
              <a:t>Комбинезон, сумка транспортная, насос - пневматический, видео - инструкция по эксплуатации комбинезона, паспорт.</a:t>
            </a:r>
            <a:br>
              <a:rPr lang="ru-RU" dirty="0" smtClean="0"/>
            </a:br>
            <a:r>
              <a:rPr lang="ru-RU" dirty="0" smtClean="0"/>
              <a:t/>
            </a:r>
            <a:br>
              <a:rPr lang="ru-RU" dirty="0" smtClean="0"/>
            </a:br>
            <a:r>
              <a:rPr lang="ru-RU" dirty="0" smtClean="0"/>
              <a:t>Размер комбинезона подбирается индивидуально в соответствии с ростом и обхватом груди пациента</a:t>
            </a:r>
            <a:endParaRPr lang="ru-RU" dirty="0"/>
          </a:p>
        </p:txBody>
      </p:sp>
    </p:spTree>
    <p:extLst>
      <p:ext uri="{BB962C8B-B14F-4D97-AF65-F5344CB8AC3E}">
        <p14:creationId xmlns:p14="http://schemas.microsoft.com/office/powerpoint/2010/main" xmlns="" val="22621914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s://sun9-75.userapi.com/impg/VXA_2fbff8uA3MkAlvId-FSwgKRiM7u-w1R5sQ/jIH-uh23wcE.jpg?size=1280x996&amp;quality=95&amp;sign=f2a35249baae6420321ebb8344f5b45c&amp;type=album"/>
          <p:cNvPicPr>
            <a:picLocks noChangeAspect="1" noChangeArrowheads="1"/>
          </p:cNvPicPr>
          <p:nvPr/>
        </p:nvPicPr>
        <p:blipFill>
          <a:blip r:embed="rId2"/>
          <a:srcRect/>
          <a:stretch>
            <a:fillRect/>
          </a:stretch>
        </p:blipFill>
        <p:spPr bwMode="auto">
          <a:xfrm>
            <a:off x="792662" y="1385455"/>
            <a:ext cx="4344428" cy="3380508"/>
          </a:xfrm>
          <a:prstGeom prst="rect">
            <a:avLst/>
          </a:prstGeom>
          <a:noFill/>
        </p:spPr>
      </p:pic>
      <p:sp>
        <p:nvSpPr>
          <p:cNvPr id="7" name="Скругленный прямоугольник 6"/>
          <p:cNvSpPr/>
          <p:nvPr/>
        </p:nvSpPr>
        <p:spPr>
          <a:xfrm>
            <a:off x="5292435" y="761999"/>
            <a:ext cx="6276110" cy="520931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Препятствие предназначено для занятий лечебной физкультурой. Является необходимым инструментом в комплексном функциональном лечении ДЦП и реабилитации больных с заболеваниями опорно-двигательного аппарата. Препятствие предназначено для тренировки подъема ног и навыка перешагивания.</a:t>
            </a:r>
            <a:br>
              <a:rPr lang="ru-RU" dirty="0" smtClean="0"/>
            </a:br>
            <a:r>
              <a:rPr lang="ru-RU" dirty="0" smtClean="0"/>
              <a:t>Используются вкладыши разной высоты, которые можно устанавливать в различной последовательности и на разных расстояниях друг от друга, что позволяет усложнять упражнения для тренировки внимательности, координации и равновесия.</a:t>
            </a:r>
            <a:br>
              <a:rPr lang="ru-RU" dirty="0" smtClean="0"/>
            </a:br>
            <a:r>
              <a:rPr lang="ru-RU" dirty="0" smtClean="0"/>
              <a:t>CH 70.15</a:t>
            </a:r>
            <a:endParaRPr lang="ru-RU" dirty="0"/>
          </a:p>
        </p:txBody>
      </p:sp>
      <p:sp>
        <p:nvSpPr>
          <p:cNvPr id="8" name="Прямоугольник 7"/>
          <p:cNvSpPr/>
          <p:nvPr/>
        </p:nvSpPr>
        <p:spPr>
          <a:xfrm>
            <a:off x="2207087" y="4851461"/>
            <a:ext cx="1725344" cy="369332"/>
          </a:xfrm>
          <a:prstGeom prst="rect">
            <a:avLst/>
          </a:prstGeom>
        </p:spPr>
        <p:txBody>
          <a:bodyPr wrap="none">
            <a:spAutoFit/>
          </a:bodyPr>
          <a:lstStyle/>
          <a:p>
            <a:r>
              <a:rPr lang="ru-RU" b="1" dirty="0" smtClean="0">
                <a:solidFill>
                  <a:schemeClr val="bg1"/>
                </a:solidFill>
              </a:rPr>
              <a:t>Препятствие </a:t>
            </a:r>
            <a:endParaRPr lang="ru-RU" b="1" dirty="0">
              <a:solidFill>
                <a:schemeClr val="bg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un9-27.userapi.com/impg/M_Wazxdsl1aVve1J075HXHXlOY_8ZhX8wKCuXw/rh4R5Q_Zzqk.jpg?size=1280x1023&amp;quality=95&amp;sign=643729ef1de82c16371b3edbb04aa286&amp;type=album"/>
          <p:cNvPicPr>
            <a:picLocks noChangeAspect="1" noChangeArrowheads="1"/>
          </p:cNvPicPr>
          <p:nvPr/>
        </p:nvPicPr>
        <p:blipFill>
          <a:blip r:embed="rId2"/>
          <a:srcRect/>
          <a:stretch>
            <a:fillRect/>
          </a:stretch>
        </p:blipFill>
        <p:spPr bwMode="auto">
          <a:xfrm>
            <a:off x="821942" y="1090409"/>
            <a:ext cx="4304239" cy="3440028"/>
          </a:xfrm>
          <a:prstGeom prst="rect">
            <a:avLst/>
          </a:prstGeom>
          <a:noFill/>
        </p:spPr>
      </p:pic>
      <p:sp>
        <p:nvSpPr>
          <p:cNvPr id="4" name="Скругленный прямоугольник 3"/>
          <p:cNvSpPr/>
          <p:nvPr/>
        </p:nvSpPr>
        <p:spPr>
          <a:xfrm>
            <a:off x="5624945" y="1039091"/>
            <a:ext cx="5915891" cy="440574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Специальные двухъярусные брусья применяются для обучения ходьбе.</a:t>
            </a:r>
            <a:br>
              <a:rPr lang="ru-RU" dirty="0" smtClean="0"/>
            </a:br>
            <a:r>
              <a:rPr lang="ru-RU" dirty="0" smtClean="0"/>
              <a:t>Поручни располагаются на двух уровнях, что дает возможность опираться одновременно подмышками и руками для поддержания вертикального положения и направления движения.</a:t>
            </a:r>
            <a:br>
              <a:rPr lang="ru-RU" dirty="0" smtClean="0"/>
            </a:br>
            <a:r>
              <a:rPr lang="ru-RU" dirty="0" smtClean="0"/>
              <a:t>Можно использовать вместе с препятствием, набором скамеек.</a:t>
            </a:r>
            <a:br>
              <a:rPr lang="ru-RU" dirty="0" smtClean="0"/>
            </a:br>
            <a:r>
              <a:rPr lang="ru-RU" dirty="0" smtClean="0"/>
              <a:t>Ш: 81 см, Д: 2,89 м, В: 1,21 м. Вес 70 кг.</a:t>
            </a:r>
            <a:br>
              <a:rPr lang="ru-RU" dirty="0" smtClean="0"/>
            </a:br>
            <a:r>
              <a:rPr lang="ru-RU" dirty="0" smtClean="0"/>
              <a:t>CH 70.04.00</a:t>
            </a:r>
            <a:endParaRPr lang="ru-RU" dirty="0"/>
          </a:p>
        </p:txBody>
      </p:sp>
      <p:sp>
        <p:nvSpPr>
          <p:cNvPr id="5" name="Прямоугольник 4"/>
          <p:cNvSpPr/>
          <p:nvPr/>
        </p:nvSpPr>
        <p:spPr>
          <a:xfrm>
            <a:off x="706582" y="4685254"/>
            <a:ext cx="4668982" cy="646331"/>
          </a:xfrm>
          <a:prstGeom prst="rect">
            <a:avLst/>
          </a:prstGeom>
        </p:spPr>
        <p:txBody>
          <a:bodyPr wrap="square">
            <a:spAutoFit/>
          </a:bodyPr>
          <a:lstStyle/>
          <a:p>
            <a:r>
              <a:rPr lang="ru-RU" b="1" dirty="0" smtClean="0">
                <a:solidFill>
                  <a:schemeClr val="bg1"/>
                </a:solidFill>
              </a:rPr>
              <a:t>Приспособление двухъярусное для обучения ходьбе (для детей)</a:t>
            </a:r>
            <a:endParaRPr lang="ru-RU" b="1" dirty="0">
              <a:solidFill>
                <a:schemeClr val="bg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s://sun9-71.userapi.com/impg/gPrBZcAHI4DD5lzS_cmd1vzZvON3fxmIfTApIw/KQm5B3-ZEvY.jpg?size=1280x1155&amp;quality=95&amp;sign=044aa57399bafb95849af62a94da1816&amp;type=album"/>
          <p:cNvPicPr>
            <a:picLocks noChangeAspect="1" noChangeArrowheads="1"/>
          </p:cNvPicPr>
          <p:nvPr/>
        </p:nvPicPr>
        <p:blipFill>
          <a:blip r:embed="rId2"/>
          <a:srcRect/>
          <a:stretch>
            <a:fillRect/>
          </a:stretch>
        </p:blipFill>
        <p:spPr bwMode="auto">
          <a:xfrm>
            <a:off x="1452345" y="1163783"/>
            <a:ext cx="3562117" cy="3214254"/>
          </a:xfrm>
          <a:prstGeom prst="rect">
            <a:avLst/>
          </a:prstGeom>
          <a:noFill/>
        </p:spPr>
      </p:pic>
      <p:sp>
        <p:nvSpPr>
          <p:cNvPr id="7" name="Скругленный прямоугольник 6"/>
          <p:cNvSpPr/>
          <p:nvPr/>
        </p:nvSpPr>
        <p:spPr>
          <a:xfrm>
            <a:off x="6525491" y="886692"/>
            <a:ext cx="4765964" cy="41148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Поручни располагаются на двух уровнях, что дает возможность опираться одновременно плечевыми суставами и руками для поддержания вертикального положения и направления движения. Можно использовать вместе с препятствием, набором скамеек</a:t>
            </a:r>
            <a:br>
              <a:rPr lang="ru-RU" dirty="0" smtClean="0"/>
            </a:br>
            <a:r>
              <a:rPr lang="ru-RU" dirty="0" smtClean="0"/>
              <a:t>Ш: 93 см, Д: 3 м, В: 1,42 м. Вес 70 кг.</a:t>
            </a:r>
            <a:br>
              <a:rPr lang="ru-RU" dirty="0" smtClean="0"/>
            </a:br>
            <a:r>
              <a:rPr lang="ru-RU" dirty="0" smtClean="0"/>
              <a:t>CH 70.04.01</a:t>
            </a:r>
            <a:endParaRPr lang="ru-RU" dirty="0"/>
          </a:p>
        </p:txBody>
      </p:sp>
      <p:sp>
        <p:nvSpPr>
          <p:cNvPr id="8" name="Прямоугольник 7"/>
          <p:cNvSpPr/>
          <p:nvPr/>
        </p:nvSpPr>
        <p:spPr>
          <a:xfrm>
            <a:off x="1136072" y="4505144"/>
            <a:ext cx="4419601" cy="646331"/>
          </a:xfrm>
          <a:prstGeom prst="rect">
            <a:avLst/>
          </a:prstGeom>
        </p:spPr>
        <p:txBody>
          <a:bodyPr wrap="square">
            <a:spAutoFit/>
          </a:bodyPr>
          <a:lstStyle/>
          <a:p>
            <a:r>
              <a:rPr lang="ru-RU" b="1" dirty="0" smtClean="0">
                <a:solidFill>
                  <a:schemeClr val="bg1"/>
                </a:solidFill>
              </a:rPr>
              <a:t>Приспособление двухъярусное для обучения ходьбе (для взрослых)</a:t>
            </a:r>
            <a:endParaRPr lang="ru-RU" b="1" dirty="0">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s://sun9-28.userapi.com/impg/jbUzXrNFzzZoSHD-NU0mjSy4K0z4syz_LW9MLg/8Er8Z29HgpI.jpg?size=740x1080&amp;quality=95&amp;sign=6b6ba83ccc9fad3609e9cde1c7558fe6&amp;type=album"/>
          <p:cNvPicPr>
            <a:picLocks noChangeAspect="1" noChangeArrowheads="1"/>
          </p:cNvPicPr>
          <p:nvPr/>
        </p:nvPicPr>
        <p:blipFill>
          <a:blip r:embed="rId2"/>
          <a:srcRect/>
          <a:stretch>
            <a:fillRect/>
          </a:stretch>
        </p:blipFill>
        <p:spPr bwMode="auto">
          <a:xfrm>
            <a:off x="1028412" y="803564"/>
            <a:ext cx="2991657" cy="4366202"/>
          </a:xfrm>
          <a:prstGeom prst="rect">
            <a:avLst/>
          </a:prstGeom>
          <a:noFill/>
        </p:spPr>
      </p:pic>
      <p:sp>
        <p:nvSpPr>
          <p:cNvPr id="7" name="Скругленный прямоугольник 6"/>
          <p:cNvSpPr/>
          <p:nvPr/>
        </p:nvSpPr>
        <p:spPr>
          <a:xfrm>
            <a:off x="4405745" y="1052945"/>
            <a:ext cx="7190510" cy="4821382"/>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Шведская стенка предназначена для занятий лечебной физкультурой. При лазании тренируется сила рук и ног. Также используется для выполнения специальных упражнений.</a:t>
            </a:r>
            <a:br>
              <a:rPr lang="ru-RU" dirty="0" smtClean="0"/>
            </a:br>
            <a:r>
              <a:rPr lang="ru-RU" dirty="0" smtClean="0"/>
              <a:t>Возможно использование при групповых занятиях в залах лечебной физкультуры, специальных учреждениях, а также в домашних условиях. Металлическая сварная конструкция обеспечивает надежность и устойчивость изделия. Шведская стенка покрыта полимерно-порошковой краской, обеспечивающей длительную защиту металла от коррозии.</a:t>
            </a:r>
            <a:br>
              <a:rPr lang="ru-RU" dirty="0" smtClean="0"/>
            </a:br>
            <a:r>
              <a:rPr lang="ru-RU" dirty="0" smtClean="0"/>
              <a:t>СН 70.05</a:t>
            </a:r>
            <a:endParaRPr lang="ru-RU" dirty="0"/>
          </a:p>
        </p:txBody>
      </p:sp>
      <p:sp>
        <p:nvSpPr>
          <p:cNvPr id="8" name="Прямоугольник 7"/>
          <p:cNvSpPr/>
          <p:nvPr/>
        </p:nvSpPr>
        <p:spPr>
          <a:xfrm>
            <a:off x="965227" y="5239387"/>
            <a:ext cx="3328540" cy="369332"/>
          </a:xfrm>
          <a:prstGeom prst="rect">
            <a:avLst/>
          </a:prstGeom>
        </p:spPr>
        <p:txBody>
          <a:bodyPr wrap="none">
            <a:spAutoFit/>
          </a:bodyPr>
          <a:lstStyle/>
          <a:p>
            <a:r>
              <a:rPr lang="ru-RU" b="1" dirty="0" smtClean="0">
                <a:solidFill>
                  <a:schemeClr val="bg1"/>
                </a:solidFill>
              </a:rPr>
              <a:t>Шведская стенка, 1 секция </a:t>
            </a:r>
            <a:endParaRPr lang="ru-RU" b="1" dirty="0">
              <a:solidFill>
                <a:schemeClr val="bg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s://sun9-67.userapi.com/impg/_Jh458-ESwbtg_lIYuZUu_JkGQLbrAlMDEY87g/4po39f9GIb8.jpg?size=1280x665&amp;quality=95&amp;sign=8cd59633169b1cd615bb3ad9a74b90dc&amp;type=album"/>
          <p:cNvPicPr>
            <a:picLocks noChangeAspect="1" noChangeArrowheads="1"/>
          </p:cNvPicPr>
          <p:nvPr/>
        </p:nvPicPr>
        <p:blipFill>
          <a:blip r:embed="rId2"/>
          <a:srcRect/>
          <a:stretch>
            <a:fillRect/>
          </a:stretch>
        </p:blipFill>
        <p:spPr bwMode="auto">
          <a:xfrm>
            <a:off x="924938" y="1827023"/>
            <a:ext cx="4616881" cy="2398614"/>
          </a:xfrm>
          <a:prstGeom prst="rect">
            <a:avLst/>
          </a:prstGeom>
          <a:noFill/>
        </p:spPr>
      </p:pic>
      <p:sp>
        <p:nvSpPr>
          <p:cNvPr id="7" name="Скругленный прямоугольник 6"/>
          <p:cNvSpPr/>
          <p:nvPr/>
        </p:nvSpPr>
        <p:spPr>
          <a:xfrm>
            <a:off x="5915891" y="637309"/>
            <a:ext cx="5721927" cy="568036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Горка предназначена для занятий лечебной физкультурой. Является инструментом в комплексном функциональном лечении ДЦП и реабилитации больных с заболеваниями опорно-двигательного аппарата. На горке можно тренировать силу ног, координацию движений и равновесие.</a:t>
            </a:r>
            <a:br>
              <a:rPr lang="ru-RU" sz="1600" dirty="0" smtClean="0"/>
            </a:br>
            <a:r>
              <a:rPr lang="ru-RU" sz="1600" dirty="0" smtClean="0"/>
              <a:t>В зависимости от степени подготовки используются разные поверхности: наклонный пандус, низкие или высокие ступени.</a:t>
            </a:r>
            <a:br>
              <a:rPr lang="ru-RU" sz="1600" dirty="0" smtClean="0"/>
            </a:br>
            <a:r>
              <a:rPr lang="ru-RU" sz="1600" dirty="0" smtClean="0"/>
              <a:t>Ступени имеют разную высоту, что обеспечивает тренировку внимательности. Пандус используют для тренировки передвижения по наклонной плоскости.</a:t>
            </a:r>
            <a:br>
              <a:rPr lang="ru-RU" sz="1600" dirty="0" smtClean="0"/>
            </a:br>
            <a:r>
              <a:rPr lang="ru-RU" sz="1600" dirty="0" smtClean="0"/>
              <a:t>Для облегчения подъема, спуска и уверенности движений горка оборудована поручнями.</a:t>
            </a:r>
            <a:br>
              <a:rPr lang="ru-RU" sz="1600" dirty="0" smtClean="0"/>
            </a:br>
            <a:r>
              <a:rPr lang="ru-RU" sz="1600" dirty="0" smtClean="0"/>
              <a:t>Для удобства поручни регулируются по высоте.</a:t>
            </a:r>
            <a:br>
              <a:rPr lang="ru-RU" sz="1600" dirty="0" smtClean="0"/>
            </a:br>
            <a:r>
              <a:rPr lang="ru-RU" sz="1600" dirty="0" smtClean="0"/>
              <a:t>Поручни окрашены яркими цветами, что облегчает пользование горкой слабовидящими.</a:t>
            </a:r>
            <a:br>
              <a:rPr lang="ru-RU" sz="1600" dirty="0" smtClean="0"/>
            </a:br>
            <a:r>
              <a:rPr lang="ru-RU" sz="1600" dirty="0" smtClean="0"/>
              <a:t>СН 70.02</a:t>
            </a:r>
            <a:endParaRPr lang="ru-RU" sz="1600" dirty="0"/>
          </a:p>
        </p:txBody>
      </p:sp>
      <p:sp>
        <p:nvSpPr>
          <p:cNvPr id="8" name="Прямоугольник 7"/>
          <p:cNvSpPr/>
          <p:nvPr/>
        </p:nvSpPr>
        <p:spPr>
          <a:xfrm>
            <a:off x="1505561" y="4324989"/>
            <a:ext cx="3638304" cy="369332"/>
          </a:xfrm>
          <a:prstGeom prst="rect">
            <a:avLst/>
          </a:prstGeom>
        </p:spPr>
        <p:txBody>
          <a:bodyPr wrap="none">
            <a:spAutoFit/>
          </a:bodyPr>
          <a:lstStyle/>
          <a:p>
            <a:r>
              <a:rPr lang="ru-RU" b="1" dirty="0" smtClean="0">
                <a:solidFill>
                  <a:schemeClr val="bg1"/>
                </a:solidFill>
              </a:rPr>
              <a:t>Горка для ходьбы (для детей)</a:t>
            </a:r>
            <a:endParaRPr lang="ru-RU" b="1" dirty="0">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s://sun9-69.userapi.com/impg/zgXQ0yKWWS4vOIv-4C3I938Bkei66TM3-FL5rg/gxQaelVZdhY.jpg?size=1280x732&amp;quality=95&amp;sign=a56c8678ed40054a4dc4cd49047c690d&amp;type=album"/>
          <p:cNvPicPr>
            <a:picLocks noChangeAspect="1" noChangeArrowheads="1"/>
          </p:cNvPicPr>
          <p:nvPr/>
        </p:nvPicPr>
        <p:blipFill>
          <a:blip r:embed="rId2"/>
          <a:srcRect/>
          <a:stretch>
            <a:fillRect/>
          </a:stretch>
        </p:blipFill>
        <p:spPr bwMode="auto">
          <a:xfrm>
            <a:off x="672988" y="1799412"/>
            <a:ext cx="5090503" cy="2911132"/>
          </a:xfrm>
          <a:prstGeom prst="rect">
            <a:avLst/>
          </a:prstGeom>
          <a:noFill/>
        </p:spPr>
      </p:pic>
      <p:sp>
        <p:nvSpPr>
          <p:cNvPr id="7" name="Скругленный прямоугольник 6"/>
          <p:cNvSpPr/>
          <p:nvPr/>
        </p:nvSpPr>
        <p:spPr>
          <a:xfrm>
            <a:off x="5860473" y="484909"/>
            <a:ext cx="5805054" cy="587432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600" dirty="0" smtClean="0"/>
          </a:p>
          <a:p>
            <a:r>
              <a:rPr lang="ru-RU" sz="1600" dirty="0" smtClean="0"/>
              <a:t>Горка предназначена для занятий лечебной физкультурой. Является инструментом в комплексном функциональном лечении ДЦП и реабилитации больных с заболеваниями опорно-двигательного аппарата. На горке можно тренировать силу ног, координацию движений и равновесие.</a:t>
            </a:r>
            <a:br>
              <a:rPr lang="ru-RU" sz="1600" dirty="0" smtClean="0"/>
            </a:br>
            <a:r>
              <a:rPr lang="ru-RU" sz="1600" dirty="0" smtClean="0"/>
              <a:t>В зависимости от степени подготовки используются разные поверхности: наклонный пандус, низкие или высокие ступени.</a:t>
            </a:r>
            <a:br>
              <a:rPr lang="ru-RU" sz="1600" dirty="0" smtClean="0"/>
            </a:br>
            <a:r>
              <a:rPr lang="ru-RU" sz="1600" dirty="0" smtClean="0"/>
              <a:t>Ступени имеют разную высоту, что обеспечивает тренировку внимательности. Пандус используют для тренировки передвижения по наклонной плоскости.</a:t>
            </a:r>
            <a:br>
              <a:rPr lang="ru-RU" sz="1600" dirty="0" smtClean="0"/>
            </a:br>
            <a:r>
              <a:rPr lang="ru-RU" sz="1600" dirty="0" smtClean="0"/>
              <a:t>Для облегчения подъема, спуска и уверенности движений горка оборудована поручнями.</a:t>
            </a:r>
            <a:br>
              <a:rPr lang="ru-RU" sz="1600" dirty="0" smtClean="0"/>
            </a:br>
            <a:r>
              <a:rPr lang="ru-RU" sz="1600" dirty="0" smtClean="0"/>
              <a:t>Для удобства поручни регулируются по высоте.</a:t>
            </a:r>
            <a:br>
              <a:rPr lang="ru-RU" sz="1600" dirty="0" smtClean="0"/>
            </a:br>
            <a:r>
              <a:rPr lang="ru-RU" sz="1600" dirty="0" smtClean="0"/>
              <a:t>Поручни окрашены яркими цветами, что облегчает пользование горкой слабовидящими.</a:t>
            </a:r>
            <a:br>
              <a:rPr lang="ru-RU" sz="1600" dirty="0" smtClean="0"/>
            </a:br>
            <a:r>
              <a:rPr lang="ru-RU" sz="1600" dirty="0" smtClean="0"/>
              <a:t>СН 70.02</a:t>
            </a:r>
          </a:p>
          <a:p>
            <a:r>
              <a:rPr lang="ru-RU" sz="1600" dirty="0" smtClean="0"/>
              <a:t/>
            </a:r>
            <a:br>
              <a:rPr lang="ru-RU" sz="1600" dirty="0" smtClean="0"/>
            </a:br>
            <a:endParaRPr lang="ru-RU" sz="1600" dirty="0"/>
          </a:p>
        </p:txBody>
      </p:sp>
      <p:sp>
        <p:nvSpPr>
          <p:cNvPr id="8" name="Прямоугольник 7"/>
          <p:cNvSpPr/>
          <p:nvPr/>
        </p:nvSpPr>
        <p:spPr>
          <a:xfrm>
            <a:off x="882106" y="4768334"/>
            <a:ext cx="4119205" cy="369332"/>
          </a:xfrm>
          <a:prstGeom prst="rect">
            <a:avLst/>
          </a:prstGeom>
        </p:spPr>
        <p:txBody>
          <a:bodyPr wrap="none">
            <a:spAutoFit/>
          </a:bodyPr>
          <a:lstStyle/>
          <a:p>
            <a:r>
              <a:rPr lang="ru-RU" b="1" dirty="0" smtClean="0">
                <a:solidFill>
                  <a:schemeClr val="bg1"/>
                </a:solidFill>
              </a:rPr>
              <a:t>Горка для ходьбы (для взрослых)</a:t>
            </a:r>
            <a:endParaRPr lang="ru-RU" b="1" dirty="0">
              <a:solidFill>
                <a:schemeClr val="bg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s://sun9-80.userapi.com/impg/fU4doUf2ct1dt73c3lydV5YkRj_Nn4mu562VCg/EYbz70_eSZI.jpg?size=1280x673&amp;quality=95&amp;sign=cee511bfda7288ff1f6ad8ea4d68acab&amp;type=album"/>
          <p:cNvPicPr>
            <a:picLocks noChangeAspect="1" noChangeArrowheads="1"/>
          </p:cNvPicPr>
          <p:nvPr/>
        </p:nvPicPr>
        <p:blipFill>
          <a:blip r:embed="rId2"/>
          <a:srcRect/>
          <a:stretch>
            <a:fillRect/>
          </a:stretch>
        </p:blipFill>
        <p:spPr bwMode="auto">
          <a:xfrm>
            <a:off x="781453" y="1407913"/>
            <a:ext cx="4635676" cy="2886997"/>
          </a:xfrm>
          <a:prstGeom prst="rect">
            <a:avLst/>
          </a:prstGeom>
          <a:noFill/>
        </p:spPr>
      </p:pic>
      <p:sp>
        <p:nvSpPr>
          <p:cNvPr id="7" name="Скругленный прямоугольник 6"/>
          <p:cNvSpPr/>
          <p:nvPr/>
        </p:nvSpPr>
        <p:spPr>
          <a:xfrm>
            <a:off x="5874328" y="595746"/>
            <a:ext cx="5777345" cy="574963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Батут предназначен для занятий лечебной физкультурой и используется для выполнения невысоких прыжков и ходьбы. При прыжках и ходьбе по неустойчивой колеблющейся поверхности тренируется координация движений, равновесие.</a:t>
            </a:r>
            <a:br>
              <a:rPr lang="ru-RU" dirty="0" smtClean="0"/>
            </a:br>
            <a:r>
              <a:rPr lang="ru-RU" dirty="0" smtClean="0"/>
              <a:t>Работающая поверхность батута изготовлена из специального прочного материала «Теза».</a:t>
            </a:r>
            <a:br>
              <a:rPr lang="ru-RU" dirty="0" smtClean="0"/>
            </a:br>
            <a:r>
              <a:rPr lang="ru-RU" dirty="0" smtClean="0"/>
              <a:t>Металлический каркас имеет тканевые чехлы с прослойкой из </a:t>
            </a:r>
            <a:r>
              <a:rPr lang="ru-RU" dirty="0" err="1" smtClean="0"/>
              <a:t>пенополиуретана</a:t>
            </a:r>
            <a:r>
              <a:rPr lang="ru-RU" dirty="0" smtClean="0"/>
              <a:t> для обеспечения безопасности пользователя.</a:t>
            </a:r>
            <a:br>
              <a:rPr lang="ru-RU" dirty="0" smtClean="0"/>
            </a:br>
            <a:r>
              <a:rPr lang="ru-RU" dirty="0" smtClean="0"/>
              <a:t>Батут используют при групповых занятиях в залах лечебной физкультуры, специальных учреждениях, а также в домашних условиях.</a:t>
            </a:r>
            <a:br>
              <a:rPr lang="ru-RU" dirty="0" smtClean="0"/>
            </a:br>
            <a:r>
              <a:rPr lang="ru-RU" dirty="0" smtClean="0"/>
              <a:t>Сварной каркас обеспечивает надежность и устойчивость изделия. Каркас покрыт полимерно-порошковой краской, обеспечивающей длительную защиту металла от коррозии.</a:t>
            </a:r>
            <a:br>
              <a:rPr lang="ru-RU" dirty="0" smtClean="0"/>
            </a:br>
            <a:r>
              <a:rPr lang="ru-RU" dirty="0" smtClean="0"/>
              <a:t>CH-70.03</a:t>
            </a:r>
            <a:endParaRPr lang="ru-RU" dirty="0"/>
          </a:p>
        </p:txBody>
      </p:sp>
      <p:sp>
        <p:nvSpPr>
          <p:cNvPr id="8" name="Прямоугольник 7"/>
          <p:cNvSpPr/>
          <p:nvPr/>
        </p:nvSpPr>
        <p:spPr>
          <a:xfrm>
            <a:off x="2563092" y="4435825"/>
            <a:ext cx="967238" cy="369332"/>
          </a:xfrm>
          <a:prstGeom prst="rect">
            <a:avLst/>
          </a:prstGeom>
        </p:spPr>
        <p:txBody>
          <a:bodyPr wrap="square">
            <a:spAutoFit/>
          </a:bodyPr>
          <a:lstStyle/>
          <a:p>
            <a:r>
              <a:rPr lang="ru-RU" b="1" dirty="0" smtClean="0">
                <a:solidFill>
                  <a:schemeClr val="bg1"/>
                </a:solidFill>
              </a:rPr>
              <a:t>Батут </a:t>
            </a:r>
            <a:endParaRPr lang="ru-RU" b="1" dirty="0">
              <a:solidFill>
                <a:schemeClr val="bg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s://sun9-8.userapi.com/impg/n0OxdkItssLVjyazWzrfynRwmGi1S5WL-dkgUw/vk7rfWtsK-8.jpg?size=904x1080&amp;quality=95&amp;sign=d1817047b5ac52bb159211e711f5cfef&amp;type=album"/>
          <p:cNvPicPr>
            <a:picLocks noChangeAspect="1" noChangeArrowheads="1"/>
          </p:cNvPicPr>
          <p:nvPr/>
        </p:nvPicPr>
        <p:blipFill>
          <a:blip r:embed="rId2"/>
          <a:srcRect/>
          <a:stretch>
            <a:fillRect/>
          </a:stretch>
        </p:blipFill>
        <p:spPr bwMode="auto">
          <a:xfrm>
            <a:off x="1144222" y="1193992"/>
            <a:ext cx="2804323" cy="3350297"/>
          </a:xfrm>
          <a:prstGeom prst="rect">
            <a:avLst/>
          </a:prstGeom>
          <a:noFill/>
        </p:spPr>
      </p:pic>
      <p:sp>
        <p:nvSpPr>
          <p:cNvPr id="7" name="Скругленный прямоугольник 6"/>
          <p:cNvSpPr/>
          <p:nvPr/>
        </p:nvSpPr>
        <p:spPr>
          <a:xfrm>
            <a:off x="4544291" y="637309"/>
            <a:ext cx="6428509" cy="514003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Панель крепится к стене и удерживает до 4-х модулей тренажеров с прямоугольным основанием. Для изменения положения индивидуального модуля на различной высоте не требуются инструменты. Модуль вставляется в специальные направляющие и легко фиксируется на месте рычажным механизмом. Возможность закрепления модуля повыше позволяет постепенно и прогрессивно адаптироваться к упражнению, по мере улучшения навыка пациентом.</a:t>
            </a:r>
            <a:br>
              <a:rPr lang="ru-RU" dirty="0" smtClean="0"/>
            </a:br>
            <a:r>
              <a:rPr lang="ru-RU" dirty="0" smtClean="0"/>
              <a:t>AR 10003</a:t>
            </a:r>
            <a:br>
              <a:rPr lang="ru-RU" dirty="0" smtClean="0"/>
            </a:br>
            <a:r>
              <a:rPr lang="ru-RU" dirty="0" smtClean="0"/>
              <a:t>РАЗМЕР:</a:t>
            </a:r>
            <a:br>
              <a:rPr lang="ru-RU" dirty="0" smtClean="0"/>
            </a:br>
            <a:r>
              <a:rPr lang="ru-RU" dirty="0" smtClean="0"/>
              <a:t>39.5 </a:t>
            </a:r>
            <a:r>
              <a:rPr lang="ru-RU" dirty="0" err="1" smtClean="0"/>
              <a:t>х</a:t>
            </a:r>
            <a:r>
              <a:rPr lang="ru-RU" dirty="0" smtClean="0"/>
              <a:t> 4 </a:t>
            </a:r>
            <a:r>
              <a:rPr lang="ru-RU" dirty="0" err="1" smtClean="0"/>
              <a:t>х</a:t>
            </a:r>
            <a:r>
              <a:rPr lang="ru-RU" dirty="0" smtClean="0"/>
              <a:t> 86 (высота) см</a:t>
            </a:r>
            <a:endParaRPr lang="ru-RU" dirty="0"/>
          </a:p>
        </p:txBody>
      </p:sp>
      <p:sp>
        <p:nvSpPr>
          <p:cNvPr id="8" name="Прямоугольник 7"/>
          <p:cNvSpPr/>
          <p:nvPr/>
        </p:nvSpPr>
        <p:spPr>
          <a:xfrm>
            <a:off x="1136073" y="4574417"/>
            <a:ext cx="3311236" cy="923330"/>
          </a:xfrm>
          <a:prstGeom prst="rect">
            <a:avLst/>
          </a:prstGeom>
        </p:spPr>
        <p:txBody>
          <a:bodyPr wrap="square">
            <a:spAutoFit/>
          </a:bodyPr>
          <a:lstStyle/>
          <a:p>
            <a:r>
              <a:rPr lang="ru-RU" b="1" dirty="0" smtClean="0">
                <a:solidFill>
                  <a:schemeClr val="bg1"/>
                </a:solidFill>
              </a:rPr>
              <a:t>Настенная панель (тренажеры приобретаются отдельно)</a:t>
            </a:r>
            <a:endParaRPr lang="ru-RU" b="1" dirty="0">
              <a:solidFill>
                <a:schemeClr val="bg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s://sun9-69.userapi.com/impg/wkdKaQxHZQlNjVOeOq0BSNCV017uWdo0K2CnWw/QM2SCeP_QfU.jpg?size=1280x754&amp;quality=95&amp;sign=aa2d8b71f0ec4e85b01b12b8a35a8b67&amp;type=album"/>
          <p:cNvPicPr>
            <a:picLocks noChangeAspect="1" noChangeArrowheads="1"/>
          </p:cNvPicPr>
          <p:nvPr/>
        </p:nvPicPr>
        <p:blipFill>
          <a:blip r:embed="rId2"/>
          <a:srcRect/>
          <a:stretch>
            <a:fillRect/>
          </a:stretch>
        </p:blipFill>
        <p:spPr bwMode="auto">
          <a:xfrm>
            <a:off x="996993" y="1760272"/>
            <a:ext cx="3644281" cy="2146709"/>
          </a:xfrm>
          <a:prstGeom prst="rect">
            <a:avLst/>
          </a:prstGeom>
          <a:noFill/>
        </p:spPr>
      </p:pic>
      <p:sp>
        <p:nvSpPr>
          <p:cNvPr id="7" name="Скругленный прямоугольник 6"/>
          <p:cNvSpPr/>
          <p:nvPr/>
        </p:nvSpPr>
        <p:spPr>
          <a:xfrm>
            <a:off x="5084618" y="595745"/>
            <a:ext cx="6608618" cy="5735782"/>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«Скользящая защёлка» (щеколда): из-за малого размера этого инструмента пациент должен отлично освоить хватку первыми тремя пальцами. Также он должен увязать небольшое движение в вертикальной плоскости, освобождающее от фиксатора, и перемещение штока в горизонтальной плоскости. Пациента также можно попросить выполнить эту задачу, не используя визуальный канал (с закрытыми глазами), что означает, что он должен полагаться на тактильно-кинестетическую информацию.</a:t>
            </a:r>
            <a:br>
              <a:rPr lang="ru-RU" dirty="0" smtClean="0"/>
            </a:br>
            <a:r>
              <a:rPr lang="ru-RU" dirty="0" smtClean="0"/>
              <a:t>«Поворотная» ручка (показана справа на фотографии): в этом случае захват включает управление большим пальцем и боковой стороной второго пальца. Для поворота рукоятки требуется вращательные усилия супинации и пронации (смены ориентации кисти «ничком» и «навзничь»).</a:t>
            </a:r>
            <a:br>
              <a:rPr lang="ru-RU" dirty="0" smtClean="0"/>
            </a:br>
            <a:r>
              <a:rPr lang="ru-RU" dirty="0" smtClean="0"/>
              <a:t>AR 10015</a:t>
            </a:r>
            <a:br>
              <a:rPr lang="ru-RU" dirty="0" smtClean="0"/>
            </a:br>
            <a:r>
              <a:rPr lang="ru-RU" dirty="0" smtClean="0"/>
              <a:t>РАЗМЕР:</a:t>
            </a:r>
            <a:br>
              <a:rPr lang="ru-RU" dirty="0" smtClean="0"/>
            </a:br>
            <a:r>
              <a:rPr lang="ru-RU" dirty="0" smtClean="0"/>
              <a:t>39,5 </a:t>
            </a:r>
            <a:r>
              <a:rPr lang="ru-RU" dirty="0" err="1" smtClean="0"/>
              <a:t>х</a:t>
            </a:r>
            <a:r>
              <a:rPr lang="ru-RU" dirty="0" smtClean="0"/>
              <a:t> 17,5 </a:t>
            </a:r>
            <a:r>
              <a:rPr lang="ru-RU" dirty="0" err="1" smtClean="0"/>
              <a:t>х</a:t>
            </a:r>
            <a:r>
              <a:rPr lang="ru-RU" dirty="0" smtClean="0"/>
              <a:t> 4,5 (высота) см</a:t>
            </a:r>
            <a:endParaRPr lang="ru-RU" dirty="0"/>
          </a:p>
        </p:txBody>
      </p:sp>
      <p:sp>
        <p:nvSpPr>
          <p:cNvPr id="8" name="Прямоугольник 7"/>
          <p:cNvSpPr/>
          <p:nvPr/>
        </p:nvSpPr>
        <p:spPr>
          <a:xfrm>
            <a:off x="1021387" y="4117170"/>
            <a:ext cx="3656578" cy="369332"/>
          </a:xfrm>
          <a:prstGeom prst="rect">
            <a:avLst/>
          </a:prstGeom>
        </p:spPr>
        <p:txBody>
          <a:bodyPr wrap="none">
            <a:spAutoFit/>
          </a:bodyPr>
          <a:lstStyle/>
          <a:p>
            <a:r>
              <a:rPr lang="ru-RU" b="1" dirty="0" smtClean="0">
                <a:solidFill>
                  <a:schemeClr val="bg1"/>
                </a:solidFill>
              </a:rPr>
              <a:t>Тренажер «дверные защёлки»</a:t>
            </a:r>
            <a:endParaRPr lang="ru-RU" b="1" dirty="0">
              <a:solidFill>
                <a:schemeClr val="bg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s://sun9-27.userapi.com/impg/KosQmnhkQbWZt8i8BwhejGgfx8R7JK5wzvwRkQ/BXBIPbkIuPI.jpg?size=1280x659&amp;quality=95&amp;sign=ebc83bde1f728eaea4c85ceeec236070&amp;type=album"/>
          <p:cNvPicPr>
            <a:picLocks noChangeAspect="1" noChangeArrowheads="1"/>
          </p:cNvPicPr>
          <p:nvPr/>
        </p:nvPicPr>
        <p:blipFill>
          <a:blip r:embed="rId2"/>
          <a:srcRect/>
          <a:stretch>
            <a:fillRect/>
          </a:stretch>
        </p:blipFill>
        <p:spPr bwMode="auto">
          <a:xfrm>
            <a:off x="3444739" y="1028442"/>
            <a:ext cx="5214353" cy="2684577"/>
          </a:xfrm>
          <a:prstGeom prst="rect">
            <a:avLst/>
          </a:prstGeom>
          <a:noFill/>
        </p:spPr>
      </p:pic>
      <p:sp>
        <p:nvSpPr>
          <p:cNvPr id="7" name="Скругленный прямоугольник 6"/>
          <p:cNvSpPr/>
          <p:nvPr/>
        </p:nvSpPr>
        <p:spPr>
          <a:xfrm>
            <a:off x="2438399" y="3823855"/>
            <a:ext cx="7384473" cy="249381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Тренажер состоит из оконной ручки (поворот на 180°</a:t>
            </a:r>
            <a:br>
              <a:rPr lang="ru-RU" dirty="0" smtClean="0"/>
            </a:br>
            <a:r>
              <a:rPr lang="ru-RU" dirty="0" smtClean="0"/>
              <a:t>вокруг центрального опорного элемента) и дверной ручки (поворот на 90° вокруг опоры в одну сторону).</a:t>
            </a:r>
            <a:br>
              <a:rPr lang="ru-RU" dirty="0" smtClean="0"/>
            </a:br>
            <a:r>
              <a:rPr lang="ru-RU" dirty="0" smtClean="0"/>
              <a:t>В зависимости от того, как на настенной панели расположен тренажер, им можно пользоваться правой или левой рукой.</a:t>
            </a:r>
            <a:br>
              <a:rPr lang="ru-RU" dirty="0" smtClean="0"/>
            </a:br>
            <a:r>
              <a:rPr lang="ru-RU" dirty="0" smtClean="0"/>
              <a:t>AR 10017</a:t>
            </a:r>
            <a:br>
              <a:rPr lang="ru-RU" dirty="0" smtClean="0"/>
            </a:br>
            <a:r>
              <a:rPr lang="ru-RU" dirty="0" smtClean="0"/>
              <a:t>РАЗМЕРЫ:</a:t>
            </a:r>
            <a:br>
              <a:rPr lang="ru-RU" dirty="0" smtClean="0"/>
            </a:br>
            <a:r>
              <a:rPr lang="ru-RU" dirty="0" smtClean="0"/>
              <a:t>39,5 </a:t>
            </a:r>
            <a:r>
              <a:rPr lang="ru-RU" dirty="0" err="1" smtClean="0"/>
              <a:t>х</a:t>
            </a:r>
            <a:r>
              <a:rPr lang="ru-RU" dirty="0" smtClean="0"/>
              <a:t> 17,5 </a:t>
            </a:r>
            <a:r>
              <a:rPr lang="ru-RU" dirty="0" err="1" smtClean="0"/>
              <a:t>х</a:t>
            </a:r>
            <a:r>
              <a:rPr lang="ru-RU" dirty="0" smtClean="0"/>
              <a:t> 8 (высота) см</a:t>
            </a:r>
            <a:endParaRPr lang="ru-RU" dirty="0"/>
          </a:p>
        </p:txBody>
      </p:sp>
      <p:sp>
        <p:nvSpPr>
          <p:cNvPr id="8" name="Прямоугольник 7"/>
          <p:cNvSpPr/>
          <p:nvPr/>
        </p:nvSpPr>
        <p:spPr>
          <a:xfrm>
            <a:off x="4081295" y="598116"/>
            <a:ext cx="3958135" cy="369332"/>
          </a:xfrm>
          <a:prstGeom prst="rect">
            <a:avLst/>
          </a:prstGeom>
        </p:spPr>
        <p:txBody>
          <a:bodyPr wrap="none">
            <a:spAutoFit/>
          </a:bodyPr>
          <a:lstStyle/>
          <a:p>
            <a:r>
              <a:rPr lang="ru-RU" b="1" dirty="0" smtClean="0">
                <a:solidFill>
                  <a:schemeClr val="bg1"/>
                </a:solidFill>
              </a:rPr>
              <a:t>Тренажер «ручки окон и дверей»</a:t>
            </a:r>
            <a:endParaRPr lang="ru-RU" b="1"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D60D0082-0478-4749-89B1-BE87392F40F2}"/>
              </a:ext>
            </a:extLst>
          </p:cNvPr>
          <p:cNvSpPr>
            <a:spLocks noGrp="1"/>
          </p:cNvSpPr>
          <p:nvPr>
            <p:ph type="body" sz="quarter" idx="15"/>
          </p:nvPr>
        </p:nvSpPr>
        <p:spPr>
          <a:xfrm>
            <a:off x="699655" y="4145395"/>
            <a:ext cx="4897581" cy="2103004"/>
          </a:xfrm>
        </p:spPr>
        <p:txBody>
          <a:bodyPr anchor="ctr" anchorCtr="0">
            <a:normAutofit/>
          </a:bodyPr>
          <a:lstStyle/>
          <a:p>
            <a:r>
              <a:rPr lang="ru-RU" sz="1800" b="1" dirty="0" smtClean="0">
                <a:solidFill>
                  <a:schemeClr val="accent1">
                    <a:lumMod val="50000"/>
                  </a:schemeClr>
                </a:solidFill>
              </a:rPr>
              <a:t>Тренажер реабилитационный механотерапевтический  </a:t>
            </a:r>
            <a:r>
              <a:rPr lang="ru-RU" sz="1800" b="1" dirty="0" err="1" smtClean="0">
                <a:solidFill>
                  <a:schemeClr val="accent1">
                    <a:lumMod val="50000"/>
                  </a:schemeClr>
                </a:solidFill>
              </a:rPr>
              <a:t>MOTOmed</a:t>
            </a:r>
            <a:r>
              <a:rPr lang="ru-RU" sz="1800" b="1" dirty="0" smtClean="0">
                <a:solidFill>
                  <a:schemeClr val="accent1">
                    <a:lumMod val="50000"/>
                  </a:schemeClr>
                </a:solidFill>
              </a:rPr>
              <a:t> viva2 для тренировки нижних и верхних конечностей</a:t>
            </a:r>
            <a:r>
              <a:rPr lang="ru-RU" dirty="0" smtClean="0">
                <a:solidFill>
                  <a:schemeClr val="tx1"/>
                </a:solidFill>
              </a:rPr>
              <a:t/>
            </a:r>
            <a:br>
              <a:rPr lang="ru-RU" dirty="0" smtClean="0">
                <a:solidFill>
                  <a:schemeClr val="tx1"/>
                </a:solidFill>
              </a:rPr>
            </a:br>
            <a:endParaRPr lang="en-US" dirty="0">
              <a:solidFill>
                <a:schemeClr val="tx1"/>
              </a:solidFill>
            </a:endParaRPr>
          </a:p>
        </p:txBody>
      </p:sp>
      <p:sp>
        <p:nvSpPr>
          <p:cNvPr id="7" name="Date Placeholder 6">
            <a:extLst>
              <a:ext uri="{FF2B5EF4-FFF2-40B4-BE49-F238E27FC236}">
                <a16:creationId xmlns:a16="http://schemas.microsoft.com/office/drawing/2014/main" xmlns="" id="{66CB554B-73A5-4106-A48D-001C726CE46C}"/>
              </a:ext>
            </a:extLst>
          </p:cNvPr>
          <p:cNvSpPr>
            <a:spLocks noGrp="1"/>
          </p:cNvSpPr>
          <p:nvPr>
            <p:ph type="dt" sz="half" idx="4294967295"/>
          </p:nvPr>
        </p:nvSpPr>
        <p:spPr>
          <a:xfrm>
            <a:off x="0" y="6429375"/>
            <a:ext cx="2743200" cy="365125"/>
          </a:xfrm>
        </p:spPr>
        <p:txBody>
          <a:bodyPr/>
          <a:lstStyle/>
          <a:p>
            <a:r>
              <a:rPr lang="en-US"/>
              <a:t>3/1/20XX</a:t>
            </a:r>
          </a:p>
        </p:txBody>
      </p:sp>
      <p:sp>
        <p:nvSpPr>
          <p:cNvPr id="8" name="Footer Placeholder 7">
            <a:extLst>
              <a:ext uri="{FF2B5EF4-FFF2-40B4-BE49-F238E27FC236}">
                <a16:creationId xmlns:a16="http://schemas.microsoft.com/office/drawing/2014/main" xmlns="" id="{2B464640-8ACA-4AEB-B9BF-A79783A19988}"/>
              </a:ext>
            </a:extLst>
          </p:cNvPr>
          <p:cNvSpPr>
            <a:spLocks noGrp="1"/>
          </p:cNvSpPr>
          <p:nvPr>
            <p:ph type="ftr" sz="quarter" idx="4294967295"/>
          </p:nvPr>
        </p:nvSpPr>
        <p:spPr>
          <a:xfrm>
            <a:off x="0" y="6429375"/>
            <a:ext cx="4114800" cy="365125"/>
          </a:xfrm>
        </p:spPr>
        <p:txBody>
          <a:bodyPr/>
          <a:lstStyle/>
          <a:p>
            <a:r>
              <a:rPr lang="en-US"/>
              <a:t>SAMPLE FOOTER TEXT</a:t>
            </a:r>
          </a:p>
        </p:txBody>
      </p:sp>
      <p:sp>
        <p:nvSpPr>
          <p:cNvPr id="9" name="Slide Number Placeholder 8">
            <a:extLst>
              <a:ext uri="{FF2B5EF4-FFF2-40B4-BE49-F238E27FC236}">
                <a16:creationId xmlns:a16="http://schemas.microsoft.com/office/drawing/2014/main" xmlns="" id="{A36E7A03-635E-4F0D-9A7F-96B13283D131}"/>
              </a:ext>
            </a:extLst>
          </p:cNvPr>
          <p:cNvSpPr>
            <a:spLocks noGrp="1"/>
          </p:cNvSpPr>
          <p:nvPr>
            <p:ph type="sldNum" sz="quarter" idx="4294967295"/>
          </p:nvPr>
        </p:nvSpPr>
        <p:spPr>
          <a:xfrm>
            <a:off x="9448800" y="6429375"/>
            <a:ext cx="2743200" cy="365125"/>
          </a:xfrm>
        </p:spPr>
        <p:txBody>
          <a:bodyPr/>
          <a:lstStyle/>
          <a:p>
            <a:fld id="{28844951-7827-47D4-8276-7DDE1FA7D85A}" type="slidenum">
              <a:rPr lang="en-US" smtClean="0"/>
              <a:pPr/>
              <a:t>7</a:t>
            </a:fld>
            <a:endParaRPr lang="en-US"/>
          </a:p>
        </p:txBody>
      </p:sp>
      <p:pic>
        <p:nvPicPr>
          <p:cNvPr id="9220" name="Picture 4" descr="https://sun9-61.userapi.com/impg/tdHSnuotidTk-GjNSCuVT_sC3nfd05Qo4-I0mg/tuVQAknicyQ.jpg?size=1280x1212&amp;quality=95&amp;sign=dde6f7875d9f1a3730bf8efb3e930584&amp;type=album"/>
          <p:cNvPicPr>
            <a:picLocks noGrp="1" noChangeAspect="1" noChangeArrowheads="1"/>
          </p:cNvPicPr>
          <p:nvPr>
            <p:ph type="pic" sz="quarter" idx="14"/>
          </p:nvPr>
        </p:nvPicPr>
        <p:blipFill>
          <a:blip r:embed="rId2"/>
          <a:srcRect t="2782" b="2782"/>
          <a:stretch>
            <a:fillRect/>
          </a:stretch>
        </p:blipFill>
        <p:spPr bwMode="auto">
          <a:xfrm>
            <a:off x="941658" y="833438"/>
            <a:ext cx="3948563" cy="3530744"/>
          </a:xfrm>
          <a:prstGeom prst="rect">
            <a:avLst/>
          </a:prstGeom>
          <a:noFill/>
        </p:spPr>
      </p:pic>
      <p:sp>
        <p:nvSpPr>
          <p:cNvPr id="14" name="Скругленный прямоугольник 13"/>
          <p:cNvSpPr/>
          <p:nvPr/>
        </p:nvSpPr>
        <p:spPr>
          <a:xfrm>
            <a:off x="5597236" y="498764"/>
            <a:ext cx="6068291" cy="583276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dirty="0" smtClean="0"/>
          </a:p>
          <a:p>
            <a:endParaRPr lang="ru-RU" sz="1400" dirty="0" smtClean="0"/>
          </a:p>
          <a:p>
            <a:endParaRPr lang="ru-RU" sz="1400" dirty="0" smtClean="0"/>
          </a:p>
          <a:p>
            <a:r>
              <a:rPr lang="ru-RU" sz="1400" b="1" dirty="0" smtClean="0">
                <a:solidFill>
                  <a:schemeClr val="tx1"/>
                </a:solidFill>
              </a:rPr>
              <a:t>Рекомендован пациентам со следующими диагнозами: </a:t>
            </a:r>
            <a:r>
              <a:rPr lang="ru-RU" sz="1400" dirty="0" smtClean="0">
                <a:solidFill>
                  <a:schemeClr val="tx1"/>
                </a:solidFill>
              </a:rPr>
              <a:t>рассеянный склероз, болезнь Паркинсона, гемиплегия, параплегия, </a:t>
            </a:r>
            <a:r>
              <a:rPr lang="ru-RU" sz="1400" dirty="0" err="1" smtClean="0">
                <a:solidFill>
                  <a:schemeClr val="tx1"/>
                </a:solidFill>
              </a:rPr>
              <a:t>тетраплегия</a:t>
            </a:r>
            <a:r>
              <a:rPr lang="ru-RU" sz="1400" dirty="0" smtClean="0">
                <a:solidFill>
                  <a:schemeClr val="tx1"/>
                </a:solidFill>
              </a:rPr>
              <a:t>, церебральный паралич, постинсультные состояния, </a:t>
            </a:r>
            <a:r>
              <a:rPr lang="ru-RU" sz="1400" dirty="0" err="1" smtClean="0">
                <a:solidFill>
                  <a:schemeClr val="tx1"/>
                </a:solidFill>
              </a:rPr>
              <a:t>черепно</a:t>
            </a:r>
            <a:r>
              <a:rPr lang="ru-RU" sz="1400" dirty="0" smtClean="0">
                <a:solidFill>
                  <a:schemeClr val="tx1"/>
                </a:solidFill>
              </a:rPr>
              <a:t>- и спинномозговые травмы, а также прочие заболевания ЦНС с вытекающими негативными последствиями для опорно-двигательного аппарата.</a:t>
            </a:r>
            <a:br>
              <a:rPr lang="ru-RU" sz="1400" dirty="0" smtClean="0">
                <a:solidFill>
                  <a:schemeClr val="tx1"/>
                </a:solidFill>
              </a:rPr>
            </a:br>
            <a:r>
              <a:rPr lang="ru-RU" sz="1400" dirty="0" smtClean="0">
                <a:solidFill>
                  <a:schemeClr val="tx1"/>
                </a:solidFill>
              </a:rPr>
              <a:t>Занятия на тренажере могут быть использованы в ортопедии и травматологии, неврологии, кардиологии, терапии и других областях медицины для решения следующих лечебных задач: улучшение или оптимизация биомеханического двигательного паттерна; уменьшение или нормализация патологического мышечного тонуса; увеличение мышечной силы; устранение или уменьшение последствий </a:t>
            </a:r>
            <a:r>
              <a:rPr lang="ru-RU" sz="1400" dirty="0" err="1" smtClean="0">
                <a:solidFill>
                  <a:schemeClr val="tx1"/>
                </a:solidFill>
              </a:rPr>
              <a:t>постуральных</a:t>
            </a:r>
            <a:r>
              <a:rPr lang="ru-RU" sz="1400" dirty="0" smtClean="0">
                <a:solidFill>
                  <a:schemeClr val="tx1"/>
                </a:solidFill>
              </a:rPr>
              <a:t> дисфункций; улучшение </a:t>
            </a:r>
            <a:r>
              <a:rPr lang="ru-RU" sz="1400" dirty="0" err="1" smtClean="0">
                <a:solidFill>
                  <a:schemeClr val="tx1"/>
                </a:solidFill>
              </a:rPr>
              <a:t>проприоцептивной</a:t>
            </a:r>
            <a:r>
              <a:rPr lang="ru-RU" sz="1400" dirty="0" smtClean="0">
                <a:solidFill>
                  <a:schemeClr val="tx1"/>
                </a:solidFill>
              </a:rPr>
              <a:t> чувствительности; оптимизация вегетативной реактивности; повышение </a:t>
            </a:r>
            <a:r>
              <a:rPr lang="ru-RU" sz="1400" dirty="0" err="1" smtClean="0">
                <a:solidFill>
                  <a:schemeClr val="tx1"/>
                </a:solidFill>
              </a:rPr>
              <a:t>топерантности</a:t>
            </a:r>
            <a:r>
              <a:rPr lang="ru-RU" sz="1400" dirty="0" smtClean="0">
                <a:solidFill>
                  <a:schemeClr val="tx1"/>
                </a:solidFill>
              </a:rPr>
              <a:t> к физическим нагрузкам; улучшение </a:t>
            </a:r>
            <a:r>
              <a:rPr lang="ru-RU" sz="1400" dirty="0" err="1" smtClean="0">
                <a:solidFill>
                  <a:schemeClr val="tx1"/>
                </a:solidFill>
              </a:rPr>
              <a:t>психоэмоционального</a:t>
            </a:r>
            <a:r>
              <a:rPr lang="ru-RU" sz="1400" dirty="0" smtClean="0">
                <a:solidFill>
                  <a:schemeClr val="tx1"/>
                </a:solidFill>
              </a:rPr>
              <a:t> состояния.</a:t>
            </a:r>
            <a:br>
              <a:rPr lang="ru-RU" sz="1400" dirty="0" smtClean="0">
                <a:solidFill>
                  <a:schemeClr val="tx1"/>
                </a:solidFill>
              </a:rPr>
            </a:br>
            <a:r>
              <a:rPr lang="ru-RU" sz="1400" dirty="0" smtClean="0">
                <a:solidFill>
                  <a:schemeClr val="tx1"/>
                </a:solidFill>
              </a:rPr>
              <a:t>Система </a:t>
            </a:r>
            <a:r>
              <a:rPr lang="ru-RU" sz="1400" dirty="0" err="1" smtClean="0">
                <a:solidFill>
                  <a:schemeClr val="tx1"/>
                </a:solidFill>
              </a:rPr>
              <a:t>МОТОмед-терапия</a:t>
            </a:r>
            <a:r>
              <a:rPr lang="ru-RU" sz="1400" dirty="0" smtClean="0">
                <a:solidFill>
                  <a:schemeClr val="tx1"/>
                </a:solidFill>
              </a:rPr>
              <a:t> оснащена программно-управляемым электродвигателем с улучшенными параметрами тренировки и идеальными возможностями управления для лиц с ограниченной возможностью, плохим зрением. Тренажер предназначен для ежедневной пассивной, </a:t>
            </a:r>
            <a:r>
              <a:rPr lang="ru-RU" sz="1400" dirty="0" err="1" smtClean="0">
                <a:solidFill>
                  <a:schemeClr val="tx1"/>
                </a:solidFill>
              </a:rPr>
              <a:t>ассистивной</a:t>
            </a:r>
            <a:r>
              <a:rPr lang="ru-RU" sz="1400" dirty="0" smtClean="0">
                <a:solidFill>
                  <a:schemeClr val="tx1"/>
                </a:solidFill>
              </a:rPr>
              <a:t> (активной с помощью мотора) и активной терапии движением в реабилитационном центре, больнице или дома.</a:t>
            </a:r>
          </a:p>
          <a:p>
            <a:r>
              <a:rPr lang="ru-RU" dirty="0" smtClean="0">
                <a:solidFill>
                  <a:schemeClr val="tx1"/>
                </a:solidFill>
              </a:rPr>
              <a:t/>
            </a:r>
            <a:br>
              <a:rPr lang="ru-RU" dirty="0" smtClean="0">
                <a:solidFill>
                  <a:schemeClr val="tx1"/>
                </a:solidFill>
              </a:rPr>
            </a:br>
            <a:endParaRPr lang="ru-RU" dirty="0">
              <a:solidFill>
                <a:schemeClr val="tx1"/>
              </a:solidFill>
            </a:endParaRPr>
          </a:p>
        </p:txBody>
      </p:sp>
    </p:spTree>
    <p:extLst>
      <p:ext uri="{BB962C8B-B14F-4D97-AF65-F5344CB8AC3E}">
        <p14:creationId xmlns:p14="http://schemas.microsoft.com/office/powerpoint/2010/main" xmlns="" val="38000689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s://sun9-40.userapi.com/impg/IO-CdN_CoHDICwbn-rUAsSnXIZtsxr8azutV7A/vx-TwEZUNRA.jpg?size=1280x975&amp;quality=95&amp;sign=d4afd499d9b62e9ea770a24768f500b1&amp;type=album"/>
          <p:cNvPicPr>
            <a:picLocks noChangeAspect="1" noChangeArrowheads="1"/>
          </p:cNvPicPr>
          <p:nvPr/>
        </p:nvPicPr>
        <p:blipFill>
          <a:blip r:embed="rId2"/>
          <a:srcRect/>
          <a:stretch>
            <a:fillRect/>
          </a:stretch>
        </p:blipFill>
        <p:spPr bwMode="auto">
          <a:xfrm>
            <a:off x="882547" y="1371598"/>
            <a:ext cx="3619518" cy="2757055"/>
          </a:xfrm>
          <a:prstGeom prst="rect">
            <a:avLst/>
          </a:prstGeom>
          <a:noFill/>
        </p:spPr>
      </p:pic>
      <p:sp>
        <p:nvSpPr>
          <p:cNvPr id="7" name="Скругленный прямоугольник 6"/>
          <p:cNvSpPr/>
          <p:nvPr/>
        </p:nvSpPr>
        <p:spPr>
          <a:xfrm>
            <a:off x="5043055" y="692727"/>
            <a:ext cx="6470072" cy="56388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Данная конструкция позволяет менять наклон индивидуального тренажера или рабочего пособия в пределах от 0 до 90°. Это позволяет расширить возможности выполнения одного и того же упражнения с точки зрения старательности пациента и уровня сложности.</a:t>
            </a:r>
            <a:br>
              <a:rPr lang="ru-RU" dirty="0" smtClean="0"/>
            </a:br>
            <a:r>
              <a:rPr lang="ru-RU" dirty="0" smtClean="0"/>
              <a:t>Кроме того, пособие можно использовать горизонтально, когда пациент сидит, или вертикально, когда пациент стоит, установив элемент на конфигурируемой панели ERGO 100.</a:t>
            </a:r>
            <a:br>
              <a:rPr lang="ru-RU" dirty="0" smtClean="0"/>
            </a:br>
            <a:r>
              <a:rPr lang="ru-RU" dirty="0" smtClean="0"/>
              <a:t>Конструкция выполнена из окрашенного металла, а основание - из антибактериального полиэтилена, устойчивого к воздействию влаги и ультрафиолетовых лучей, и его легко стерилизовать.</a:t>
            </a:r>
            <a:br>
              <a:rPr lang="ru-RU" dirty="0" smtClean="0"/>
            </a:br>
            <a:r>
              <a:rPr lang="ru-RU" dirty="0" smtClean="0"/>
              <a:t>AR 10007</a:t>
            </a:r>
            <a:br>
              <a:rPr lang="ru-RU" dirty="0" smtClean="0"/>
            </a:br>
            <a:r>
              <a:rPr lang="ru-RU" dirty="0" smtClean="0"/>
              <a:t>РАЗМЕР:</a:t>
            </a:r>
            <a:br>
              <a:rPr lang="ru-RU" dirty="0" smtClean="0"/>
            </a:br>
            <a:r>
              <a:rPr lang="ru-RU" dirty="0" smtClean="0"/>
              <a:t>46 × 26,5 × 14 (высота) см</a:t>
            </a:r>
            <a:endParaRPr lang="ru-RU" dirty="0"/>
          </a:p>
        </p:txBody>
      </p:sp>
      <p:sp>
        <p:nvSpPr>
          <p:cNvPr id="8" name="Прямоугольник 7"/>
          <p:cNvSpPr/>
          <p:nvPr/>
        </p:nvSpPr>
        <p:spPr>
          <a:xfrm>
            <a:off x="997528" y="4200344"/>
            <a:ext cx="3823854" cy="923330"/>
          </a:xfrm>
          <a:prstGeom prst="rect">
            <a:avLst/>
          </a:prstGeom>
        </p:spPr>
        <p:txBody>
          <a:bodyPr wrap="square">
            <a:spAutoFit/>
          </a:bodyPr>
          <a:lstStyle/>
          <a:p>
            <a:r>
              <a:rPr lang="ru-RU" b="1" dirty="0" smtClean="0">
                <a:solidFill>
                  <a:schemeClr val="bg1"/>
                </a:solidFill>
              </a:rPr>
              <a:t>Наклоняемая панель (тренажеры приобретаются отдельно)</a:t>
            </a:r>
            <a:endParaRPr lang="ru-RU" b="1" dirty="0">
              <a:solidFill>
                <a:schemeClr val="bg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s://sun9-13.userapi.com/impg/x9jb1s_1mTH5Wcr47D6IDngoGIxySTO3ArMmxA/XY0P1iNq4Yo.jpg?size=1280x878&amp;quality=95&amp;sign=8463a3fe4c9e32dea6090a68c7e143f3&amp;type=album"/>
          <p:cNvPicPr>
            <a:picLocks noChangeAspect="1" noChangeArrowheads="1"/>
          </p:cNvPicPr>
          <p:nvPr/>
        </p:nvPicPr>
        <p:blipFill>
          <a:blip r:embed="rId2"/>
          <a:srcRect/>
          <a:stretch>
            <a:fillRect/>
          </a:stretch>
        </p:blipFill>
        <p:spPr bwMode="auto">
          <a:xfrm>
            <a:off x="840424" y="1427861"/>
            <a:ext cx="4826086" cy="3310394"/>
          </a:xfrm>
          <a:prstGeom prst="rect">
            <a:avLst/>
          </a:prstGeom>
          <a:noFill/>
        </p:spPr>
      </p:pic>
      <p:sp>
        <p:nvSpPr>
          <p:cNvPr id="7" name="Скругленный прямоугольник 6"/>
          <p:cNvSpPr/>
          <p:nvPr/>
        </p:nvSpPr>
        <p:spPr>
          <a:xfrm>
            <a:off x="5874327" y="651164"/>
            <a:ext cx="5763491" cy="568036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Действия затягивания / ослабления резьбы включают захват головки крана тремя пальцами, при котором большой палец располагается в стороне, в то время как фаланга среднего пальца противодействует пальцу. Роль противопоставления среднего пальца большому пальцу усиливается поддержкой, которую третий палец получает от четвертого и пятого пальцев.</a:t>
            </a:r>
            <a:br>
              <a:rPr lang="ru-RU" sz="1600" dirty="0" smtClean="0"/>
            </a:br>
            <a:r>
              <a:rPr lang="ru-RU" sz="1600" dirty="0" smtClean="0"/>
              <a:t>Сложность задачи увеличивают три различных диаметра головки крана. Вся подставка изготовлена из антибактериального полиэтилена, устойчивого к воздействию воды и ультрафиолетовых лучей, легко стерилизуется.</a:t>
            </a:r>
            <a:br>
              <a:rPr lang="ru-RU" sz="1600" dirty="0" smtClean="0"/>
            </a:br>
            <a:r>
              <a:rPr lang="ru-RU" sz="1600" dirty="0" smtClean="0"/>
              <a:t>Предусмотрены 3 диаметра головок для разных уровней сложности захвата для руки и работы запястья. Головки, изготовленные из полиэтилена, как и подставка, могут имитировать крышки банок для пищевых продуктов, лампочку, кран газовой плиты и т д.</a:t>
            </a:r>
            <a:br>
              <a:rPr lang="ru-RU" sz="1600" dirty="0" smtClean="0"/>
            </a:br>
            <a:r>
              <a:rPr lang="ru-RU" sz="1600" dirty="0" smtClean="0"/>
              <a:t>AR 10024</a:t>
            </a:r>
            <a:br>
              <a:rPr lang="ru-RU" sz="1600" dirty="0" smtClean="0"/>
            </a:br>
            <a:r>
              <a:rPr lang="ru-RU" sz="1600" dirty="0" smtClean="0"/>
              <a:t>РАЗМЕР:</a:t>
            </a:r>
            <a:br>
              <a:rPr lang="ru-RU" sz="1600" dirty="0" smtClean="0"/>
            </a:br>
            <a:r>
              <a:rPr lang="ru-RU" sz="1600" dirty="0" smtClean="0"/>
              <a:t>39,5 </a:t>
            </a:r>
            <a:r>
              <a:rPr lang="ru-RU" sz="1600" dirty="0" err="1" smtClean="0"/>
              <a:t>х</a:t>
            </a:r>
            <a:r>
              <a:rPr lang="ru-RU" sz="1600" dirty="0" smtClean="0"/>
              <a:t> 17,5 </a:t>
            </a:r>
            <a:r>
              <a:rPr lang="ru-RU" sz="1600" dirty="0" err="1" smtClean="0"/>
              <a:t>х</a:t>
            </a:r>
            <a:r>
              <a:rPr lang="ru-RU" sz="1600" dirty="0" smtClean="0"/>
              <a:t> 13,8 (высота) см</a:t>
            </a:r>
            <a:endParaRPr lang="ru-RU" sz="1600" dirty="0"/>
          </a:p>
        </p:txBody>
      </p:sp>
      <p:sp>
        <p:nvSpPr>
          <p:cNvPr id="8" name="Прямоугольник 7"/>
          <p:cNvSpPr/>
          <p:nvPr/>
        </p:nvSpPr>
        <p:spPr>
          <a:xfrm>
            <a:off x="1120521" y="4823752"/>
            <a:ext cx="4332853" cy="369332"/>
          </a:xfrm>
          <a:prstGeom prst="rect">
            <a:avLst/>
          </a:prstGeom>
        </p:spPr>
        <p:txBody>
          <a:bodyPr wrap="none">
            <a:spAutoFit/>
          </a:bodyPr>
          <a:lstStyle/>
          <a:p>
            <a:r>
              <a:rPr lang="ru-RU" b="1" dirty="0" smtClean="0">
                <a:solidFill>
                  <a:schemeClr val="bg1"/>
                </a:solidFill>
              </a:rPr>
              <a:t>Тренажер «Цилиндрические краны»</a:t>
            </a:r>
            <a:endParaRPr lang="ru-RU" b="1" dirty="0">
              <a:solidFill>
                <a:schemeClr val="bg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s://sun9-26.userapi.com/impg/mPFYCwgr8iaOJhMQek1rtrmM6fsGtCBLj3tQEQ/wxqixrSxhNc.jpg?size=1280x907&amp;quality=95&amp;sign=cf5a256b42143862a2aac22a01759e3f&amp;type=album"/>
          <p:cNvPicPr>
            <a:picLocks noChangeAspect="1" noChangeArrowheads="1"/>
          </p:cNvPicPr>
          <p:nvPr/>
        </p:nvPicPr>
        <p:blipFill>
          <a:blip r:embed="rId2"/>
          <a:srcRect/>
          <a:stretch>
            <a:fillRect/>
          </a:stretch>
        </p:blipFill>
        <p:spPr bwMode="auto">
          <a:xfrm>
            <a:off x="866622" y="1427019"/>
            <a:ext cx="4321029" cy="3061854"/>
          </a:xfrm>
          <a:prstGeom prst="rect">
            <a:avLst/>
          </a:prstGeom>
          <a:noFill/>
        </p:spPr>
      </p:pic>
      <p:sp>
        <p:nvSpPr>
          <p:cNvPr id="7" name="Скругленный прямоугольник 6"/>
          <p:cNvSpPr/>
          <p:nvPr/>
        </p:nvSpPr>
        <p:spPr>
          <a:xfrm>
            <a:off x="5472545" y="540327"/>
            <a:ext cx="6151419" cy="583276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Панель имеет крупное квадратное основание и поставляется вместе с 16 штырями с магнитным верхом и 16 металлическими дисками разного цвета.</a:t>
            </a:r>
            <a:br>
              <a:rPr lang="ru-RU" sz="1600" dirty="0" smtClean="0"/>
            </a:br>
            <a:r>
              <a:rPr lang="ru-RU" sz="1600" dirty="0" smtClean="0"/>
              <a:t>Эта игра особенно приятна и разнообразна, так как она может использоваться для распознавания цветов, поможет улучшить навыки счета и создавать последовательности форм и цветов. Намагниченные штифты можно свободно вставлять в 75 отверстий в основании, а металлические диски можно устанавливать на штифты или снимать с них.</a:t>
            </a:r>
            <a:br>
              <a:rPr lang="ru-RU" sz="1600" dirty="0" smtClean="0"/>
            </a:br>
            <a:r>
              <a:rPr lang="ru-RU" sz="1600" dirty="0" smtClean="0"/>
              <a:t>Это вспомогательное средство для упражнений предлагает широкий и разнообразный набор упражнений с большим количеством элементов.</a:t>
            </a:r>
            <a:br>
              <a:rPr lang="ru-RU" sz="1600" dirty="0" smtClean="0"/>
            </a:br>
            <a:r>
              <a:rPr lang="ru-RU" sz="1600" dirty="0" smtClean="0"/>
              <a:t>Стандартная конфигурация тренажера может быть впоследствии интегрирована с другими подобными или отличными компонентами из имеющихся принадлежностей.</a:t>
            </a:r>
            <a:br>
              <a:rPr lang="ru-RU" sz="1600" dirty="0" smtClean="0"/>
            </a:br>
            <a:r>
              <a:rPr lang="ru-RU" sz="1600" dirty="0" smtClean="0"/>
              <a:t>Вся подставка изготовлена из антибактериального </a:t>
            </a:r>
            <a:r>
              <a:rPr lang="ru-RU" sz="1600" dirty="0" err="1" smtClean="0"/>
              <a:t>полизтилена</a:t>
            </a:r>
            <a:r>
              <a:rPr lang="ru-RU" sz="1600" dirty="0" smtClean="0"/>
              <a:t>, устойчивого к воздействию воды и ультрафиолетовых лучей, легко стерилизуется.</a:t>
            </a:r>
            <a:br>
              <a:rPr lang="ru-RU" sz="1600" dirty="0" smtClean="0"/>
            </a:br>
            <a:r>
              <a:rPr lang="ru-RU" sz="1600" dirty="0" smtClean="0"/>
              <a:t>РАЗМЕР:</a:t>
            </a:r>
            <a:br>
              <a:rPr lang="ru-RU" sz="1600" dirty="0" smtClean="0"/>
            </a:br>
            <a:r>
              <a:rPr lang="ru-RU" sz="1600" dirty="0" smtClean="0"/>
              <a:t>40,5 </a:t>
            </a:r>
            <a:r>
              <a:rPr lang="ru-RU" sz="1600" dirty="0" err="1" smtClean="0"/>
              <a:t>x</a:t>
            </a:r>
            <a:r>
              <a:rPr lang="ru-RU" sz="1600" dirty="0" smtClean="0"/>
              <a:t> 38 </a:t>
            </a:r>
            <a:r>
              <a:rPr lang="ru-RU" sz="1600" dirty="0" err="1" smtClean="0"/>
              <a:t>x</a:t>
            </a:r>
            <a:r>
              <a:rPr lang="ru-RU" sz="1600" dirty="0" smtClean="0"/>
              <a:t> 10,5 см</a:t>
            </a:r>
            <a:endParaRPr lang="ru-RU" sz="1600" dirty="0"/>
          </a:p>
        </p:txBody>
      </p:sp>
      <p:sp>
        <p:nvSpPr>
          <p:cNvPr id="8" name="Прямоугольник 7"/>
          <p:cNvSpPr/>
          <p:nvPr/>
        </p:nvSpPr>
        <p:spPr>
          <a:xfrm>
            <a:off x="974863" y="4657497"/>
            <a:ext cx="3951338" cy="369332"/>
          </a:xfrm>
          <a:prstGeom prst="rect">
            <a:avLst/>
          </a:prstGeom>
        </p:spPr>
        <p:txBody>
          <a:bodyPr wrap="none">
            <a:spAutoFit/>
          </a:bodyPr>
          <a:lstStyle/>
          <a:p>
            <a:r>
              <a:rPr lang="ru-RU" b="1" dirty="0" smtClean="0">
                <a:solidFill>
                  <a:schemeClr val="bg1"/>
                </a:solidFill>
              </a:rPr>
              <a:t>Тренажер «Игры с магнитиками»</a:t>
            </a:r>
            <a:endParaRPr lang="ru-RU" b="1" dirty="0">
              <a:solidFill>
                <a:schemeClr val="bg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s://sun9-51.userapi.com/impg/BltsEfhFPz3gHjINbZWeeTtsKhmIEPyJ8h7xIA/1-YDmCybNOM.jpg?size=1280x948&amp;quality=95&amp;sign=9a5b365d6146a8f65f016cde6baec4f9&amp;type=album"/>
          <p:cNvPicPr>
            <a:picLocks noChangeAspect="1" noChangeArrowheads="1"/>
          </p:cNvPicPr>
          <p:nvPr/>
        </p:nvPicPr>
        <p:blipFill>
          <a:blip r:embed="rId2"/>
          <a:srcRect/>
          <a:stretch>
            <a:fillRect/>
          </a:stretch>
        </p:blipFill>
        <p:spPr bwMode="auto">
          <a:xfrm>
            <a:off x="1032543" y="1136892"/>
            <a:ext cx="4675530" cy="3462815"/>
          </a:xfrm>
          <a:prstGeom prst="rect">
            <a:avLst/>
          </a:prstGeom>
          <a:noFill/>
        </p:spPr>
      </p:pic>
      <p:sp>
        <p:nvSpPr>
          <p:cNvPr id="7" name="Скругленный прямоугольник 6"/>
          <p:cNvSpPr/>
          <p:nvPr/>
        </p:nvSpPr>
        <p:spPr>
          <a:xfrm>
            <a:off x="6137564" y="706582"/>
            <a:ext cx="5430981" cy="5430982"/>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Чтобы выключатель сработал, палец должен быть расположен на правильной половине клавиши. Эту задачу также можно выполнить двумя пальцами. Чтобы сделать ритмичное чередующееся движение, требуется избирательность в том, чтобы два пальца сгибались последовательно.</a:t>
            </a:r>
            <a:br>
              <a:rPr lang="ru-RU" dirty="0" smtClean="0"/>
            </a:br>
            <a:r>
              <a:rPr lang="ru-RU" dirty="0" smtClean="0"/>
              <a:t>Вставка вилки в розетку - это задача, требующая внимание, координацию и оценку своих усилий, чтобы делать это безопасно. Пациент должен крепко сжать два элемента в своих руках и соединить их друг с другом.</a:t>
            </a:r>
            <a:br>
              <a:rPr lang="ru-RU" dirty="0" smtClean="0"/>
            </a:br>
            <a:r>
              <a:rPr lang="ru-RU" dirty="0" smtClean="0"/>
              <a:t>AR 10016</a:t>
            </a:r>
            <a:br>
              <a:rPr lang="ru-RU" dirty="0" smtClean="0"/>
            </a:br>
            <a:r>
              <a:rPr lang="ru-RU" dirty="0" smtClean="0"/>
              <a:t>РАЗМЕР:</a:t>
            </a:r>
            <a:br>
              <a:rPr lang="ru-RU" dirty="0" smtClean="0"/>
            </a:br>
            <a:r>
              <a:rPr lang="ru-RU" dirty="0" smtClean="0"/>
              <a:t>39,5 </a:t>
            </a:r>
            <a:r>
              <a:rPr lang="ru-RU" dirty="0" err="1" smtClean="0"/>
              <a:t>х</a:t>
            </a:r>
            <a:r>
              <a:rPr lang="ru-RU" dirty="0" smtClean="0"/>
              <a:t> 17,5 </a:t>
            </a:r>
            <a:r>
              <a:rPr lang="ru-RU" dirty="0" err="1" smtClean="0"/>
              <a:t>х</a:t>
            </a:r>
            <a:r>
              <a:rPr lang="ru-RU" dirty="0" smtClean="0"/>
              <a:t> 8,5 (высота) см</a:t>
            </a:r>
            <a:endParaRPr lang="ru-RU" dirty="0"/>
          </a:p>
        </p:txBody>
      </p:sp>
      <p:sp>
        <p:nvSpPr>
          <p:cNvPr id="8" name="Прямоугольник 7"/>
          <p:cNvSpPr/>
          <p:nvPr/>
        </p:nvSpPr>
        <p:spPr>
          <a:xfrm>
            <a:off x="1725440" y="4726771"/>
            <a:ext cx="3293530" cy="369332"/>
          </a:xfrm>
          <a:prstGeom prst="rect">
            <a:avLst/>
          </a:prstGeom>
        </p:spPr>
        <p:txBody>
          <a:bodyPr wrap="none">
            <a:spAutoFit/>
          </a:bodyPr>
          <a:lstStyle/>
          <a:p>
            <a:r>
              <a:rPr lang="ru-RU" b="1" dirty="0" smtClean="0">
                <a:solidFill>
                  <a:schemeClr val="bg1"/>
                </a:solidFill>
              </a:rPr>
              <a:t>Тренажер «электричество»</a:t>
            </a:r>
            <a:endParaRPr lang="ru-RU" b="1" dirty="0">
              <a:solidFill>
                <a:schemeClr val="bg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s://sun9-76.userapi.com/impg/VSC6-MR9xuBr-HOFIgTYfDmOIvv0FNFNYRL6Bw/t4hBNRVRnwI.jpg?size=1280x637&amp;quality=95&amp;sign=a1b2466764bfbdf6c05aaa7d4336f3c7&amp;type=album"/>
          <p:cNvPicPr>
            <a:picLocks noChangeAspect="1" noChangeArrowheads="1"/>
          </p:cNvPicPr>
          <p:nvPr/>
        </p:nvPicPr>
        <p:blipFill>
          <a:blip r:embed="rId2"/>
          <a:srcRect/>
          <a:stretch>
            <a:fillRect/>
          </a:stretch>
        </p:blipFill>
        <p:spPr bwMode="auto">
          <a:xfrm>
            <a:off x="779030" y="1930599"/>
            <a:ext cx="4500335" cy="2239620"/>
          </a:xfrm>
          <a:prstGeom prst="rect">
            <a:avLst/>
          </a:prstGeom>
          <a:noFill/>
        </p:spPr>
      </p:pic>
      <p:sp>
        <p:nvSpPr>
          <p:cNvPr id="7" name="Скругленный прямоугольник 6"/>
          <p:cNvSpPr/>
          <p:nvPr/>
        </p:nvSpPr>
        <p:spPr>
          <a:xfrm>
            <a:off x="5527965" y="484909"/>
            <a:ext cx="6109854" cy="586047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Расположение на столе. Когда тренажер установлен на горизонтальной поверхности перед пациентом, активная работа на тренажере «лесенка» для тренировки пальцев будет подключать проксимальные (ближние к центру или срединной линии) суставы, разгибание локтя и сгибание плеча. Постепенно, выполняя эту задачу, используя свои пальцы, пациент развивает подвижность и координацию, чередуя сгибание одного пальца с одновременным разгибанием другого, для перехода к следующему шагу.</a:t>
            </a:r>
            <a:br>
              <a:rPr lang="ru-RU" sz="1600" dirty="0" smtClean="0"/>
            </a:br>
            <a:r>
              <a:rPr lang="ru-RU" sz="1600" dirty="0" smtClean="0"/>
              <a:t>При размещении на вертикальной панели «лесенка» располагается на той же оси, что и модуль-основание, из общих соображений, поворачивается или используется вертикально. Это особенно полезно, когда желательно, чтобы на плечо пришлась большая степень сгибания.</a:t>
            </a:r>
            <a:br>
              <a:rPr lang="ru-RU" sz="1600" dirty="0" smtClean="0"/>
            </a:br>
            <a:r>
              <a:rPr lang="ru-RU" sz="1600" dirty="0" smtClean="0"/>
              <a:t>Вся подставка изготовлена из антибактериального </a:t>
            </a:r>
            <a:r>
              <a:rPr lang="ru-RU" sz="1600" dirty="0" err="1" smtClean="0"/>
              <a:t>полизтилена</a:t>
            </a:r>
            <a:r>
              <a:rPr lang="ru-RU" sz="1600" dirty="0" smtClean="0"/>
              <a:t>, устойчивого к воздействию воды и ультрафиолетовых лучей, легко стерилизуется.</a:t>
            </a:r>
            <a:br>
              <a:rPr lang="ru-RU" sz="1600" dirty="0" smtClean="0"/>
            </a:br>
            <a:r>
              <a:rPr lang="ru-RU" sz="1600" dirty="0" smtClean="0"/>
              <a:t>AR 10013</a:t>
            </a:r>
            <a:r>
              <a:rPr lang="ru-RU" dirty="0" smtClean="0"/>
              <a:t/>
            </a:r>
            <a:br>
              <a:rPr lang="ru-RU" dirty="0" smtClean="0"/>
            </a:br>
            <a:r>
              <a:rPr lang="ru-RU" dirty="0" smtClean="0"/>
              <a:t>РАЗМЕР:</a:t>
            </a:r>
            <a:br>
              <a:rPr lang="ru-RU" dirty="0" smtClean="0"/>
            </a:br>
            <a:r>
              <a:rPr lang="ru-RU" dirty="0" smtClean="0"/>
              <a:t>39.5 </a:t>
            </a:r>
            <a:r>
              <a:rPr lang="ru-RU" dirty="0" err="1" smtClean="0"/>
              <a:t>х</a:t>
            </a:r>
            <a:r>
              <a:rPr lang="ru-RU" dirty="0" smtClean="0"/>
              <a:t> 17.5 </a:t>
            </a:r>
            <a:r>
              <a:rPr lang="ru-RU" dirty="0" err="1" smtClean="0"/>
              <a:t>х</a:t>
            </a:r>
            <a:r>
              <a:rPr lang="ru-RU" dirty="0" smtClean="0"/>
              <a:t> 4 (высота) (в закрытом виде) см</a:t>
            </a:r>
            <a:endParaRPr lang="ru-RU" dirty="0"/>
          </a:p>
        </p:txBody>
      </p:sp>
      <p:sp>
        <p:nvSpPr>
          <p:cNvPr id="8" name="Прямоугольник 7"/>
          <p:cNvSpPr/>
          <p:nvPr/>
        </p:nvSpPr>
        <p:spPr>
          <a:xfrm>
            <a:off x="1023618" y="4297280"/>
            <a:ext cx="4149469" cy="369332"/>
          </a:xfrm>
          <a:prstGeom prst="rect">
            <a:avLst/>
          </a:prstGeom>
        </p:spPr>
        <p:txBody>
          <a:bodyPr wrap="none">
            <a:spAutoFit/>
          </a:bodyPr>
          <a:lstStyle/>
          <a:p>
            <a:r>
              <a:rPr lang="ru-RU" b="1" dirty="0" smtClean="0">
                <a:solidFill>
                  <a:schemeClr val="bg1"/>
                </a:solidFill>
              </a:rPr>
              <a:t>Тренажер «Лесенка в 10 ступенек»</a:t>
            </a:r>
            <a:endParaRPr lang="ru-RU" b="1" dirty="0">
              <a:solidFill>
                <a:schemeClr val="bg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s://sun9-75.userapi.com/impg/kmn3WWzq8Uf7xLhimW904xrJveKhrJIyOuqaNg/FPykH2iR0Xc.jpg?size=1280x1110&amp;quality=95&amp;sign=3d62004af0be74df689d78bf5fc783fb&amp;type=album"/>
          <p:cNvPicPr>
            <a:picLocks noChangeAspect="1" noChangeArrowheads="1"/>
          </p:cNvPicPr>
          <p:nvPr/>
        </p:nvPicPr>
        <p:blipFill>
          <a:blip r:embed="rId2"/>
          <a:srcRect/>
          <a:stretch>
            <a:fillRect/>
          </a:stretch>
        </p:blipFill>
        <p:spPr bwMode="auto">
          <a:xfrm>
            <a:off x="671523" y="1039090"/>
            <a:ext cx="4042032" cy="3505200"/>
          </a:xfrm>
          <a:prstGeom prst="rect">
            <a:avLst/>
          </a:prstGeom>
          <a:noFill/>
        </p:spPr>
      </p:pic>
      <p:sp>
        <p:nvSpPr>
          <p:cNvPr id="7" name="Скругленный прямоугольник 6"/>
          <p:cNvSpPr/>
          <p:nvPr/>
        </p:nvSpPr>
        <p:spPr>
          <a:xfrm>
            <a:off x="5001491" y="595745"/>
            <a:ext cx="6636327" cy="572192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Этот тренажер имеет такие же технические, функциональные и терапевтические характеристики, как и вышеописанный тренажер AR10013. Основная оригинальная функция данного тренажера состоит в том, чтобы помочь мобилизовать пальцы для следования по желобкам-ступенькам, но также оно полезно, когда установлено вертикально на модуль типа «ЭРГО 100» (ERGO 100), чтобы помочь подниманию плеча вверх. Наиболее характерной особенностью является рукоятка, которая позволяет сгибать и разгибать запястье и локоть и мобилизовать плечо. Рукоятка может поворачиваться, что облегчает захват как сверху, так и сбоку.</a:t>
            </a:r>
            <a:br>
              <a:rPr lang="ru-RU" sz="1600" dirty="0" smtClean="0"/>
            </a:br>
            <a:r>
              <a:rPr lang="ru-RU" sz="1600" dirty="0" smtClean="0"/>
              <a:t>Вся подставка изготовлена из антибактериального полиэтилена, устойчивого к воздействию воды и ультрафиолетовых лучей, легко стерилизуется.</a:t>
            </a:r>
            <a:br>
              <a:rPr lang="ru-RU" sz="1600" dirty="0" smtClean="0"/>
            </a:br>
            <a:r>
              <a:rPr lang="ru-RU" sz="1600" dirty="0" smtClean="0"/>
              <a:t>Этот тренажер можно размещать на разных поверхностях и на разном расстоянии, даже на коленях сидящего пациента, чтобы помочь двигать рукой и запястьем, а также локтем и плечом.</a:t>
            </a:r>
            <a:br>
              <a:rPr lang="ru-RU" sz="1600" dirty="0" smtClean="0"/>
            </a:br>
            <a:r>
              <a:rPr lang="ru-RU" sz="1600" dirty="0" smtClean="0"/>
              <a:t>AR 10050</a:t>
            </a:r>
            <a:br>
              <a:rPr lang="ru-RU" sz="1600" dirty="0" smtClean="0"/>
            </a:br>
            <a:r>
              <a:rPr lang="ru-RU" sz="1600" dirty="0" smtClean="0"/>
              <a:t>РАЗМЕР:</a:t>
            </a:r>
            <a:br>
              <a:rPr lang="ru-RU" sz="1600" dirty="0" smtClean="0"/>
            </a:br>
            <a:r>
              <a:rPr lang="ru-RU" sz="1600" dirty="0" smtClean="0"/>
              <a:t>39,5 </a:t>
            </a:r>
            <a:r>
              <a:rPr lang="ru-RU" sz="1600" dirty="0" err="1" smtClean="0"/>
              <a:t>х</a:t>
            </a:r>
            <a:r>
              <a:rPr lang="ru-RU" sz="1600" dirty="0" smtClean="0"/>
              <a:t> 17,5 </a:t>
            </a:r>
            <a:r>
              <a:rPr lang="ru-RU" sz="1600" dirty="0" err="1" smtClean="0"/>
              <a:t>x</a:t>
            </a:r>
            <a:r>
              <a:rPr lang="ru-RU" sz="1600" dirty="0" smtClean="0"/>
              <a:t> 16 см</a:t>
            </a:r>
            <a:endParaRPr lang="ru-RU" sz="1600" dirty="0"/>
          </a:p>
        </p:txBody>
      </p:sp>
      <p:sp>
        <p:nvSpPr>
          <p:cNvPr id="8" name="Прямоугольник 7"/>
          <p:cNvSpPr/>
          <p:nvPr/>
        </p:nvSpPr>
        <p:spPr>
          <a:xfrm>
            <a:off x="559525" y="4671352"/>
            <a:ext cx="4428111" cy="646331"/>
          </a:xfrm>
          <a:prstGeom prst="rect">
            <a:avLst/>
          </a:prstGeom>
        </p:spPr>
        <p:txBody>
          <a:bodyPr wrap="square">
            <a:spAutoFit/>
          </a:bodyPr>
          <a:lstStyle/>
          <a:p>
            <a:r>
              <a:rPr lang="ru-RU" b="1" dirty="0" smtClean="0">
                <a:solidFill>
                  <a:schemeClr val="bg1"/>
                </a:solidFill>
              </a:rPr>
              <a:t>Тренажер «Лесенка в 10 ступенек, с рукояткой»</a:t>
            </a:r>
            <a:endParaRPr lang="ru-RU" b="1" dirty="0">
              <a:solidFill>
                <a:schemeClr val="bg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s://sun9-55.userapi.com/impg/D703aFe7IjDEucijjcZpismNKwp8MpJJWRiSkg/k0evX6AucxE.jpg?size=1280x900&amp;quality=95&amp;sign=07805991822167a537e5f2bbf14533b9&amp;type=album"/>
          <p:cNvPicPr>
            <a:picLocks noChangeAspect="1" noChangeArrowheads="1"/>
          </p:cNvPicPr>
          <p:nvPr/>
        </p:nvPicPr>
        <p:blipFill>
          <a:blip r:embed="rId2"/>
          <a:srcRect/>
          <a:stretch>
            <a:fillRect/>
          </a:stretch>
        </p:blipFill>
        <p:spPr bwMode="auto">
          <a:xfrm>
            <a:off x="557050" y="1753965"/>
            <a:ext cx="4106392" cy="2887307"/>
          </a:xfrm>
          <a:prstGeom prst="rect">
            <a:avLst/>
          </a:prstGeom>
          <a:noFill/>
        </p:spPr>
      </p:pic>
      <p:sp>
        <p:nvSpPr>
          <p:cNvPr id="7" name="Скругленный прямоугольник 6"/>
          <p:cNvSpPr/>
          <p:nvPr/>
        </p:nvSpPr>
        <p:spPr>
          <a:xfrm>
            <a:off x="4668982" y="498764"/>
            <a:ext cx="7010399" cy="583276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700" dirty="0" smtClean="0"/>
              <a:t>Пациент помещает свое предплечье в опору, удерживающую его на месте. Пальцы соединяются с упругими петлями с помощью креплений, надеваемых на пальцы, как кольца. Раздвижная регулируемая система позволяет поддерживать оптимальный угол 90° между фалангами пальцев и петлями. Напряжение в упругих петлях удерживает сгибающие мышцы пальцев разогнутыми, пассивная жесткость изменяется с течением времени. Упражнения могут выполняться с концентрическими, эксцентрическими и изометрическими сокращениями мышц при сгибании пальца.</a:t>
            </a:r>
            <a:br>
              <a:rPr lang="ru-RU" sz="1700" dirty="0" smtClean="0"/>
            </a:br>
            <a:r>
              <a:rPr lang="ru-RU" sz="1700" dirty="0" smtClean="0"/>
              <a:t>Опоры выполнены из хромированного металла, а вставки для пальцев - из нетоксичной искусственной кожи. Длину и сопротивление упругой петли можно регулировать отдельно для каждого пальца Вся подставка изготовлена из антибактериального полиэтилена, устойчивого к воздействию воды и ультрафиолетовых лучей, легко стерилизуется.</a:t>
            </a:r>
            <a:br>
              <a:rPr lang="ru-RU" sz="1700" dirty="0" smtClean="0"/>
            </a:br>
            <a:r>
              <a:rPr lang="ru-RU" sz="1700" dirty="0" smtClean="0"/>
              <a:t>AR 10012</a:t>
            </a:r>
            <a:br>
              <a:rPr lang="ru-RU" sz="1700" dirty="0" smtClean="0"/>
            </a:br>
            <a:r>
              <a:rPr lang="ru-RU" sz="1700" dirty="0" smtClean="0"/>
              <a:t>РАЗМЕР:</a:t>
            </a:r>
            <a:br>
              <a:rPr lang="ru-RU" sz="1700" dirty="0" smtClean="0"/>
            </a:br>
            <a:r>
              <a:rPr lang="ru-RU" sz="1700" dirty="0" smtClean="0"/>
              <a:t>39.5 </a:t>
            </a:r>
            <a:r>
              <a:rPr lang="ru-RU" sz="1700" dirty="0" err="1" smtClean="0"/>
              <a:t>х</a:t>
            </a:r>
            <a:r>
              <a:rPr lang="ru-RU" sz="1700" dirty="0" smtClean="0"/>
              <a:t> 17.5 </a:t>
            </a:r>
            <a:r>
              <a:rPr lang="ru-RU" sz="1700" dirty="0" err="1" smtClean="0"/>
              <a:t>х</a:t>
            </a:r>
            <a:r>
              <a:rPr lang="ru-RU" sz="1700" dirty="0" smtClean="0"/>
              <a:t> 19 (высота) см</a:t>
            </a:r>
            <a:endParaRPr lang="ru-RU" sz="1700" dirty="0"/>
          </a:p>
        </p:txBody>
      </p:sp>
      <p:sp>
        <p:nvSpPr>
          <p:cNvPr id="8" name="Прямоугольник 7"/>
          <p:cNvSpPr/>
          <p:nvPr/>
        </p:nvSpPr>
        <p:spPr>
          <a:xfrm>
            <a:off x="706581" y="4712962"/>
            <a:ext cx="3782292" cy="923330"/>
          </a:xfrm>
          <a:prstGeom prst="rect">
            <a:avLst/>
          </a:prstGeom>
        </p:spPr>
        <p:txBody>
          <a:bodyPr wrap="square">
            <a:spAutoFit/>
          </a:bodyPr>
          <a:lstStyle/>
          <a:p>
            <a:r>
              <a:rPr lang="ru-RU" b="1" dirty="0" smtClean="0">
                <a:solidFill>
                  <a:schemeClr val="bg1"/>
                </a:solidFill>
              </a:rPr>
              <a:t>Тренажер «Сгибание-разгибание» (для разработки пальцев рук)</a:t>
            </a:r>
            <a:endParaRPr lang="ru-RU" b="1" dirty="0">
              <a:solidFill>
                <a:schemeClr val="bg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s://sun9-18.userapi.com/impg/TgTHov9dprnJUoZCYBjiZklYS8YGV9q2x46pYw/mcHvvg1tzos.jpg?size=1280x999&amp;quality=95&amp;sign=26f713ebfd70601b9782abecb2db3a9b&amp;type=album"/>
          <p:cNvPicPr>
            <a:picLocks noChangeAspect="1" noChangeArrowheads="1"/>
          </p:cNvPicPr>
          <p:nvPr/>
        </p:nvPicPr>
        <p:blipFill>
          <a:blip r:embed="rId2"/>
          <a:srcRect/>
          <a:stretch>
            <a:fillRect/>
          </a:stretch>
        </p:blipFill>
        <p:spPr bwMode="auto">
          <a:xfrm>
            <a:off x="585889" y="1066799"/>
            <a:ext cx="4597656" cy="3588327"/>
          </a:xfrm>
          <a:prstGeom prst="rect">
            <a:avLst/>
          </a:prstGeom>
          <a:noFill/>
        </p:spPr>
      </p:pic>
      <p:sp>
        <p:nvSpPr>
          <p:cNvPr id="7" name="Скругленный прямоугольник 6"/>
          <p:cNvSpPr/>
          <p:nvPr/>
        </p:nvSpPr>
        <p:spPr>
          <a:xfrm>
            <a:off x="5237018" y="498764"/>
            <a:ext cx="6386946" cy="583276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700" dirty="0" smtClean="0"/>
              <a:t>Тренажер устанавливается на столе. Две ручки внизу тренажера используются для правильного позиционирования пациента. Проксимальная (ближняя к центру тяжести) опора, на которую кладется</a:t>
            </a:r>
            <a:br>
              <a:rPr lang="ru-RU" sz="1700" dirty="0" smtClean="0"/>
            </a:br>
            <a:r>
              <a:rPr lang="ru-RU" sz="1700" dirty="0" smtClean="0"/>
              <a:t>предплечье, регулируется на такую высоту, чтобы</a:t>
            </a:r>
            <a:br>
              <a:rPr lang="ru-RU" sz="1700" dirty="0" smtClean="0"/>
            </a:br>
            <a:r>
              <a:rPr lang="ru-RU" sz="1700" dirty="0" smtClean="0"/>
              <a:t>удерживать плечо в удобном нейтральном положении.</a:t>
            </a:r>
            <a:br>
              <a:rPr lang="ru-RU" sz="1700" dirty="0" smtClean="0"/>
            </a:br>
            <a:r>
              <a:rPr lang="ru-RU" sz="1700" dirty="0" smtClean="0"/>
              <a:t>Поднятием и опусканием регулировочного элемента при согнутом локте положение изменяется на выполнение вращения верхней конечности наружу и внутрь, соответственно. Ближняя к рукоятке ручка используется для регулировки правильного наклона к плоскости оси </a:t>
            </a:r>
            <a:r>
              <a:rPr lang="ru-RU" sz="1700" dirty="0" err="1" smtClean="0"/>
              <a:t>проносупинации</a:t>
            </a:r>
            <a:r>
              <a:rPr lang="ru-RU" sz="1700" dirty="0" smtClean="0"/>
              <a:t> (из позиции «ладонью вниз» в позицию «ладонью вверх»), а верхняя ручка используется для регулировки сопротивления системы движениям пользователя, которые могут варьировать по силе.</a:t>
            </a:r>
            <a:br>
              <a:rPr lang="ru-RU" sz="1700" dirty="0" smtClean="0"/>
            </a:br>
            <a:r>
              <a:rPr lang="ru-RU" sz="1700" dirty="0" smtClean="0"/>
              <a:t>AR 10014</a:t>
            </a:r>
            <a:br>
              <a:rPr lang="ru-RU" sz="1700" dirty="0" smtClean="0"/>
            </a:br>
            <a:r>
              <a:rPr lang="ru-RU" sz="1700" dirty="0" smtClean="0"/>
              <a:t>РАЗМЕР:</a:t>
            </a:r>
            <a:br>
              <a:rPr lang="ru-RU" sz="1700" dirty="0" smtClean="0"/>
            </a:br>
            <a:r>
              <a:rPr lang="ru-RU" sz="1700" dirty="0" smtClean="0"/>
              <a:t>46 </a:t>
            </a:r>
            <a:r>
              <a:rPr lang="ru-RU" sz="1700" dirty="0" err="1" smtClean="0"/>
              <a:t>х</a:t>
            </a:r>
            <a:r>
              <a:rPr lang="ru-RU" sz="1700" dirty="0" smtClean="0"/>
              <a:t> 17,5 </a:t>
            </a:r>
            <a:r>
              <a:rPr lang="ru-RU" sz="1700" dirty="0" err="1" smtClean="0"/>
              <a:t>х</a:t>
            </a:r>
            <a:r>
              <a:rPr lang="ru-RU" sz="1700" dirty="0" smtClean="0"/>
              <a:t> 19 (высота) см, (можно поднять до 22</a:t>
            </a:r>
            <a:br>
              <a:rPr lang="ru-RU" sz="1700" dirty="0" smtClean="0"/>
            </a:br>
            <a:r>
              <a:rPr lang="ru-RU" sz="1700" dirty="0" smtClean="0"/>
              <a:t>CM)</a:t>
            </a:r>
            <a:endParaRPr lang="ru-RU" sz="1700" dirty="0"/>
          </a:p>
        </p:txBody>
      </p:sp>
      <p:sp>
        <p:nvSpPr>
          <p:cNvPr id="8" name="Прямоугольник 7"/>
          <p:cNvSpPr/>
          <p:nvPr/>
        </p:nvSpPr>
        <p:spPr>
          <a:xfrm>
            <a:off x="1233056" y="4699108"/>
            <a:ext cx="3837708" cy="646331"/>
          </a:xfrm>
          <a:prstGeom prst="rect">
            <a:avLst/>
          </a:prstGeom>
        </p:spPr>
        <p:txBody>
          <a:bodyPr wrap="square">
            <a:spAutoFit/>
          </a:bodyPr>
          <a:lstStyle/>
          <a:p>
            <a:r>
              <a:rPr lang="ru-RU" b="1" dirty="0" smtClean="0">
                <a:solidFill>
                  <a:schemeClr val="bg1"/>
                </a:solidFill>
              </a:rPr>
              <a:t>Тренажер </a:t>
            </a:r>
            <a:r>
              <a:rPr lang="ru-RU" b="1" dirty="0" err="1" smtClean="0">
                <a:solidFill>
                  <a:schemeClr val="bg1"/>
                </a:solidFill>
              </a:rPr>
              <a:t>проно</a:t>
            </a:r>
            <a:r>
              <a:rPr lang="ru-RU" b="1" dirty="0" smtClean="0">
                <a:solidFill>
                  <a:schemeClr val="bg1"/>
                </a:solidFill>
              </a:rPr>
              <a:t>- супинация (для разработки кистей рук)</a:t>
            </a:r>
            <a:endParaRPr lang="ru-RU" b="1" dirty="0">
              <a:solidFill>
                <a:schemeClr val="bg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s://sun9-13.userapi.com/impg/mxN1UkZREY-NPFgpk5LuQiAgGpoXN5N_fk0yvA/zjCzxshO5n4.jpg?size=1280x1146&amp;quality=95&amp;sign=287051eae38d4261060a1a4b5630c776&amp;type=album"/>
          <p:cNvPicPr>
            <a:picLocks noChangeAspect="1" noChangeArrowheads="1"/>
          </p:cNvPicPr>
          <p:nvPr/>
        </p:nvPicPr>
        <p:blipFill>
          <a:blip r:embed="rId2"/>
          <a:srcRect/>
          <a:stretch>
            <a:fillRect/>
          </a:stretch>
        </p:blipFill>
        <p:spPr bwMode="auto">
          <a:xfrm>
            <a:off x="838172" y="554181"/>
            <a:ext cx="3054956" cy="2735141"/>
          </a:xfrm>
          <a:prstGeom prst="rect">
            <a:avLst/>
          </a:prstGeom>
          <a:noFill/>
        </p:spPr>
      </p:pic>
      <p:pic>
        <p:nvPicPr>
          <p:cNvPr id="103428" name="Picture 4" descr="https://sun9-67.userapi.com/impg/xfaaDt5NOU3dXzrkSenrQFI3RdtXXe2n6koWHQ/Z00lKwYSdt8.jpg?size=1280x337&amp;quality=95&amp;sign=ae73c423e3207b7cf28f1c4abcd6b566&amp;type=album"/>
          <p:cNvPicPr>
            <a:picLocks noChangeAspect="1" noChangeArrowheads="1"/>
          </p:cNvPicPr>
          <p:nvPr/>
        </p:nvPicPr>
        <p:blipFill>
          <a:blip r:embed="rId3"/>
          <a:srcRect/>
          <a:stretch>
            <a:fillRect/>
          </a:stretch>
        </p:blipFill>
        <p:spPr bwMode="auto">
          <a:xfrm>
            <a:off x="3934691" y="1024804"/>
            <a:ext cx="7650884" cy="2014335"/>
          </a:xfrm>
          <a:prstGeom prst="rect">
            <a:avLst/>
          </a:prstGeom>
          <a:noFill/>
        </p:spPr>
      </p:pic>
      <p:sp>
        <p:nvSpPr>
          <p:cNvPr id="8" name="Скругленный прямоугольник 7"/>
          <p:cNvSpPr/>
          <p:nvPr/>
        </p:nvSpPr>
        <p:spPr>
          <a:xfrm>
            <a:off x="720436" y="3532909"/>
            <a:ext cx="10861964" cy="282632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Подушки для сиденья </a:t>
            </a:r>
            <a:r>
              <a:rPr lang="ru-RU" sz="1600" dirty="0" err="1" smtClean="0"/>
              <a:t>Gel</a:t>
            </a:r>
            <a:r>
              <a:rPr lang="ru-RU" sz="1600" dirty="0" smtClean="0"/>
              <a:t> </a:t>
            </a:r>
            <a:r>
              <a:rPr lang="ru-RU" sz="1600" dirty="0" err="1" smtClean="0"/>
              <a:t>Cube</a:t>
            </a:r>
            <a:r>
              <a:rPr lang="ru-RU" sz="1600" dirty="0" smtClean="0"/>
              <a:t> - это новейшая корейская многослойная пористая (</a:t>
            </a:r>
            <a:r>
              <a:rPr lang="ru-RU" sz="1600" dirty="0" err="1" smtClean="0"/>
              <a:t>сотообразная</a:t>
            </a:r>
            <a:r>
              <a:rPr lang="ru-RU" sz="1600" dirty="0" smtClean="0"/>
              <a:t>) технология, которая позволяет снять напряжение с бедер и области крестца и улучшить кровоток. Запатентованный материал </a:t>
            </a:r>
            <a:r>
              <a:rPr lang="ru-RU" sz="1600" dirty="0" err="1" smtClean="0"/>
              <a:t>Air</a:t>
            </a:r>
            <a:r>
              <a:rPr lang="ru-RU" sz="1600" dirty="0" smtClean="0"/>
              <a:t> </a:t>
            </a:r>
            <a:r>
              <a:rPr lang="ru-RU" sz="1600" dirty="0" err="1" smtClean="0"/>
              <a:t>Cell-Beta</a:t>
            </a:r>
            <a:r>
              <a:rPr lang="ru-RU" sz="1600" dirty="0" smtClean="0"/>
              <a:t> </a:t>
            </a:r>
            <a:r>
              <a:rPr lang="ru-RU" sz="1600" dirty="0" err="1" smtClean="0"/>
              <a:t>Gel</a:t>
            </a:r>
            <a:r>
              <a:rPr lang="ru-RU" sz="1600" dirty="0" smtClean="0"/>
              <a:t> (не силикон) отличается упругостью и эластичностью и обеспечивает воздухопроницаемость, а также очень легко моется. Особенно рекомендован для профилактики пролежней. Особая технология производства чехлов предотвращает скольжение подушек по поверхности сиденья.</a:t>
            </a:r>
            <a:br>
              <a:rPr lang="ru-RU" sz="1600" dirty="0" smtClean="0"/>
            </a:br>
            <a:r>
              <a:rPr lang="ru-RU" sz="1600" dirty="0" smtClean="0"/>
              <a:t>Рекомендуется для пользователей инвалидных колясок, офисных работников и людей с сидячим образом жизни, водителей, пожилых людей и беременных женщин для снятия напряжения в течение дня.</a:t>
            </a:r>
            <a:br>
              <a:rPr lang="ru-RU" sz="1600" dirty="0" smtClean="0"/>
            </a:br>
            <a:r>
              <a:rPr lang="ru-RU" sz="1600" dirty="0" smtClean="0"/>
              <a:t>Цвета: зеленый, серый и черный.</a:t>
            </a:r>
            <a:br>
              <a:rPr lang="ru-RU" sz="1600" dirty="0" smtClean="0"/>
            </a:br>
            <a:r>
              <a:rPr lang="ru-RU" sz="1600" dirty="0" smtClean="0"/>
              <a:t>Размеры: маленький 40 × 40 </a:t>
            </a:r>
            <a:r>
              <a:rPr lang="ru-RU" sz="1600" dirty="0" err="1" smtClean="0"/>
              <a:t>х</a:t>
            </a:r>
            <a:r>
              <a:rPr lang="ru-RU" sz="1600" dirty="0" smtClean="0"/>
              <a:t> 2,5 см и средний</a:t>
            </a:r>
            <a:br>
              <a:rPr lang="ru-RU" sz="1600" dirty="0" smtClean="0"/>
            </a:br>
            <a:r>
              <a:rPr lang="ru-RU" sz="1600" dirty="0" smtClean="0"/>
              <a:t>42 </a:t>
            </a:r>
            <a:r>
              <a:rPr lang="ru-RU" sz="1600" dirty="0" err="1" smtClean="0"/>
              <a:t>x</a:t>
            </a:r>
            <a:r>
              <a:rPr lang="ru-RU" sz="1600" dirty="0" smtClean="0"/>
              <a:t> 40 </a:t>
            </a:r>
            <a:r>
              <a:rPr lang="ru-RU" sz="1600" dirty="0" err="1" smtClean="0"/>
              <a:t>x</a:t>
            </a:r>
            <a:r>
              <a:rPr lang="ru-RU" sz="1600" dirty="0" smtClean="0"/>
              <a:t> 2,5 см</a:t>
            </a:r>
            <a:endParaRPr lang="ru-RU" sz="16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5347855" y="623454"/>
            <a:ext cx="6317673" cy="545869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Модули созданы в виде частей </a:t>
            </a:r>
            <a:r>
              <a:rPr lang="ru-RU" sz="1600" dirty="0" err="1" smtClean="0"/>
              <a:t>пазла</a:t>
            </a:r>
            <a:r>
              <a:rPr lang="ru-RU" sz="1600" dirty="0" smtClean="0"/>
              <a:t> и могут быть комбинированы любым способом или использоваться по отдельности. Это дает возможность самостоятельно регулировать уровень сложности выбранной игры и подстроиться под индивидуальные потребности пользователя - ребенка или взрослого.</a:t>
            </a:r>
            <a:br>
              <a:rPr lang="ru-RU" sz="1600" dirty="0" smtClean="0"/>
            </a:br>
            <a:r>
              <a:rPr lang="ru-RU" sz="1600" dirty="0" smtClean="0"/>
              <a:t>Центр каждого модуля реагирует на прикосновения и нажатия и определен кругом с 8 световыми индикаторами, которые загораются всеми цветами радуги. Это дает огромное разнообразие построения игр с модулями.</a:t>
            </a:r>
            <a:br>
              <a:rPr lang="ru-RU" sz="1600" dirty="0" smtClean="0"/>
            </a:br>
            <a:r>
              <a:rPr lang="ru-RU" sz="1600" dirty="0" smtClean="0"/>
              <a:t>Каждый набор включает 10 модулей. Заряд каждого модуля рассчитан до 20 часов работы. Модули заряжаются в течение 2-3 часов на специальной зарядной станции, которая вмещает 10 модулей. Модули очень легко располагаются на станции.</a:t>
            </a:r>
            <a:br>
              <a:rPr lang="ru-RU" sz="1600" dirty="0" smtClean="0"/>
            </a:br>
            <a:r>
              <a:rPr lang="ru-RU" sz="1600" dirty="0" smtClean="0"/>
              <a:t>Вы можете проводить множество игр с помощью Интерактивных сенсорных напольных модулей МОТО </a:t>
            </a:r>
            <a:r>
              <a:rPr lang="ru-RU" sz="1600" dirty="0" err="1" smtClean="0"/>
              <a:t>Tiles</a:t>
            </a:r>
            <a:r>
              <a:rPr lang="ru-RU" sz="1600" dirty="0" smtClean="0"/>
              <a:t>.</a:t>
            </a:r>
            <a:br>
              <a:rPr lang="ru-RU" sz="1600" dirty="0" smtClean="0"/>
            </a:br>
            <a:r>
              <a:rPr lang="ru-RU" sz="1600" dirty="0" smtClean="0"/>
              <a:t>Игры выбираются в специальном приложении МОТО </a:t>
            </a:r>
            <a:r>
              <a:rPr lang="ru-RU" sz="1600" dirty="0" err="1" smtClean="0"/>
              <a:t>арр</a:t>
            </a:r>
            <a:r>
              <a:rPr lang="ru-RU" sz="1600" dirty="0" smtClean="0"/>
              <a:t>, которое предварительно устанавливается на планшет и поставляется вместе с модулями.</a:t>
            </a:r>
            <a:endParaRPr lang="ru-RU" sz="1600" dirty="0"/>
          </a:p>
        </p:txBody>
      </p:sp>
      <p:pic>
        <p:nvPicPr>
          <p:cNvPr id="102404" name="Picture 4" descr="https://sun9-12.userapi.com/impg/GuzApSs4IcZEjuT5UPYSD6yGQSN6MWTy6tJm2A/l9Mqy50sBZM.jpg?size=1280x954&amp;quality=95&amp;sign=79161336ec69071963ade81bf38b9c20&amp;type=album"/>
          <p:cNvPicPr>
            <a:picLocks noChangeAspect="1" noChangeArrowheads="1"/>
          </p:cNvPicPr>
          <p:nvPr/>
        </p:nvPicPr>
        <p:blipFill>
          <a:blip r:embed="rId2"/>
          <a:srcRect/>
          <a:stretch>
            <a:fillRect/>
          </a:stretch>
        </p:blipFill>
        <p:spPr bwMode="auto">
          <a:xfrm>
            <a:off x="734291" y="1586540"/>
            <a:ext cx="4197927" cy="3128768"/>
          </a:xfrm>
          <a:prstGeom prst="rect">
            <a:avLst/>
          </a:prstGeom>
          <a:noFill/>
        </p:spPr>
      </p:pic>
      <p:sp>
        <p:nvSpPr>
          <p:cNvPr id="10" name="Прямоугольник 9"/>
          <p:cNvSpPr/>
          <p:nvPr/>
        </p:nvSpPr>
        <p:spPr>
          <a:xfrm>
            <a:off x="858982" y="4851507"/>
            <a:ext cx="3906982" cy="923330"/>
          </a:xfrm>
          <a:prstGeom prst="rect">
            <a:avLst/>
          </a:prstGeom>
        </p:spPr>
        <p:txBody>
          <a:bodyPr wrap="square">
            <a:spAutoFit/>
          </a:bodyPr>
          <a:lstStyle/>
          <a:p>
            <a:r>
              <a:rPr lang="ru-RU" b="1" dirty="0" smtClean="0">
                <a:solidFill>
                  <a:schemeClr val="bg1"/>
                </a:solidFill>
              </a:rPr>
              <a:t>Интерактивные сенсорные напольные МО™ дули МОТО </a:t>
            </a:r>
            <a:r>
              <a:rPr lang="ru-RU" b="1" dirty="0" err="1" smtClean="0">
                <a:solidFill>
                  <a:schemeClr val="bg1"/>
                </a:solidFill>
              </a:rPr>
              <a:t>Tiles</a:t>
            </a:r>
            <a:r>
              <a:rPr lang="ru-RU" b="1" dirty="0" smtClean="0">
                <a:solidFill>
                  <a:schemeClr val="bg1"/>
                </a:solidFill>
              </a:rPr>
              <a:t> </a:t>
            </a:r>
            <a:endParaRPr lang="ru-RU" b="1"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CC8EC3DE-6959-4606-92E7-BAA4FE72E2FA}"/>
              </a:ext>
            </a:extLst>
          </p:cNvPr>
          <p:cNvSpPr>
            <a:spLocks noGrp="1"/>
          </p:cNvSpPr>
          <p:nvPr>
            <p:ph type="dt" sz="half" idx="4294967295"/>
          </p:nvPr>
        </p:nvSpPr>
        <p:spPr>
          <a:xfrm>
            <a:off x="0" y="6429375"/>
            <a:ext cx="2743200" cy="365125"/>
          </a:xfrm>
        </p:spPr>
        <p:txBody>
          <a:bodyPr/>
          <a:lstStyle/>
          <a:p>
            <a:r>
              <a:rPr lang="en-US"/>
              <a:t>3/1/20XX</a:t>
            </a:r>
          </a:p>
        </p:txBody>
      </p:sp>
      <p:sp>
        <p:nvSpPr>
          <p:cNvPr id="5" name="Footer Placeholder 4">
            <a:extLst>
              <a:ext uri="{FF2B5EF4-FFF2-40B4-BE49-F238E27FC236}">
                <a16:creationId xmlns:a16="http://schemas.microsoft.com/office/drawing/2014/main" xmlns="" id="{3775AFC8-8A78-4AE3-A237-4E17FE12A115}"/>
              </a:ext>
            </a:extLst>
          </p:cNvPr>
          <p:cNvSpPr>
            <a:spLocks noGrp="1"/>
          </p:cNvSpPr>
          <p:nvPr>
            <p:ph type="ftr" sz="quarter" idx="4294967295"/>
          </p:nvPr>
        </p:nvSpPr>
        <p:spPr>
          <a:xfrm>
            <a:off x="0" y="6429375"/>
            <a:ext cx="4114800" cy="365125"/>
          </a:xfrm>
        </p:spPr>
        <p:txBody>
          <a:bodyPr/>
          <a:lstStyle/>
          <a:p>
            <a:r>
              <a:rPr lang="en-US"/>
              <a:t>SAMPLE FOOTER TEXT</a:t>
            </a:r>
          </a:p>
        </p:txBody>
      </p:sp>
      <p:sp>
        <p:nvSpPr>
          <p:cNvPr id="6" name="Slide Number Placeholder 5">
            <a:extLst>
              <a:ext uri="{FF2B5EF4-FFF2-40B4-BE49-F238E27FC236}">
                <a16:creationId xmlns:a16="http://schemas.microsoft.com/office/drawing/2014/main" xmlns="" id="{8D03D7EC-E54B-4E0E-A5C3-7071C72A8940}"/>
              </a:ext>
            </a:extLst>
          </p:cNvPr>
          <p:cNvSpPr>
            <a:spLocks noGrp="1"/>
          </p:cNvSpPr>
          <p:nvPr>
            <p:ph type="sldNum" sz="quarter" idx="4294967295"/>
          </p:nvPr>
        </p:nvSpPr>
        <p:spPr>
          <a:xfrm>
            <a:off x="9448800" y="6429375"/>
            <a:ext cx="2743200" cy="365125"/>
          </a:xfrm>
        </p:spPr>
        <p:txBody>
          <a:bodyPr/>
          <a:lstStyle/>
          <a:p>
            <a:fld id="{28844951-7827-47D4-8276-7DDE1FA7D85A}" type="slidenum">
              <a:rPr lang="en-US" smtClean="0"/>
              <a:pPr/>
              <a:t>8</a:t>
            </a:fld>
            <a:endParaRPr lang="en-US"/>
          </a:p>
        </p:txBody>
      </p:sp>
      <p:sp>
        <p:nvSpPr>
          <p:cNvPr id="11" name="Скругленный прямоугольник 10"/>
          <p:cNvSpPr/>
          <p:nvPr/>
        </p:nvSpPr>
        <p:spPr>
          <a:xfrm>
            <a:off x="581892" y="568035"/>
            <a:ext cx="5500253" cy="519545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КОНСТРУКТИВНЫЕ ОСОБЕННОСТИ </a:t>
            </a:r>
          </a:p>
          <a:p>
            <a:pPr algn="ctr"/>
            <a:r>
              <a:rPr lang="ru-RU" dirty="0" smtClean="0"/>
              <a:t>• Мобильный, но очень устойчивый из-за цельнометаллической конструкции</a:t>
            </a:r>
            <a:br>
              <a:rPr lang="ru-RU" dirty="0" smtClean="0"/>
            </a:br>
            <a:r>
              <a:rPr lang="ru-RU" dirty="0" smtClean="0"/>
              <a:t>• Большой ЖК дисплей (8,5*11,5 см) с крупными кнопками</a:t>
            </a:r>
            <a:br>
              <a:rPr lang="ru-RU" dirty="0" smtClean="0"/>
            </a:br>
            <a:r>
              <a:rPr lang="ru-RU" dirty="0" smtClean="0"/>
              <a:t>и меню на русском языке</a:t>
            </a:r>
            <a:br>
              <a:rPr lang="ru-RU" dirty="0" smtClean="0"/>
            </a:br>
            <a:r>
              <a:rPr lang="ru-RU" dirty="0" smtClean="0"/>
              <a:t>• Педали с боковой защитой и держателями голени с регулировкой по высоте</a:t>
            </a:r>
            <a:br>
              <a:rPr lang="ru-RU" dirty="0" smtClean="0"/>
            </a:br>
            <a:r>
              <a:rPr lang="ru-RU" dirty="0" smtClean="0"/>
              <a:t> • Модуль для тренировки рук можно развернуть вокруг своей оси на 180 градусов для беспрепятственной тренировки нижних конечностей</a:t>
            </a:r>
            <a:br>
              <a:rPr lang="ru-RU" dirty="0" smtClean="0"/>
            </a:br>
            <a:r>
              <a:rPr lang="ru-RU" dirty="0" smtClean="0"/>
              <a:t> • Держатель для рук эргономичный, нескользящий, оптимальный для захвата</a:t>
            </a:r>
            <a:br>
              <a:rPr lang="ru-RU" dirty="0" smtClean="0"/>
            </a:br>
            <a:r>
              <a:rPr lang="ru-RU" dirty="0" smtClean="0"/>
              <a:t>• </a:t>
            </a:r>
            <a:r>
              <a:rPr lang="ru-RU" dirty="0" err="1" smtClean="0"/>
              <a:t>Межпедальное</a:t>
            </a:r>
            <a:r>
              <a:rPr lang="ru-RU" dirty="0" smtClean="0"/>
              <a:t> расстояние составляет 16 см</a:t>
            </a:r>
            <a:endParaRPr lang="ru-RU" dirty="0"/>
          </a:p>
        </p:txBody>
      </p:sp>
      <p:sp>
        <p:nvSpPr>
          <p:cNvPr id="12" name="Скругленный прямоугольник 11"/>
          <p:cNvSpPr/>
          <p:nvPr/>
        </p:nvSpPr>
        <p:spPr>
          <a:xfrm>
            <a:off x="6206836" y="623454"/>
            <a:ext cx="5444837" cy="541712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ФУНКЦИИ:</a:t>
            </a:r>
            <a:r>
              <a:rPr lang="ru-RU" dirty="0" smtClean="0"/>
              <a:t/>
            </a:r>
            <a:br>
              <a:rPr lang="ru-RU" dirty="0" smtClean="0"/>
            </a:br>
            <a:r>
              <a:rPr lang="ru-RU" dirty="0" smtClean="0"/>
              <a:t> • «Защита движения» - чутко следит в процессе тренировки за развитием тонуса мышц, автоматически регулируя при этом силу тяги мотора. При внезапной </a:t>
            </a:r>
            <a:r>
              <a:rPr lang="ru-RU" dirty="0" err="1" smtClean="0"/>
              <a:t>спастике</a:t>
            </a:r>
            <a:r>
              <a:rPr lang="ru-RU" dirty="0" smtClean="0"/>
              <a:t> тренажер автоматически прекращает работу и освобождает педали от нагрузки.</a:t>
            </a:r>
            <a:br>
              <a:rPr lang="ru-RU" dirty="0" smtClean="0"/>
            </a:br>
            <a:r>
              <a:rPr lang="ru-RU" dirty="0" smtClean="0"/>
              <a:t> • «Спазм Контроль» - автоматически начинает вращение педалей в противоположную сторону.</a:t>
            </a:r>
            <a:br>
              <a:rPr lang="ru-RU" dirty="0" smtClean="0"/>
            </a:br>
            <a:r>
              <a:rPr lang="ru-RU" dirty="0" smtClean="0"/>
              <a:t> • «Симметрическая тренировка» - отображает на мониторе силу отдачи левой и правой ноги в процентном соотношении при активно-пассивной и активной тренировке.</a:t>
            </a:r>
            <a:br>
              <a:rPr lang="ru-RU" dirty="0" smtClean="0"/>
            </a:br>
            <a:r>
              <a:rPr lang="ru-RU" dirty="0" smtClean="0"/>
              <a:t> • «Расслабляющий режим» - мягкие и плавные движения медленно снимают напряженность мускула.</a:t>
            </a:r>
            <a:endParaRPr lang="ru-RU" dirty="0"/>
          </a:p>
        </p:txBody>
      </p:sp>
    </p:spTree>
    <p:extLst>
      <p:ext uri="{BB962C8B-B14F-4D97-AF65-F5344CB8AC3E}">
        <p14:creationId xmlns:p14="http://schemas.microsoft.com/office/powerpoint/2010/main" xmlns="" val="32764798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sun9-74.userapi.com/impg/rLeyPYCwjMV3apK_zUtokBqCOUXeFt2vYt6Gig/dUsP-ORvpmU.jpg?size=1280x817&amp;quality=95&amp;sign=e89833160a399e076d9b95c0be17f81d&amp;type=album"/>
          <p:cNvPicPr>
            <a:picLocks noChangeAspect="1" noChangeArrowheads="1"/>
          </p:cNvPicPr>
          <p:nvPr/>
        </p:nvPicPr>
        <p:blipFill>
          <a:blip r:embed="rId2"/>
          <a:srcRect/>
          <a:stretch>
            <a:fillRect/>
          </a:stretch>
        </p:blipFill>
        <p:spPr bwMode="auto">
          <a:xfrm>
            <a:off x="656098" y="929997"/>
            <a:ext cx="4622483" cy="3143239"/>
          </a:xfrm>
          <a:prstGeom prst="rect">
            <a:avLst/>
          </a:prstGeom>
          <a:noFill/>
        </p:spPr>
      </p:pic>
      <p:sp>
        <p:nvSpPr>
          <p:cNvPr id="7" name="Скругленный прямоугольник 6"/>
          <p:cNvSpPr/>
          <p:nvPr/>
        </p:nvSpPr>
        <p:spPr>
          <a:xfrm>
            <a:off x="5638800" y="540327"/>
            <a:ext cx="6012873" cy="1925782"/>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 помощью приложения МОТО </a:t>
            </a:r>
            <a:r>
              <a:rPr lang="ru-RU" dirty="0" err="1" smtClean="0"/>
              <a:t>арр</a:t>
            </a:r>
            <a:r>
              <a:rPr lang="ru-RU" dirty="0" smtClean="0"/>
              <a:t> можно создавать группы пользователей и классы, что дает возможность наблюдать, сколько времени каждый пользователь уделяет занятиям, отслеживать улучшение результатов в течение определенного периода времени.</a:t>
            </a:r>
            <a:endParaRPr lang="ru-RU" dirty="0"/>
          </a:p>
        </p:txBody>
      </p:sp>
      <p:sp>
        <p:nvSpPr>
          <p:cNvPr id="9" name="Скругленный прямоугольник 8"/>
          <p:cNvSpPr/>
          <p:nvPr/>
        </p:nvSpPr>
        <p:spPr>
          <a:xfrm>
            <a:off x="789709" y="4170218"/>
            <a:ext cx="4655127" cy="202276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Интерактивные сенсорные напольные МО™ дули МОТО </a:t>
            </a:r>
            <a:r>
              <a:rPr lang="ru-RU" dirty="0" err="1" smtClean="0"/>
              <a:t>Tiles</a:t>
            </a:r>
            <a:r>
              <a:rPr lang="ru-RU" dirty="0" smtClean="0"/>
              <a:t> являются инструментом для развития двигательной активности в игровой форме, подходят для оснащения залов ЛФК.</a:t>
            </a:r>
            <a:endParaRPr lang="ru-RU" dirty="0"/>
          </a:p>
        </p:txBody>
      </p:sp>
      <p:sp>
        <p:nvSpPr>
          <p:cNvPr id="10" name="Скругленный прямоугольник 9"/>
          <p:cNvSpPr/>
          <p:nvPr/>
        </p:nvSpPr>
        <p:spPr>
          <a:xfrm>
            <a:off x="6179127" y="3214255"/>
            <a:ext cx="5389418" cy="286789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Все игры локализованы на казахский и русский языки.</a:t>
            </a:r>
            <a:br>
              <a:rPr lang="ru-RU" dirty="0" smtClean="0"/>
            </a:br>
            <a:r>
              <a:rPr lang="ru-RU" dirty="0" smtClean="0"/>
              <a:t>В приложении можно выбирать игры, изменять настройки игры, регистрировать время выполнения заданий и вести счет для нескольких участников.</a:t>
            </a: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xmlns="" id="{A7FD409D-82CA-4A05-9EF1-71EEFF9420DE}"/>
              </a:ext>
            </a:extLst>
          </p:cNvPr>
          <p:cNvSpPr>
            <a:spLocks noGrp="1"/>
          </p:cNvSpPr>
          <p:nvPr>
            <p:ph type="dt" sz="half" idx="4294967295"/>
          </p:nvPr>
        </p:nvSpPr>
        <p:spPr>
          <a:xfrm>
            <a:off x="0" y="6429375"/>
            <a:ext cx="2743200" cy="365125"/>
          </a:xfrm>
        </p:spPr>
        <p:txBody>
          <a:bodyPr/>
          <a:lstStyle/>
          <a:p>
            <a:r>
              <a:rPr lang="en-US"/>
              <a:t>3/1/20XX</a:t>
            </a:r>
          </a:p>
        </p:txBody>
      </p:sp>
      <p:sp>
        <p:nvSpPr>
          <p:cNvPr id="8" name="Footer Placeholder 7">
            <a:extLst>
              <a:ext uri="{FF2B5EF4-FFF2-40B4-BE49-F238E27FC236}">
                <a16:creationId xmlns:a16="http://schemas.microsoft.com/office/drawing/2014/main" xmlns="" id="{CDD187DA-D1E6-4203-8426-B028CDCA5BAF}"/>
              </a:ext>
            </a:extLst>
          </p:cNvPr>
          <p:cNvSpPr>
            <a:spLocks noGrp="1"/>
          </p:cNvSpPr>
          <p:nvPr>
            <p:ph type="ftr" sz="quarter" idx="4294967295"/>
          </p:nvPr>
        </p:nvSpPr>
        <p:spPr>
          <a:xfrm>
            <a:off x="0" y="6429375"/>
            <a:ext cx="4114800" cy="365125"/>
          </a:xfrm>
        </p:spPr>
        <p:txBody>
          <a:bodyPr/>
          <a:lstStyle/>
          <a:p>
            <a:r>
              <a:rPr lang="en-US"/>
              <a:t>SAMPLE FOOTER TEXT</a:t>
            </a:r>
          </a:p>
        </p:txBody>
      </p:sp>
      <p:sp>
        <p:nvSpPr>
          <p:cNvPr id="9" name="Slide Number Placeholder 8">
            <a:extLst>
              <a:ext uri="{FF2B5EF4-FFF2-40B4-BE49-F238E27FC236}">
                <a16:creationId xmlns:a16="http://schemas.microsoft.com/office/drawing/2014/main" xmlns="" id="{7BD57D52-635E-45A8-AB12-6DAF783169CA}"/>
              </a:ext>
            </a:extLst>
          </p:cNvPr>
          <p:cNvSpPr>
            <a:spLocks noGrp="1"/>
          </p:cNvSpPr>
          <p:nvPr>
            <p:ph type="sldNum" sz="quarter" idx="4294967295"/>
          </p:nvPr>
        </p:nvSpPr>
        <p:spPr>
          <a:xfrm>
            <a:off x="9448800" y="6429375"/>
            <a:ext cx="2743200" cy="365125"/>
          </a:xfrm>
        </p:spPr>
        <p:txBody>
          <a:bodyPr/>
          <a:lstStyle/>
          <a:p>
            <a:fld id="{28844951-7827-47D4-8276-7DDE1FA7D85A}" type="slidenum">
              <a:rPr lang="en-US" smtClean="0"/>
              <a:pPr/>
              <a:t>9</a:t>
            </a:fld>
            <a:endParaRPr lang="en-US"/>
          </a:p>
        </p:txBody>
      </p:sp>
      <p:sp>
        <p:nvSpPr>
          <p:cNvPr id="13" name="Скругленный прямоугольник 12"/>
          <p:cNvSpPr/>
          <p:nvPr/>
        </p:nvSpPr>
        <p:spPr>
          <a:xfrm>
            <a:off x="651164" y="983673"/>
            <a:ext cx="9892145" cy="272934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ФУНКЦИОНАЛЬНЫЕ ВОЗМОЖНОСТИ</a:t>
            </a:r>
            <a:r>
              <a:rPr lang="ru-RU" dirty="0" smtClean="0"/>
              <a:t>:</a:t>
            </a:r>
            <a:br>
              <a:rPr lang="ru-RU" dirty="0" smtClean="0"/>
            </a:br>
            <a:r>
              <a:rPr lang="ru-RU" dirty="0" smtClean="0"/>
              <a:t> •  Возможность проведения тренировки из инвалидной коляски, стула, положения на спине</a:t>
            </a:r>
            <a:br>
              <a:rPr lang="ru-RU" dirty="0" smtClean="0"/>
            </a:br>
            <a:r>
              <a:rPr lang="ru-RU" dirty="0" smtClean="0"/>
              <a:t>• Регулировка числа оборотов (0-60 в минуту) и времени тренировки (0-120 минут)</a:t>
            </a:r>
            <a:br>
              <a:rPr lang="ru-RU" dirty="0" smtClean="0"/>
            </a:br>
            <a:r>
              <a:rPr lang="ru-RU" dirty="0" smtClean="0"/>
              <a:t>• Движение вперед и назад (реверсивное)</a:t>
            </a:r>
            <a:br>
              <a:rPr lang="ru-RU" dirty="0" smtClean="0"/>
            </a:br>
            <a:r>
              <a:rPr lang="ru-RU" dirty="0" smtClean="0"/>
              <a:t> •  Возможность анализировать результаты тренировки (данные выводятся на монитор)</a:t>
            </a:r>
            <a:br>
              <a:rPr lang="ru-RU" dirty="0" smtClean="0"/>
            </a:br>
            <a:r>
              <a:rPr lang="ru-RU" dirty="0" smtClean="0"/>
              <a:t>Постоянное отображение на мониторе: пройденного расстояния, продолжительности тренировки, мышечного тонуса, скорости и прилагаемых усилий (в Ваттах)</a:t>
            </a:r>
            <a:br>
              <a:rPr lang="ru-RU" dirty="0" smtClean="0"/>
            </a:br>
            <a:r>
              <a:rPr lang="ru-RU" dirty="0" smtClean="0"/>
              <a:t>• Регулировка силы сопротивления при активной тренировке (20 уровней)</a:t>
            </a:r>
            <a:endParaRPr lang="ru-RU" dirty="0"/>
          </a:p>
        </p:txBody>
      </p:sp>
      <p:sp>
        <p:nvSpPr>
          <p:cNvPr id="14" name="Скругленный прямоугольник 13"/>
          <p:cNvSpPr/>
          <p:nvPr/>
        </p:nvSpPr>
        <p:spPr>
          <a:xfrm>
            <a:off x="1787236" y="3754582"/>
            <a:ext cx="9906000" cy="257694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ТРИ РЕЖИМА ТРЕНИРОВКИ:</a:t>
            </a:r>
            <a:r>
              <a:rPr lang="ru-RU" dirty="0" smtClean="0"/>
              <a:t/>
            </a:r>
            <a:br>
              <a:rPr lang="ru-RU" dirty="0" smtClean="0"/>
            </a:br>
            <a:r>
              <a:rPr lang="ru-RU" dirty="0" smtClean="0"/>
              <a:t>• Пассивная тренировка: нормализация мышечного тонуса и улучшение кровообращения у больных со спастическими параличами</a:t>
            </a:r>
            <a:br>
              <a:rPr lang="ru-RU" dirty="0" smtClean="0"/>
            </a:br>
            <a:r>
              <a:rPr lang="ru-RU" dirty="0" smtClean="0"/>
              <a:t>• Пассивно-активная тренировка: тренировка мышц при минимальных физических способностях, автоматическое улавливание даже небольшого усилия и поддержание его электромотором</a:t>
            </a:r>
            <a:br>
              <a:rPr lang="ru-RU" dirty="0" smtClean="0"/>
            </a:br>
            <a:r>
              <a:rPr lang="ru-RU" dirty="0" smtClean="0"/>
              <a:t>• Активная тренировка: вращение педалей собственными</a:t>
            </a:r>
            <a:br>
              <a:rPr lang="ru-RU" dirty="0" smtClean="0"/>
            </a:br>
            <a:r>
              <a:rPr lang="ru-RU" dirty="0" smtClean="0"/>
              <a:t>усилиями</a:t>
            </a:r>
            <a:endParaRPr lang="ru-RU" dirty="0"/>
          </a:p>
        </p:txBody>
      </p:sp>
    </p:spTree>
    <p:extLst>
      <p:ext uri="{BB962C8B-B14F-4D97-AF65-F5344CB8AC3E}">
        <p14:creationId xmlns:p14="http://schemas.microsoft.com/office/powerpoint/2010/main" xmlns="" val="1448471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LuminousVTI">
  <a:themeElements>
    <a:clrScheme name="Custom 54">
      <a:dk1>
        <a:sysClr val="windowText" lastClr="000000"/>
      </a:dk1>
      <a:lt1>
        <a:sysClr val="window" lastClr="FFFFFF"/>
      </a:lt1>
      <a:dk2>
        <a:srgbClr val="201449"/>
      </a:dk2>
      <a:lt2>
        <a:srgbClr val="EEEEEE"/>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8477FE"/>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LuminousVTI" id="{3EBF12FF-FD44-415B-AB75-5B4F7E5C3AC4}" vid="{521B7FAE-6A8D-4468-B79A-0706294A0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F4B188-9E41-4609-81DC-EA2587D009AE}">
  <ds:schemaRefs>
    <ds:schemaRef ds:uri="http://schemas.microsoft.com/sharepoint/v3/contenttype/forms"/>
  </ds:schemaRefs>
</ds:datastoreItem>
</file>

<file path=customXml/itemProps2.xml><?xml version="1.0" encoding="utf-8"?>
<ds:datastoreItem xmlns:ds="http://schemas.openxmlformats.org/officeDocument/2006/customXml" ds:itemID="{DAAFE2A1-77F8-441E-9B9F-DD61C354F4FE}">
  <ds:schemaRefs>
    <ds:schemaRef ds:uri="http://schemas.microsoft.com/office/2006/metadata/properties"/>
    <ds:schemaRef ds:uri="http://www.w3.org/2000/xmlns/"/>
    <ds:schemaRef ds:uri="71af3243-3dd4-4a8d-8c0d-dd76da1f02a5"/>
    <ds:schemaRef ds:uri="http://schemas.microsoft.com/sharepoint/v3"/>
    <ds:schemaRef ds:uri="http://www.w3.org/2001/XMLSchema-instance"/>
    <ds:schemaRef ds:uri="http://schemas.microsoft.com/office/infopath/2007/PartnerControls"/>
    <ds:schemaRef ds:uri="230e9df3-be65-4c73-a93b-d1236ebd677e"/>
  </ds:schemaRefs>
</ds:datastoreItem>
</file>

<file path=customXml/itemProps3.xml><?xml version="1.0" encoding="utf-8"?>
<ds:datastoreItem xmlns:ds="http://schemas.openxmlformats.org/officeDocument/2006/customXml" ds:itemID="{56052644-F409-493B-8E91-969D43897F27}">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1997</TotalTime>
  <Words>3275</Words>
  <Application>Microsoft Office PowerPoint</Application>
  <PresentationFormat>Произвольный</PresentationFormat>
  <Paragraphs>244</Paragraphs>
  <Slides>80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80</vt:i4>
      </vt:variant>
    </vt:vector>
  </HeadingPairs>
  <TitlesOfParts>
    <vt:vector size="81" baseType="lpstr">
      <vt:lpstr>LuminousVTI</vt:lpstr>
      <vt:lpstr>Тема: «Реабилитационное оборудование ЛФК»</vt:lpstr>
      <vt:lpstr>«Гравитон» Рефлекторно-нагрузочное устройство</vt:lpstr>
      <vt:lpstr> «Гравитон» рефлекторно-нагрузочное устройство</vt:lpstr>
      <vt:lpstr> Нейро-ортопедический реабилитационный комбинезон РК «Фаэтон»</vt:lpstr>
      <vt:lpstr>Слайд 5</vt:lpstr>
      <vt:lpstr>Слайд 6</vt:lpstr>
      <vt:lpstr>Слайд 7</vt:lpstr>
      <vt:lpstr>Слайд 8</vt:lpstr>
      <vt:lpstr>Слайд 9</vt:lpstr>
      <vt:lpstr> </vt:lpstr>
      <vt:lpstr>Слайд 11</vt:lpstr>
      <vt:lpstr>Слайд 12</vt:lpstr>
      <vt:lpstr>Слайд 13</vt:lpstr>
      <vt:lpstr>Слайд 14</vt:lpstr>
      <vt:lpstr>Велосипеды Рифтон </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Реабилитационное оборудование ЛФК</dc:title>
  <dc:creator>Алина Кирсанкина</dc:creator>
  <cp:lastModifiedBy>user</cp:lastModifiedBy>
  <cp:revision>69</cp:revision>
  <dcterms:created xsi:type="dcterms:W3CDTF">2023-12-14T09:19:03Z</dcterms:created>
  <dcterms:modified xsi:type="dcterms:W3CDTF">2024-02-07T04:49:58Z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