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882" r:id="rId1"/>
  </p:sldMasterIdLst>
  <p:notesMasterIdLst>
    <p:notesMasterId r:id="rId21"/>
  </p:notesMasterIdLst>
  <p:sldIdLst>
    <p:sldId id="268" r:id="rId2"/>
    <p:sldId id="256" r:id="rId3"/>
    <p:sldId id="272" r:id="rId4"/>
    <p:sldId id="275" r:id="rId5"/>
    <p:sldId id="258" r:id="rId6"/>
    <p:sldId id="276" r:id="rId7"/>
    <p:sldId id="259" r:id="rId8"/>
    <p:sldId id="277" r:id="rId9"/>
    <p:sldId id="260" r:id="rId10"/>
    <p:sldId id="279" r:id="rId11"/>
    <p:sldId id="261" r:id="rId12"/>
    <p:sldId id="281" r:id="rId13"/>
    <p:sldId id="263" r:id="rId14"/>
    <p:sldId id="282" r:id="rId15"/>
    <p:sldId id="264" r:id="rId16"/>
    <p:sldId id="283" r:id="rId17"/>
    <p:sldId id="265" r:id="rId18"/>
    <p:sldId id="284" r:id="rId19"/>
    <p:sldId id="269" r:id="rId20"/>
  </p:sldIdLst>
  <p:sldSz cx="14630400" cy="8229600"/>
  <p:notesSz cx="8229600" cy="14630400"/>
  <p:embeddedFontLs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Nunito Semi Bold" panose="020B0604020202020204" charset="-52"/>
      <p:regular r:id="rId26"/>
    </p:embeddedFont>
    <p:embeddedFont>
      <p:font typeface="PT Sans" panose="020B0503020203020204" pitchFamily="34" charset="-52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44" y="8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1054" y="822960"/>
            <a:ext cx="9601200" cy="3566161"/>
          </a:xfrm>
        </p:spPr>
        <p:txBody>
          <a:bodyPr anchor="b">
            <a:normAutofit/>
          </a:bodyPr>
          <a:lstStyle>
            <a:lvl1pPr algn="l">
              <a:defRPr sz="576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1054" y="4612641"/>
            <a:ext cx="7680960" cy="233680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9873614" y="10160"/>
            <a:ext cx="4572000" cy="45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329805" y="109855"/>
            <a:ext cx="7296786" cy="72967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8682990" y="274320"/>
            <a:ext cx="5943600" cy="59436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803005" y="38734"/>
            <a:ext cx="5823587" cy="582358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9414512" y="731522"/>
            <a:ext cx="5212079" cy="521207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7046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22960" y="640080"/>
            <a:ext cx="12982574" cy="374904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2" y="4612640"/>
            <a:ext cx="9965052" cy="54864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20"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63034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anchor="ctr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4937760"/>
            <a:ext cx="10243186" cy="225552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2576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4" y="822960"/>
            <a:ext cx="10972801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35454" y="4114800"/>
            <a:ext cx="10241280" cy="4572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48640" indent="0">
              <a:buFontTx/>
              <a:buNone/>
              <a:defRPr/>
            </a:lvl2pPr>
            <a:lvl3pPr marL="1097280" indent="0">
              <a:buFontTx/>
              <a:buNone/>
              <a:defRPr/>
            </a:lvl3pPr>
            <a:lvl4pPr marL="1645920" indent="0">
              <a:buFontTx/>
              <a:buNone/>
              <a:defRPr/>
            </a:lvl4pPr>
            <a:lvl5pPr marL="219456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161281"/>
            <a:ext cx="10241280" cy="2021838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473880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4114800"/>
            <a:ext cx="10241280" cy="2036880"/>
          </a:xfrm>
        </p:spPr>
        <p:txBody>
          <a:bodyPr anchor="b">
            <a:normAutofit/>
          </a:bodyPr>
          <a:lstStyle>
            <a:lvl1pPr algn="l">
              <a:defRPr sz="384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3" y="6159577"/>
            <a:ext cx="10243188" cy="103248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5182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696" y="822960"/>
            <a:ext cx="10972800" cy="3291840"/>
          </a:xfrm>
        </p:spPr>
        <p:txBody>
          <a:bodyPr anchor="ctr">
            <a:normAutofit/>
          </a:bodyPr>
          <a:lstStyle>
            <a:lvl1pPr algn="l">
              <a:defRPr sz="384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5" y="4714241"/>
            <a:ext cx="10241281" cy="125983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974080"/>
            <a:ext cx="10241281" cy="1219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174" y="974667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/>
            <a:r>
              <a:rPr lang="en-US" sz="96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42494" y="3322321"/>
            <a:ext cx="731520" cy="70173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/>
          <a:p>
            <a:pPr lvl="0" algn="r"/>
            <a:r>
              <a:rPr lang="en-US" sz="96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78276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6" y="822960"/>
            <a:ext cx="12070080" cy="329184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1054" y="4714241"/>
            <a:ext cx="10241280" cy="100584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8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5720079"/>
            <a:ext cx="10241281" cy="147320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2588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3534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22254" y="822960"/>
            <a:ext cx="246888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2960" y="822960"/>
            <a:ext cx="9387840" cy="637032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5654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739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824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99100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08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737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41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6551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1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436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4" y="2407920"/>
            <a:ext cx="10241281" cy="2737920"/>
          </a:xfrm>
        </p:spPr>
        <p:txBody>
          <a:bodyPr anchor="b">
            <a:normAutofit/>
          </a:bodyPr>
          <a:lstStyle>
            <a:lvl1pPr algn="l">
              <a:defRPr sz="432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6" y="5394960"/>
            <a:ext cx="10241280" cy="1798320"/>
          </a:xfrm>
        </p:spPr>
        <p:txBody>
          <a:bodyPr anchor="t">
            <a:normAutofit/>
          </a:bodyPr>
          <a:lstStyle>
            <a:lvl1pPr marL="0" indent="0" algn="l">
              <a:buNone/>
              <a:defRPr sz="2160">
                <a:solidFill>
                  <a:schemeClr val="bg2">
                    <a:lumMod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02731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1054" y="822961"/>
            <a:ext cx="5925186" cy="433832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69760" y="822961"/>
            <a:ext cx="5921375" cy="433831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104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6497" y="822960"/>
            <a:ext cx="5579744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054" y="1524635"/>
            <a:ext cx="592518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94879" y="822960"/>
            <a:ext cx="5598161" cy="691514"/>
          </a:xfrm>
        </p:spPr>
        <p:txBody>
          <a:bodyPr anchor="b">
            <a:noAutofit/>
          </a:bodyPr>
          <a:lstStyle>
            <a:lvl1pPr marL="0" indent="0">
              <a:buNone/>
              <a:defRPr sz="3360" b="0">
                <a:solidFill>
                  <a:schemeClr val="tx1"/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854" y="1514474"/>
            <a:ext cx="5915026" cy="3636646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0106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9738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4333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014" y="822960"/>
            <a:ext cx="4389120" cy="1645920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055" y="822960"/>
            <a:ext cx="7132321" cy="637032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014" y="2651760"/>
            <a:ext cx="4389120" cy="2509520"/>
          </a:xfrm>
        </p:spPr>
        <p:txBody>
          <a:bodyPr anchor="t">
            <a:normAutofit/>
          </a:bodyPr>
          <a:lstStyle>
            <a:lvl1pPr marL="0" indent="0">
              <a:buNone/>
              <a:defRPr sz="192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443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74" y="1737360"/>
            <a:ext cx="7223760" cy="1371600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6814" y="1097280"/>
            <a:ext cx="3937169" cy="54864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7374" y="3332480"/>
            <a:ext cx="7225666" cy="2458720"/>
          </a:xfrm>
        </p:spPr>
        <p:txBody>
          <a:bodyPr anchor="t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615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048363" y="3556000"/>
            <a:ext cx="3578230" cy="3850640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054" y="5384799"/>
            <a:ext cx="10241280" cy="18084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4" y="822961"/>
            <a:ext cx="10241280" cy="433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85294" y="7406641"/>
            <a:ext cx="192024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1054" y="7406641"/>
            <a:ext cx="9052560" cy="43815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435841" y="6694171"/>
            <a:ext cx="1370694" cy="8039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4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8769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  <p:sldLayoutId id="2147483907" r:id="rId25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432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9154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16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440180" indent="-34290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2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85166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400300" indent="-20574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301752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56616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411480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663440" indent="-274320" algn="l" defTabSz="548640" rtl="0" eaLnBrk="1" latinLnBrk="0" hangingPunct="1">
        <a:spcBef>
          <a:spcPct val="20000"/>
        </a:spcBef>
        <a:spcAft>
          <a:spcPts val="72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8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image" Target="../media/image13.svg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dilet.zan.kz/rus/docs/V2500036047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3"/>
          <p:cNvSpPr/>
          <p:nvPr/>
        </p:nvSpPr>
        <p:spPr>
          <a:xfrm>
            <a:off x="840434" y="2501806"/>
            <a:ext cx="239838" cy="1407690"/>
          </a:xfrm>
          <a:prstGeom prst="rect">
            <a:avLst/>
          </a:prstGeom>
          <a:solidFill>
            <a:srgbClr val="F2B42D"/>
          </a:solidFill>
          <a:ln/>
        </p:spPr>
      </p:sp>
      <p:sp>
        <p:nvSpPr>
          <p:cNvPr id="9" name="TextBox 8"/>
          <p:cNvSpPr txBox="1"/>
          <p:nvPr/>
        </p:nvSpPr>
        <p:spPr>
          <a:xfrm>
            <a:off x="1080272" y="2470967"/>
            <a:ext cx="10344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 с ООП в организациях образования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6184" y="309966"/>
            <a:ext cx="10556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КГУ « Областная психолого-медико- педагогическая консультация» Управления образования Акмолинской области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87878" y="7346197"/>
            <a:ext cx="3843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Көкшетау 2025 ж.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scan0003">
            <a:extLst>
              <a:ext uri="{FF2B5EF4-FFF2-40B4-BE49-F238E27FC236}">
                <a16:creationId xmlns:a16="http://schemas.microsoft.com/office/drawing/2014/main" id="{861EB8DB-55A5-4611-91D9-86342C37E17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hape 3">
            <a:extLst>
              <a:ext uri="{FF2B5EF4-FFF2-40B4-BE49-F238E27FC236}">
                <a16:creationId xmlns:a16="http://schemas.microsoft.com/office/drawing/2014/main" id="{B934190B-505B-917F-B2A4-A236F56AB1B4}"/>
              </a:ext>
            </a:extLst>
          </p:cNvPr>
          <p:cNvSpPr/>
          <p:nvPr/>
        </p:nvSpPr>
        <p:spPr>
          <a:xfrm>
            <a:off x="840434" y="4640507"/>
            <a:ext cx="239838" cy="1800409"/>
          </a:xfrm>
          <a:prstGeom prst="rect">
            <a:avLst/>
          </a:prstGeom>
          <a:solidFill>
            <a:srgbClr val="F2B42D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89CC1-02BA-42B0-3CB5-4F2934E9B280}"/>
              </a:ext>
            </a:extLst>
          </p:cNvPr>
          <p:cNvSpPr txBox="1"/>
          <p:nvPr/>
        </p:nvSpPr>
        <p:spPr>
          <a:xfrm>
            <a:off x="1080272" y="4525417"/>
            <a:ext cx="1265560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endParaRPr lang="ru-RU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58BFF2-68BB-FD11-03DE-6713FE460978}"/>
              </a:ext>
            </a:extLst>
          </p:cNvPr>
          <p:cNvSpPr txBox="1"/>
          <p:nvPr/>
        </p:nvSpPr>
        <p:spPr>
          <a:xfrm>
            <a:off x="1311965" y="1192696"/>
            <a:ext cx="1034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Ақмола облысы білім басқармасының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Облыстық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психологиялық-медициналық-педагогикалық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мекемесі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85C52-0684-9D9A-3002-9EB46871F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807500-3909-D541-53A3-ADACC70AB8C2}"/>
              </a:ext>
            </a:extLst>
          </p:cNvPr>
          <p:cNvSpPr txBox="1"/>
          <p:nvPr/>
        </p:nvSpPr>
        <p:spPr>
          <a:xfrm>
            <a:off x="589576" y="-39411"/>
            <a:ext cx="103010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қолдауды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E87967-8A3F-6F98-621C-576EC025CA1E}"/>
              </a:ext>
            </a:extLst>
          </p:cNvPr>
          <p:cNvSpPr txBox="1"/>
          <p:nvPr/>
        </p:nvSpPr>
        <p:spPr>
          <a:xfrm>
            <a:off x="487017" y="1267043"/>
            <a:ext cx="11196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ішінде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593135-EC3C-C901-C205-0322BC0763C3}"/>
              </a:ext>
            </a:extLst>
          </p:cNvPr>
          <p:cNvSpPr txBox="1"/>
          <p:nvPr/>
        </p:nvSpPr>
        <p:spPr>
          <a:xfrm>
            <a:off x="294113" y="3214802"/>
            <a:ext cx="40641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ru-RU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</a:t>
            </a:r>
            <a:endParaRPr lang="ru-RU" sz="28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990503-7510-EA3B-8E65-6812C35328FE}"/>
              </a:ext>
            </a:extLst>
          </p:cNvPr>
          <p:cNvSpPr txBox="1"/>
          <p:nvPr/>
        </p:nvSpPr>
        <p:spPr>
          <a:xfrm>
            <a:off x="487017" y="4622857"/>
            <a:ext cx="34832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қолайсыз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ADF440-8F1E-8991-D7A6-5414219BCE74}"/>
              </a:ext>
            </a:extLst>
          </p:cNvPr>
          <p:cNvSpPr txBox="1"/>
          <p:nvPr/>
        </p:nvSpPr>
        <p:spPr>
          <a:xfrm>
            <a:off x="4358309" y="3257008"/>
            <a:ext cx="413964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кедергілер</a:t>
            </a:r>
            <a:endParaRPr lang="ru-RU" sz="2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D608B6-5E5D-D63E-56A3-E536EB1A4A47}"/>
              </a:ext>
            </a:extLst>
          </p:cNvPr>
          <p:cNvSpPr txBox="1"/>
          <p:nvPr/>
        </p:nvSpPr>
        <p:spPr>
          <a:xfrm>
            <a:off x="4883239" y="4544580"/>
            <a:ext cx="38911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Әлеуметтік-психологиялық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тілдік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сипаттағы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кедергілері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B6B25F-3828-D895-4D00-4D26D2FA410F}"/>
              </a:ext>
            </a:extLst>
          </p:cNvPr>
          <p:cNvSpPr txBox="1"/>
          <p:nvPr/>
        </p:nvSpPr>
        <p:spPr>
          <a:xfrm>
            <a:off x="8189246" y="3257008"/>
            <a:ext cx="5989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</a:t>
            </a:r>
            <a:r>
              <a:rPr lang="kk-KZ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kk-KZ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endParaRPr lang="ru-RU" sz="24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D345BC-8BFD-0F1F-627D-E153F5BE3882}"/>
              </a:ext>
            </a:extLst>
          </p:cNvPr>
          <p:cNvSpPr txBox="1"/>
          <p:nvPr/>
        </p:nvSpPr>
        <p:spPr>
          <a:xfrm>
            <a:off x="8959065" y="4494135"/>
            <a:ext cx="46599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00261C-DCDB-F654-21E8-0BAD47351967}"/>
              </a:ext>
            </a:extLst>
          </p:cNvPr>
          <p:cNvSpPr txBox="1"/>
          <p:nvPr/>
        </p:nvSpPr>
        <p:spPr>
          <a:xfrm>
            <a:off x="589576" y="6719211"/>
            <a:ext cx="13305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диагностика,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кеңес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заңды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өкілдердің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келісімімен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Стрелка вниз 13">
            <a:extLst>
              <a:ext uri="{FF2B5EF4-FFF2-40B4-BE49-F238E27FC236}">
                <a16:creationId xmlns:a16="http://schemas.microsoft.com/office/drawing/2014/main" id="{C686A6A7-717D-C2C3-6173-81D6F6C72789}"/>
              </a:ext>
            </a:extLst>
          </p:cNvPr>
          <p:cNvSpPr/>
          <p:nvPr/>
        </p:nvSpPr>
        <p:spPr>
          <a:xfrm>
            <a:off x="1495882" y="2040693"/>
            <a:ext cx="1193369" cy="945397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13">
            <a:extLst>
              <a:ext uri="{FF2B5EF4-FFF2-40B4-BE49-F238E27FC236}">
                <a16:creationId xmlns:a16="http://schemas.microsoft.com/office/drawing/2014/main" id="{2058ACB7-07FF-F3BA-F204-493E50528330}"/>
              </a:ext>
            </a:extLst>
          </p:cNvPr>
          <p:cNvSpPr/>
          <p:nvPr/>
        </p:nvSpPr>
        <p:spPr>
          <a:xfrm>
            <a:off x="5831448" y="2038587"/>
            <a:ext cx="1193369" cy="945397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13">
            <a:extLst>
              <a:ext uri="{FF2B5EF4-FFF2-40B4-BE49-F238E27FC236}">
                <a16:creationId xmlns:a16="http://schemas.microsoft.com/office/drawing/2014/main" id="{0EB30F57-E94D-4254-8808-FAB13F8BBD21}"/>
              </a:ext>
            </a:extLst>
          </p:cNvPr>
          <p:cNvSpPr/>
          <p:nvPr/>
        </p:nvSpPr>
        <p:spPr>
          <a:xfrm>
            <a:off x="10289528" y="2058023"/>
            <a:ext cx="1193369" cy="945397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scan0003">
            <a:extLst>
              <a:ext uri="{FF2B5EF4-FFF2-40B4-BE49-F238E27FC236}">
                <a16:creationId xmlns:a16="http://schemas.microsoft.com/office/drawing/2014/main" id="{E15F8A76-9FBB-04BD-ADD0-8001618AC1A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146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6942" y="495946"/>
            <a:ext cx="13265734" cy="1231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Кому оказывается психолого-педагогическое сопровождение?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526942" y="2213372"/>
            <a:ext cx="12954952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Сопровождение направлено на создание социальных и психолого-педагогических условий для успешного обучения, развития и социализации.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82333" y="4276845"/>
            <a:ext cx="4143732" cy="616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Поведенческие и эмоциональные проблемы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340842" y="5346145"/>
            <a:ext cx="4143732" cy="14861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Обучающиеся с поведенческими и эмоциональными проблемами, а также неблагоприятными психологическими факторами.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43274" y="4190225"/>
            <a:ext cx="4143732" cy="9453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Социально-психологические барьеры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4957034" y="5346145"/>
            <a:ext cx="4405550" cy="15186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Обучающиеся с барьерами социально-психологического, экономического, языкового и культурного характера.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648825" y="4344233"/>
            <a:ext cx="3404235" cy="3080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Ограниченные</a:t>
            </a: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возможности</a:t>
            </a:r>
            <a:endParaRPr lang="en-US" sz="2800" b="1" dirty="0">
              <a:solidFill>
                <a:schemeClr val="tx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9835044" y="5346145"/>
            <a:ext cx="4143851" cy="335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Дети с ограниченными возможностями</a:t>
            </a:r>
            <a:r>
              <a:rPr lang="en-US" sz="16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526942" y="6996708"/>
            <a:ext cx="13792676" cy="670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Психологическая диагностика, консультирование и тренинги проводятся только с письменного согласия родителей или иных законных представителей.</a:t>
            </a:r>
            <a:endParaRPr lang="en-US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19339" y="3055423"/>
            <a:ext cx="1193369" cy="945397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456637" y="3055423"/>
            <a:ext cx="1193369" cy="945397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392677" y="3059230"/>
            <a:ext cx="1193369" cy="945397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scan0003">
            <a:extLst>
              <a:ext uri="{FF2B5EF4-FFF2-40B4-BE49-F238E27FC236}">
                <a16:creationId xmlns:a16="http://schemas.microsoft.com/office/drawing/2014/main" id="{2246333F-2E7C-4E49-BD6D-88C68DF8C2B3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">
            <a:extLst>
              <a:ext uri="{FF2B5EF4-FFF2-40B4-BE49-F238E27FC236}">
                <a16:creationId xmlns:a16="http://schemas.microsoft.com/office/drawing/2014/main" id="{21E420BE-BED4-633A-7134-A3FBCC9C7613}"/>
              </a:ext>
            </a:extLst>
          </p:cNvPr>
          <p:cNvSpPr/>
          <p:nvPr/>
        </p:nvSpPr>
        <p:spPr>
          <a:xfrm>
            <a:off x="384685" y="5199705"/>
            <a:ext cx="5315075" cy="2289929"/>
          </a:xfrm>
          <a:prstGeom prst="roundRect">
            <a:avLst>
              <a:gd name="adj" fmla="val 4792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30" name="Shape 2">
            <a:extLst>
              <a:ext uri="{FF2B5EF4-FFF2-40B4-BE49-F238E27FC236}">
                <a16:creationId xmlns:a16="http://schemas.microsoft.com/office/drawing/2014/main" id="{88A8C054-8B63-F51A-57E1-BB5A3D6A8501}"/>
              </a:ext>
            </a:extLst>
          </p:cNvPr>
          <p:cNvSpPr/>
          <p:nvPr/>
        </p:nvSpPr>
        <p:spPr>
          <a:xfrm>
            <a:off x="7735304" y="5178594"/>
            <a:ext cx="4995176" cy="2289929"/>
          </a:xfrm>
          <a:prstGeom prst="roundRect">
            <a:avLst>
              <a:gd name="adj" fmla="val 4792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32" name="Shape 2">
            <a:extLst>
              <a:ext uri="{FF2B5EF4-FFF2-40B4-BE49-F238E27FC236}">
                <a16:creationId xmlns:a16="http://schemas.microsoft.com/office/drawing/2014/main" id="{0AD2A2D5-5559-0F9D-8DB8-00B6500AAF2D}"/>
              </a:ext>
            </a:extLst>
          </p:cNvPr>
          <p:cNvSpPr/>
          <p:nvPr/>
        </p:nvSpPr>
        <p:spPr>
          <a:xfrm>
            <a:off x="9355564" y="2325330"/>
            <a:ext cx="4245531" cy="2289929"/>
          </a:xfrm>
          <a:prstGeom prst="roundRect">
            <a:avLst>
              <a:gd name="adj" fmla="val 4792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31" name="Shape 2">
            <a:extLst>
              <a:ext uri="{FF2B5EF4-FFF2-40B4-BE49-F238E27FC236}">
                <a16:creationId xmlns:a16="http://schemas.microsoft.com/office/drawing/2014/main" id="{C2B1B44D-3FEE-F397-1D55-93822428A6C5}"/>
              </a:ext>
            </a:extLst>
          </p:cNvPr>
          <p:cNvSpPr/>
          <p:nvPr/>
        </p:nvSpPr>
        <p:spPr>
          <a:xfrm>
            <a:off x="4832708" y="2315920"/>
            <a:ext cx="4245531" cy="2652959"/>
          </a:xfrm>
          <a:prstGeom prst="roundRect">
            <a:avLst>
              <a:gd name="adj" fmla="val 4792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27" name="Shape 2">
            <a:extLst>
              <a:ext uri="{FF2B5EF4-FFF2-40B4-BE49-F238E27FC236}">
                <a16:creationId xmlns:a16="http://schemas.microsoft.com/office/drawing/2014/main" id="{588EECF1-DE11-E97C-F5E7-97132AB7D8D8}"/>
              </a:ext>
            </a:extLst>
          </p:cNvPr>
          <p:cNvSpPr/>
          <p:nvPr/>
        </p:nvSpPr>
        <p:spPr>
          <a:xfrm>
            <a:off x="310307" y="2295205"/>
            <a:ext cx="4245531" cy="2289929"/>
          </a:xfrm>
          <a:prstGeom prst="roundRect">
            <a:avLst>
              <a:gd name="adj" fmla="val 4792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AFA140-F85E-9BAC-C7F4-63A54BF1430C}"/>
              </a:ext>
            </a:extLst>
          </p:cNvPr>
          <p:cNvSpPr txBox="1"/>
          <p:nvPr/>
        </p:nvSpPr>
        <p:spPr>
          <a:xfrm>
            <a:off x="1412585" y="207721"/>
            <a:ext cx="732513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арналған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D451C-8FDF-A860-F3DD-C1B00DA67AC0}"/>
              </a:ext>
            </a:extLst>
          </p:cNvPr>
          <p:cNvSpPr txBox="1"/>
          <p:nvPr/>
        </p:nvSpPr>
        <p:spPr>
          <a:xfrm>
            <a:off x="914400" y="1201547"/>
            <a:ext cx="10715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мынадай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D5CD22-C3A7-D470-3621-2EE66A7ADBD9}"/>
              </a:ext>
            </a:extLst>
          </p:cNvPr>
          <p:cNvSpPr txBox="1"/>
          <p:nvPr/>
        </p:nvSpPr>
        <p:spPr>
          <a:xfrm>
            <a:off x="-1229497" y="2465989"/>
            <a:ext cx="7325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Бағдарламаны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B88BA-0DCD-F5B7-C774-33768CDA9102}"/>
              </a:ext>
            </a:extLst>
          </p:cNvPr>
          <p:cNvSpPr txBox="1"/>
          <p:nvPr/>
        </p:nvSpPr>
        <p:spPr>
          <a:xfrm>
            <a:off x="359521" y="2990616"/>
            <a:ext cx="41471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даму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9920F6-ED08-26F8-D273-359D803DFD3C}"/>
              </a:ext>
            </a:extLst>
          </p:cNvPr>
          <p:cNvSpPr txBox="1"/>
          <p:nvPr/>
        </p:nvSpPr>
        <p:spPr>
          <a:xfrm>
            <a:off x="4525239" y="2486661"/>
            <a:ext cx="4604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тәсілдердің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өзгеруі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3BFE05-1C33-255A-AA3A-F89335FE2A39}"/>
              </a:ext>
            </a:extLst>
          </p:cNvPr>
          <p:cNvSpPr txBox="1"/>
          <p:nvPr/>
        </p:nvSpPr>
        <p:spPr>
          <a:xfrm>
            <a:off x="4899952" y="2983839"/>
            <a:ext cx="41285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тәсілдері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өзгерген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өлшемшарттары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асырылатын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ескеріле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таңдалады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382576-2AF9-E8C0-C3FA-FB8543554D6E}"/>
              </a:ext>
            </a:extLst>
          </p:cNvPr>
          <p:cNvSpPr txBox="1"/>
          <p:nvPr/>
        </p:nvSpPr>
        <p:spPr>
          <a:xfrm>
            <a:off x="8285799" y="2446406"/>
            <a:ext cx="60342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Айнымалы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B8316B-D187-D581-A98E-051BF71FE262}"/>
              </a:ext>
            </a:extLst>
          </p:cNvPr>
          <p:cNvSpPr txBox="1"/>
          <p:nvPr/>
        </p:nvSpPr>
        <p:spPr>
          <a:xfrm>
            <a:off x="9560150" y="3042234"/>
            <a:ext cx="38363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қысқа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нұсқауларды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301E31-849A-391C-EDFB-8DCC2CF7DE11}"/>
              </a:ext>
            </a:extLst>
          </p:cNvPr>
          <p:cNvSpPr txBox="1"/>
          <p:nvPr/>
        </p:nvSpPr>
        <p:spPr>
          <a:xfrm>
            <a:off x="-1009614" y="5308748"/>
            <a:ext cx="78370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0DACEE-5E77-5369-DA6C-F44B79D2CA6E}"/>
              </a:ext>
            </a:extLst>
          </p:cNvPr>
          <p:cNvSpPr txBox="1"/>
          <p:nvPr/>
        </p:nvSpPr>
        <p:spPr>
          <a:xfrm>
            <a:off x="422441" y="5928325"/>
            <a:ext cx="4861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оқулықтарды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құралдарын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оқу-әдістемелік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(Брайль,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субтитрлері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видео).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F895EE-57C1-39A1-D326-18AAF72F8556}"/>
              </a:ext>
            </a:extLst>
          </p:cNvPr>
          <p:cNvSpPr txBox="1"/>
          <p:nvPr/>
        </p:nvSpPr>
        <p:spPr>
          <a:xfrm>
            <a:off x="7466678" y="5292888"/>
            <a:ext cx="5444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Кедергісіз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982112-576E-66B8-FF6D-45A983BE7A2A}"/>
              </a:ext>
            </a:extLst>
          </p:cNvPr>
          <p:cNvSpPr txBox="1"/>
          <p:nvPr/>
        </p:nvSpPr>
        <p:spPr>
          <a:xfrm>
            <a:off x="7918454" y="5889173"/>
            <a:ext cx="46088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Кедергісіз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кеңістігін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пандустар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жабдықталған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6" name="Рисунок 25" descr="scan0003">
            <a:extLst>
              <a:ext uri="{FF2B5EF4-FFF2-40B4-BE49-F238E27FC236}">
                <a16:creationId xmlns:a16="http://schemas.microsoft.com/office/drawing/2014/main" id="{22C6CC3D-961A-4963-F7CD-C5D9A23C0500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hape 3">
            <a:extLst>
              <a:ext uri="{FF2B5EF4-FFF2-40B4-BE49-F238E27FC236}">
                <a16:creationId xmlns:a16="http://schemas.microsoft.com/office/drawing/2014/main" id="{F1CE91A3-C4FB-AE6B-3FE9-12D36A962EBB}"/>
              </a:ext>
            </a:extLst>
          </p:cNvPr>
          <p:cNvSpPr/>
          <p:nvPr/>
        </p:nvSpPr>
        <p:spPr>
          <a:xfrm>
            <a:off x="261092" y="2221157"/>
            <a:ext cx="4245531" cy="91440"/>
          </a:xfrm>
          <a:prstGeom prst="roundRect">
            <a:avLst>
              <a:gd name="adj" fmla="val 310720"/>
            </a:avLst>
          </a:prstGeom>
          <a:solidFill>
            <a:srgbClr val="F2B42D"/>
          </a:solidFill>
          <a:ln/>
        </p:spPr>
      </p:sp>
      <p:sp>
        <p:nvSpPr>
          <p:cNvPr id="33" name="Shape 3">
            <a:extLst>
              <a:ext uri="{FF2B5EF4-FFF2-40B4-BE49-F238E27FC236}">
                <a16:creationId xmlns:a16="http://schemas.microsoft.com/office/drawing/2014/main" id="{78EC2037-A01E-63E4-C4B4-9EA92E0EC7C8}"/>
              </a:ext>
            </a:extLst>
          </p:cNvPr>
          <p:cNvSpPr/>
          <p:nvPr/>
        </p:nvSpPr>
        <p:spPr>
          <a:xfrm>
            <a:off x="7764111" y="5106202"/>
            <a:ext cx="4966369" cy="72392"/>
          </a:xfrm>
          <a:prstGeom prst="roundRect">
            <a:avLst>
              <a:gd name="adj" fmla="val 310720"/>
            </a:avLst>
          </a:prstGeom>
          <a:solidFill>
            <a:srgbClr val="F2B42D"/>
          </a:solidFill>
          <a:ln/>
        </p:spPr>
      </p:sp>
      <p:sp>
        <p:nvSpPr>
          <p:cNvPr id="34" name="Shape 3">
            <a:extLst>
              <a:ext uri="{FF2B5EF4-FFF2-40B4-BE49-F238E27FC236}">
                <a16:creationId xmlns:a16="http://schemas.microsoft.com/office/drawing/2014/main" id="{AD9F6E0B-9802-1B1F-CC67-B5D624BD1744}"/>
              </a:ext>
            </a:extLst>
          </p:cNvPr>
          <p:cNvSpPr/>
          <p:nvPr/>
        </p:nvSpPr>
        <p:spPr>
          <a:xfrm>
            <a:off x="413492" y="5126105"/>
            <a:ext cx="5315075" cy="127497"/>
          </a:xfrm>
          <a:prstGeom prst="roundRect">
            <a:avLst>
              <a:gd name="adj" fmla="val 310720"/>
            </a:avLst>
          </a:prstGeom>
          <a:solidFill>
            <a:srgbClr val="F2B42D"/>
          </a:solidFill>
          <a:ln/>
        </p:spPr>
      </p:sp>
      <p:sp>
        <p:nvSpPr>
          <p:cNvPr id="35" name="Shape 3">
            <a:extLst>
              <a:ext uri="{FF2B5EF4-FFF2-40B4-BE49-F238E27FC236}">
                <a16:creationId xmlns:a16="http://schemas.microsoft.com/office/drawing/2014/main" id="{C3A1ED44-4FC3-7855-4297-C28E4949C390}"/>
              </a:ext>
            </a:extLst>
          </p:cNvPr>
          <p:cNvSpPr/>
          <p:nvPr/>
        </p:nvSpPr>
        <p:spPr>
          <a:xfrm>
            <a:off x="4782999" y="2221157"/>
            <a:ext cx="4245531" cy="91440"/>
          </a:xfrm>
          <a:prstGeom prst="roundRect">
            <a:avLst>
              <a:gd name="adj" fmla="val 310720"/>
            </a:avLst>
          </a:prstGeom>
          <a:solidFill>
            <a:srgbClr val="F2B42D"/>
          </a:solidFill>
          <a:ln/>
        </p:spPr>
      </p:sp>
      <p:sp>
        <p:nvSpPr>
          <p:cNvPr id="36" name="Shape 3">
            <a:extLst>
              <a:ext uri="{FF2B5EF4-FFF2-40B4-BE49-F238E27FC236}">
                <a16:creationId xmlns:a16="http://schemas.microsoft.com/office/drawing/2014/main" id="{2A4A121F-B08B-710B-C9C4-E99986650F02}"/>
              </a:ext>
            </a:extLst>
          </p:cNvPr>
          <p:cNvSpPr/>
          <p:nvPr/>
        </p:nvSpPr>
        <p:spPr>
          <a:xfrm>
            <a:off x="9355563" y="2251134"/>
            <a:ext cx="4245531" cy="91440"/>
          </a:xfrm>
          <a:prstGeom prst="roundRect">
            <a:avLst>
              <a:gd name="adj" fmla="val 310720"/>
            </a:avLst>
          </a:prstGeom>
          <a:solidFill>
            <a:srgbClr val="F2B42D"/>
          </a:solidFill>
          <a:ln/>
        </p:spPr>
      </p:sp>
      <p:sp>
        <p:nvSpPr>
          <p:cNvPr id="37" name="Shape 4">
            <a:extLst>
              <a:ext uri="{FF2B5EF4-FFF2-40B4-BE49-F238E27FC236}">
                <a16:creationId xmlns:a16="http://schemas.microsoft.com/office/drawing/2014/main" id="{17DE2308-8DE6-099C-7182-C7E5B67EAC0E}"/>
              </a:ext>
            </a:extLst>
          </p:cNvPr>
          <p:cNvSpPr/>
          <p:nvPr/>
        </p:nvSpPr>
        <p:spPr>
          <a:xfrm>
            <a:off x="2099774" y="1805666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</p:sp>
      <p:sp>
        <p:nvSpPr>
          <p:cNvPr id="38" name="Shape 4">
            <a:extLst>
              <a:ext uri="{FF2B5EF4-FFF2-40B4-BE49-F238E27FC236}">
                <a16:creationId xmlns:a16="http://schemas.microsoft.com/office/drawing/2014/main" id="{B818F50D-D653-D3FD-3A8C-C8F3A89094CD}"/>
              </a:ext>
            </a:extLst>
          </p:cNvPr>
          <p:cNvSpPr/>
          <p:nvPr/>
        </p:nvSpPr>
        <p:spPr>
          <a:xfrm>
            <a:off x="6527719" y="1863470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</p:sp>
      <p:sp>
        <p:nvSpPr>
          <p:cNvPr id="39" name="Shape 4">
            <a:extLst>
              <a:ext uri="{FF2B5EF4-FFF2-40B4-BE49-F238E27FC236}">
                <a16:creationId xmlns:a16="http://schemas.microsoft.com/office/drawing/2014/main" id="{92DFAD03-5290-BE59-CBBC-C877565D24EE}"/>
              </a:ext>
            </a:extLst>
          </p:cNvPr>
          <p:cNvSpPr/>
          <p:nvPr/>
        </p:nvSpPr>
        <p:spPr>
          <a:xfrm>
            <a:off x="10955874" y="1843184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</p:sp>
      <p:sp>
        <p:nvSpPr>
          <p:cNvPr id="40" name="Shape 4">
            <a:extLst>
              <a:ext uri="{FF2B5EF4-FFF2-40B4-BE49-F238E27FC236}">
                <a16:creationId xmlns:a16="http://schemas.microsoft.com/office/drawing/2014/main" id="{772CD0E1-A44D-5401-D234-8893C2515BB4}"/>
              </a:ext>
            </a:extLst>
          </p:cNvPr>
          <p:cNvSpPr/>
          <p:nvPr/>
        </p:nvSpPr>
        <p:spPr>
          <a:xfrm>
            <a:off x="2501322" y="4626036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</p:sp>
      <p:sp>
        <p:nvSpPr>
          <p:cNvPr id="41" name="Shape 4">
            <a:extLst>
              <a:ext uri="{FF2B5EF4-FFF2-40B4-BE49-F238E27FC236}">
                <a16:creationId xmlns:a16="http://schemas.microsoft.com/office/drawing/2014/main" id="{0F185DFD-82B7-0B7D-1481-ED88FBEE0CA8}"/>
              </a:ext>
            </a:extLst>
          </p:cNvPr>
          <p:cNvSpPr/>
          <p:nvPr/>
        </p:nvSpPr>
        <p:spPr>
          <a:xfrm>
            <a:off x="9791017" y="4643378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</p:sp>
      <p:pic>
        <p:nvPicPr>
          <p:cNvPr id="44" name="Image 1" descr="preencoded.png">
            <a:extLst>
              <a:ext uri="{FF2B5EF4-FFF2-40B4-BE49-F238E27FC236}">
                <a16:creationId xmlns:a16="http://schemas.microsoft.com/office/drawing/2014/main" id="{7270EE78-BA26-90C9-10BE-51BCC4455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8157" y="2020999"/>
            <a:ext cx="227290" cy="227290"/>
          </a:xfrm>
          <a:prstGeom prst="rect">
            <a:avLst/>
          </a:prstGeom>
        </p:spPr>
      </p:pic>
      <p:pic>
        <p:nvPicPr>
          <p:cNvPr id="45" name="Image 4" descr="preencoded.png">
            <a:extLst>
              <a:ext uri="{FF2B5EF4-FFF2-40B4-BE49-F238E27FC236}">
                <a16:creationId xmlns:a16="http://schemas.microsoft.com/office/drawing/2014/main" id="{5A1CAAF7-EB8C-6580-AF8B-2FE7A3B77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61455" y="4791096"/>
            <a:ext cx="227290" cy="227290"/>
          </a:xfrm>
          <a:prstGeom prst="rect">
            <a:avLst/>
          </a:prstGeom>
        </p:spPr>
      </p:pic>
      <p:pic>
        <p:nvPicPr>
          <p:cNvPr id="47" name="Image 0" descr="preencoded.png">
            <a:extLst>
              <a:ext uri="{FF2B5EF4-FFF2-40B4-BE49-F238E27FC236}">
                <a16:creationId xmlns:a16="http://schemas.microsoft.com/office/drawing/2014/main" id="{CC1AD40F-DB3C-1F1D-6A97-20AF175540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85695" y="1965610"/>
            <a:ext cx="227290" cy="227290"/>
          </a:xfrm>
          <a:prstGeom prst="rect">
            <a:avLst/>
          </a:prstGeom>
        </p:spPr>
      </p:pic>
      <p:pic>
        <p:nvPicPr>
          <p:cNvPr id="48" name="Image 2" descr="preencoded.png">
            <a:extLst>
              <a:ext uri="{FF2B5EF4-FFF2-40B4-BE49-F238E27FC236}">
                <a16:creationId xmlns:a16="http://schemas.microsoft.com/office/drawing/2014/main" id="{31D31F5D-5BBE-E949-DCF6-F2BB8146D5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126312" y="1996582"/>
            <a:ext cx="227290" cy="227290"/>
          </a:xfrm>
          <a:prstGeom prst="rect">
            <a:avLst/>
          </a:prstGeom>
        </p:spPr>
      </p:pic>
      <p:pic>
        <p:nvPicPr>
          <p:cNvPr id="49" name="Image 3" descr="preencoded.png">
            <a:extLst>
              <a:ext uri="{FF2B5EF4-FFF2-40B4-BE49-F238E27FC236}">
                <a16:creationId xmlns:a16="http://schemas.microsoft.com/office/drawing/2014/main" id="{0D105012-AB98-C524-22EF-6D7395D055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681598" y="4791096"/>
            <a:ext cx="227290" cy="2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55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7595" y="593288"/>
            <a:ext cx="13485347" cy="11139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Специальные условия для детей с ограниченными возможностями</a:t>
            </a:r>
            <a:endParaRPr lang="en-US" sz="3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57595" y="2085975"/>
            <a:ext cx="13115211" cy="606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Содержание психолого-педагогического сопровождения для детей с ограниченными возможностями включает создание специальных социальных и психолого-педагогических условий.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57595" y="3189089"/>
            <a:ext cx="4245531" cy="2289929"/>
          </a:xfrm>
          <a:prstGeom prst="roundRect">
            <a:avLst>
              <a:gd name="adj" fmla="val 4792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757595" y="3166229"/>
            <a:ext cx="4245531" cy="91440"/>
          </a:xfrm>
          <a:prstGeom prst="roundRect">
            <a:avLst>
              <a:gd name="adj" fmla="val 310720"/>
            </a:avLst>
          </a:prstGeom>
          <a:solidFill>
            <a:srgbClr val="F2B42D"/>
          </a:solidFill>
          <a:ln/>
        </p:spPr>
      </p:sp>
      <p:sp>
        <p:nvSpPr>
          <p:cNvPr id="6" name="Shape 4"/>
          <p:cNvSpPr/>
          <p:nvPr/>
        </p:nvSpPr>
        <p:spPr>
          <a:xfrm>
            <a:off x="2596277" y="2905006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  <p:txBody>
          <a:bodyPr/>
          <a:lstStyle/>
          <a:p>
            <a:endParaRPr lang="ru-RU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66655" y="3075384"/>
            <a:ext cx="227290" cy="22729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69764" y="3662601"/>
            <a:ext cx="2275165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Адаптация программ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69764" y="4054793"/>
            <a:ext cx="3821192" cy="1212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Составление индивидуальных программ развития, учебных планов и программ</a:t>
            </a:r>
            <a:r>
              <a:rPr lang="en-US" sz="145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5192435" y="3189089"/>
            <a:ext cx="4245531" cy="2289929"/>
          </a:xfrm>
          <a:prstGeom prst="roundRect">
            <a:avLst>
              <a:gd name="adj" fmla="val 4792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11" name="Shape 8"/>
          <p:cNvSpPr/>
          <p:nvPr/>
        </p:nvSpPr>
        <p:spPr>
          <a:xfrm>
            <a:off x="5192435" y="3166229"/>
            <a:ext cx="4245531" cy="91440"/>
          </a:xfrm>
          <a:prstGeom prst="roundRect">
            <a:avLst>
              <a:gd name="adj" fmla="val 310720"/>
            </a:avLst>
          </a:prstGeom>
          <a:solidFill>
            <a:srgbClr val="D7425E"/>
          </a:solidFill>
          <a:ln/>
        </p:spPr>
      </p:sp>
      <p:sp>
        <p:nvSpPr>
          <p:cNvPr id="12" name="Shape 9"/>
          <p:cNvSpPr/>
          <p:nvPr/>
        </p:nvSpPr>
        <p:spPr>
          <a:xfrm>
            <a:off x="7031117" y="2905006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1495" y="3075384"/>
            <a:ext cx="227290" cy="227290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5404604" y="3662601"/>
            <a:ext cx="2535317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Изменение оценивания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5404604" y="4054793"/>
            <a:ext cx="3821192" cy="909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Изменение способов оценивания результатов обучения с учетом индивидуальных возможностей.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hape 12"/>
          <p:cNvSpPr/>
          <p:nvPr/>
        </p:nvSpPr>
        <p:spPr>
          <a:xfrm>
            <a:off x="9627275" y="3189089"/>
            <a:ext cx="4245531" cy="2289929"/>
          </a:xfrm>
          <a:prstGeom prst="roundRect">
            <a:avLst>
              <a:gd name="adj" fmla="val 4792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17" name="Shape 13"/>
          <p:cNvSpPr/>
          <p:nvPr/>
        </p:nvSpPr>
        <p:spPr>
          <a:xfrm>
            <a:off x="9627275" y="3166229"/>
            <a:ext cx="4245531" cy="91440"/>
          </a:xfrm>
          <a:prstGeom prst="roundRect">
            <a:avLst>
              <a:gd name="adj" fmla="val 310720"/>
            </a:avLst>
          </a:prstGeom>
          <a:solidFill>
            <a:srgbClr val="DD785E"/>
          </a:solidFill>
          <a:ln/>
        </p:spPr>
      </p:sp>
      <p:sp>
        <p:nvSpPr>
          <p:cNvPr id="18" name="Shape 14"/>
          <p:cNvSpPr/>
          <p:nvPr/>
        </p:nvSpPr>
        <p:spPr>
          <a:xfrm>
            <a:off x="11465957" y="2905006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  <p:txBody>
          <a:bodyPr/>
          <a:lstStyle/>
          <a:p>
            <a:endParaRPr lang="ru-RU" dirty="0"/>
          </a:p>
        </p:txBody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636335" y="3075384"/>
            <a:ext cx="227290" cy="227290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839444" y="3662601"/>
            <a:ext cx="2304574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Вариативные методы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16"/>
          <p:cNvSpPr/>
          <p:nvPr/>
        </p:nvSpPr>
        <p:spPr>
          <a:xfrm>
            <a:off x="9839444" y="4054793"/>
            <a:ext cx="4403498" cy="12120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Использование вариативных, специальных и альтернативных методов воспитания и обучения (уменьшение объема заданий, короткие инструкции).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Shape 17"/>
          <p:cNvSpPr/>
          <p:nvPr/>
        </p:nvSpPr>
        <p:spPr>
          <a:xfrm>
            <a:off x="757595" y="5952411"/>
            <a:ext cx="6462951" cy="1683901"/>
          </a:xfrm>
          <a:prstGeom prst="roundRect">
            <a:avLst>
              <a:gd name="adj" fmla="val 6516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23" name="Shape 18"/>
          <p:cNvSpPr/>
          <p:nvPr/>
        </p:nvSpPr>
        <p:spPr>
          <a:xfrm>
            <a:off x="757595" y="5929551"/>
            <a:ext cx="6462951" cy="91440"/>
          </a:xfrm>
          <a:prstGeom prst="roundRect">
            <a:avLst>
              <a:gd name="adj" fmla="val 310720"/>
            </a:avLst>
          </a:prstGeom>
          <a:solidFill>
            <a:srgbClr val="48A8E2"/>
          </a:solidFill>
          <a:ln/>
        </p:spPr>
      </p:sp>
      <p:sp>
        <p:nvSpPr>
          <p:cNvPr id="24" name="Shape 19"/>
          <p:cNvSpPr/>
          <p:nvPr/>
        </p:nvSpPr>
        <p:spPr>
          <a:xfrm>
            <a:off x="3704987" y="5668327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75365" y="5838706"/>
            <a:ext cx="227290" cy="227290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969764" y="6425922"/>
            <a:ext cx="2228374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Подбор материалов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21"/>
          <p:cNvSpPr/>
          <p:nvPr/>
        </p:nvSpPr>
        <p:spPr>
          <a:xfrm>
            <a:off x="969764" y="6818114"/>
            <a:ext cx="6038612" cy="606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Подбор специальных учебников, пособий и подготовка индивидуальных учебных материалов (шрифт Брайля, видео с титрами).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hape 22"/>
          <p:cNvSpPr/>
          <p:nvPr/>
        </p:nvSpPr>
        <p:spPr>
          <a:xfrm>
            <a:off x="7409855" y="5952411"/>
            <a:ext cx="6462951" cy="1683901"/>
          </a:xfrm>
          <a:prstGeom prst="roundRect">
            <a:avLst>
              <a:gd name="adj" fmla="val 6516"/>
            </a:avLst>
          </a:prstGeom>
          <a:solidFill>
            <a:srgbClr val="00002E">
              <a:alpha val="75000"/>
            </a:srgbClr>
          </a:solidFill>
          <a:ln/>
        </p:spPr>
      </p:sp>
      <p:sp>
        <p:nvSpPr>
          <p:cNvPr id="29" name="Shape 23"/>
          <p:cNvSpPr/>
          <p:nvPr/>
        </p:nvSpPr>
        <p:spPr>
          <a:xfrm>
            <a:off x="7409855" y="5929551"/>
            <a:ext cx="6462951" cy="91440"/>
          </a:xfrm>
          <a:prstGeom prst="roundRect">
            <a:avLst>
              <a:gd name="adj" fmla="val 310720"/>
            </a:avLst>
          </a:prstGeom>
          <a:solidFill>
            <a:srgbClr val="59ABA9"/>
          </a:solidFill>
          <a:ln/>
        </p:spPr>
      </p:sp>
      <p:sp>
        <p:nvSpPr>
          <p:cNvPr id="30" name="Shape 24"/>
          <p:cNvSpPr/>
          <p:nvPr/>
        </p:nvSpPr>
        <p:spPr>
          <a:xfrm>
            <a:off x="10357247" y="5668327"/>
            <a:ext cx="568166" cy="568166"/>
          </a:xfrm>
          <a:prstGeom prst="roundRect">
            <a:avLst>
              <a:gd name="adj" fmla="val 160939"/>
            </a:avLst>
          </a:prstGeom>
          <a:solidFill>
            <a:srgbClr val="F2B42D"/>
          </a:solidFill>
          <a:ln/>
        </p:spPr>
      </p:sp>
      <p:pic>
        <p:nvPicPr>
          <p:cNvPr id="31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527625" y="5838706"/>
            <a:ext cx="227290" cy="227290"/>
          </a:xfrm>
          <a:prstGeom prst="rect">
            <a:avLst/>
          </a:prstGeom>
        </p:spPr>
      </p:pic>
      <p:sp>
        <p:nvSpPr>
          <p:cNvPr id="32" name="Text 25"/>
          <p:cNvSpPr/>
          <p:nvPr/>
        </p:nvSpPr>
        <p:spPr>
          <a:xfrm>
            <a:off x="7622024" y="6425922"/>
            <a:ext cx="2228374" cy="2786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Безбарьерная среда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26"/>
          <p:cNvSpPr/>
          <p:nvPr/>
        </p:nvSpPr>
        <p:spPr>
          <a:xfrm>
            <a:off x="7622024" y="6818114"/>
            <a:ext cx="6038612" cy="6060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Создание безбарьерной среды и адаптация места обучения (пандусы, тактильные дорожки, специально оборудованное место).</a:t>
            </a:r>
            <a:endParaRPr lang="en-US" sz="14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 descr="scan0003">
            <a:extLst>
              <a:ext uri="{FF2B5EF4-FFF2-40B4-BE49-F238E27FC236}">
                <a16:creationId xmlns:a16="http://schemas.microsoft.com/office/drawing/2014/main" id="{77C51E32-363B-4BAF-8EA1-9099D48A176E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35ECFF-8117-DBF8-386E-E4C0EF2B9FB9}"/>
              </a:ext>
            </a:extLst>
          </p:cNvPr>
          <p:cNvSpPr txBox="1"/>
          <p:nvPr/>
        </p:nvSpPr>
        <p:spPr>
          <a:xfrm>
            <a:off x="609078" y="1046"/>
            <a:ext cx="96856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ұйымдарындағы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кезеңнен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0DE89D-1D01-4258-F5A7-A5A3949FAC74}"/>
              </a:ext>
            </a:extLst>
          </p:cNvPr>
          <p:cNvSpPr txBox="1"/>
          <p:nvPr/>
        </p:nvSpPr>
        <p:spPr>
          <a:xfrm>
            <a:off x="4566471" y="1528039"/>
            <a:ext cx="2493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86A60-29F9-14DF-8C10-4B266F56852A}"/>
              </a:ext>
            </a:extLst>
          </p:cNvPr>
          <p:cNvSpPr txBox="1"/>
          <p:nvPr/>
        </p:nvSpPr>
        <p:spPr>
          <a:xfrm>
            <a:off x="865079" y="1963630"/>
            <a:ext cx="58136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ППҚК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бекітеді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011CA-1253-9769-F020-B628D4660AB0}"/>
              </a:ext>
            </a:extLst>
          </p:cNvPr>
          <p:cNvSpPr txBox="1"/>
          <p:nvPr/>
        </p:nvSpPr>
        <p:spPr>
          <a:xfrm>
            <a:off x="3453214" y="3466059"/>
            <a:ext cx="3533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жетекшілері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DD8B10-5AA4-E600-AECD-517B209B13A4}"/>
              </a:ext>
            </a:extLst>
          </p:cNvPr>
          <p:cNvSpPr txBox="1"/>
          <p:nvPr/>
        </p:nvSpPr>
        <p:spPr>
          <a:xfrm>
            <a:off x="544457" y="3943135"/>
            <a:ext cx="62817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зерделейді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эмоционалдық-психологиялық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ахуал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582B4D-AB3D-9478-0218-12F640CF6F9B}"/>
              </a:ext>
            </a:extLst>
          </p:cNvPr>
          <p:cNvSpPr txBox="1"/>
          <p:nvPr/>
        </p:nvSpPr>
        <p:spPr>
          <a:xfrm>
            <a:off x="4914429" y="5808559"/>
            <a:ext cx="22089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9EBD6-26D7-193A-044C-76FDB2816E11}"/>
              </a:ext>
            </a:extLst>
          </p:cNvPr>
          <p:cNvSpPr txBox="1"/>
          <p:nvPr/>
        </p:nvSpPr>
        <p:spPr>
          <a:xfrm>
            <a:off x="641477" y="6335154"/>
            <a:ext cx="61846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әлеуметтік-педагогикалық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студенттерді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шараларын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9FB568-EDA8-ADD2-BC32-CD4F8AE8D188}"/>
              </a:ext>
            </a:extLst>
          </p:cNvPr>
          <p:cNvSpPr txBox="1"/>
          <p:nvPr/>
        </p:nvSpPr>
        <p:spPr>
          <a:xfrm>
            <a:off x="7864834" y="2215566"/>
            <a:ext cx="50908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Басшының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орынбасарлары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AF33E1-7586-70CE-39DB-C2EEE07894C6}"/>
              </a:ext>
            </a:extLst>
          </p:cNvPr>
          <p:cNvSpPr txBox="1"/>
          <p:nvPr/>
        </p:nvSpPr>
        <p:spPr>
          <a:xfrm>
            <a:off x="7827584" y="2687799"/>
            <a:ext cx="4787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іс-қимылын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реттейді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құжаттаманың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жиналуын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қадағалайды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C67B45-F5FE-6B0B-1E62-42928E54F802}"/>
              </a:ext>
            </a:extLst>
          </p:cNvPr>
          <p:cNvSpPr txBox="1"/>
          <p:nvPr/>
        </p:nvSpPr>
        <p:spPr>
          <a:xfrm>
            <a:off x="7864834" y="4295070"/>
            <a:ext cx="37737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психологтар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533A1-5909-D959-C80A-D5E02517FDB3}"/>
              </a:ext>
            </a:extLst>
          </p:cNvPr>
          <p:cNvSpPr txBox="1"/>
          <p:nvPr/>
        </p:nvSpPr>
        <p:spPr>
          <a:xfrm>
            <a:off x="7864834" y="4832311"/>
            <a:ext cx="39855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даму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әзірлейді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консультативтік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Shape 2">
            <a:extLst>
              <a:ext uri="{FF2B5EF4-FFF2-40B4-BE49-F238E27FC236}">
                <a16:creationId xmlns:a16="http://schemas.microsoft.com/office/drawing/2014/main" id="{F8A96606-DABA-7CAD-6BB3-99B66F3D1DCD}"/>
              </a:ext>
            </a:extLst>
          </p:cNvPr>
          <p:cNvSpPr/>
          <p:nvPr/>
        </p:nvSpPr>
        <p:spPr>
          <a:xfrm>
            <a:off x="7295322" y="1664309"/>
            <a:ext cx="22860" cy="5347811"/>
          </a:xfrm>
          <a:prstGeom prst="roundRect">
            <a:avLst>
              <a:gd name="adj" fmla="val 1175256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25" name="Shape 4">
            <a:extLst>
              <a:ext uri="{FF2B5EF4-FFF2-40B4-BE49-F238E27FC236}">
                <a16:creationId xmlns:a16="http://schemas.microsoft.com/office/drawing/2014/main" id="{AF360D36-7078-D175-18C2-3B20A70A51B7}"/>
              </a:ext>
            </a:extLst>
          </p:cNvPr>
          <p:cNvSpPr/>
          <p:nvPr/>
        </p:nvSpPr>
        <p:spPr>
          <a:xfrm>
            <a:off x="7199554" y="1663853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F2B42D"/>
          </a:solidFill>
          <a:ln/>
        </p:spPr>
      </p:sp>
      <p:sp>
        <p:nvSpPr>
          <p:cNvPr id="26" name="Shape 4">
            <a:extLst>
              <a:ext uri="{FF2B5EF4-FFF2-40B4-BE49-F238E27FC236}">
                <a16:creationId xmlns:a16="http://schemas.microsoft.com/office/drawing/2014/main" id="{8FF045B7-2A69-AACE-3E7E-661B22CD274C}"/>
              </a:ext>
            </a:extLst>
          </p:cNvPr>
          <p:cNvSpPr/>
          <p:nvPr/>
        </p:nvSpPr>
        <p:spPr>
          <a:xfrm>
            <a:off x="7239600" y="2574787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F2B42D"/>
          </a:solidFill>
          <a:ln/>
        </p:spPr>
      </p:sp>
      <p:sp>
        <p:nvSpPr>
          <p:cNvPr id="27" name="Shape 4">
            <a:extLst>
              <a:ext uri="{FF2B5EF4-FFF2-40B4-BE49-F238E27FC236}">
                <a16:creationId xmlns:a16="http://schemas.microsoft.com/office/drawing/2014/main" id="{EF63F235-4746-A306-FCB0-13DCE9FD03AC}"/>
              </a:ext>
            </a:extLst>
          </p:cNvPr>
          <p:cNvSpPr/>
          <p:nvPr/>
        </p:nvSpPr>
        <p:spPr>
          <a:xfrm>
            <a:off x="7251030" y="3675800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F2B42D"/>
          </a:solidFill>
          <a:ln/>
        </p:spPr>
      </p:sp>
      <p:sp>
        <p:nvSpPr>
          <p:cNvPr id="28" name="Shape 4">
            <a:extLst>
              <a:ext uri="{FF2B5EF4-FFF2-40B4-BE49-F238E27FC236}">
                <a16:creationId xmlns:a16="http://schemas.microsoft.com/office/drawing/2014/main" id="{64E730C7-6E6D-6A95-905E-C7FC28B55B1F}"/>
              </a:ext>
            </a:extLst>
          </p:cNvPr>
          <p:cNvSpPr/>
          <p:nvPr/>
        </p:nvSpPr>
        <p:spPr>
          <a:xfrm>
            <a:off x="7228170" y="4689584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F2B42D"/>
          </a:solidFill>
          <a:ln/>
        </p:spPr>
      </p:sp>
      <p:sp>
        <p:nvSpPr>
          <p:cNvPr id="29" name="Shape 4">
            <a:extLst>
              <a:ext uri="{FF2B5EF4-FFF2-40B4-BE49-F238E27FC236}">
                <a16:creationId xmlns:a16="http://schemas.microsoft.com/office/drawing/2014/main" id="{ADA07A5D-FD0C-562F-F796-B8E2240D7A4F}"/>
              </a:ext>
            </a:extLst>
          </p:cNvPr>
          <p:cNvSpPr/>
          <p:nvPr/>
        </p:nvSpPr>
        <p:spPr>
          <a:xfrm>
            <a:off x="7248048" y="5937503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F2B42D"/>
          </a:solidFill>
          <a:ln/>
        </p:spPr>
      </p:sp>
      <p:sp>
        <p:nvSpPr>
          <p:cNvPr id="30" name="Shape 3">
            <a:extLst>
              <a:ext uri="{FF2B5EF4-FFF2-40B4-BE49-F238E27FC236}">
                <a16:creationId xmlns:a16="http://schemas.microsoft.com/office/drawing/2014/main" id="{906BE8CD-565C-42CF-F707-3E4DF4A84FBD}"/>
              </a:ext>
            </a:extLst>
          </p:cNvPr>
          <p:cNvSpPr/>
          <p:nvPr/>
        </p:nvSpPr>
        <p:spPr>
          <a:xfrm>
            <a:off x="6862029" y="1731004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D89A13"/>
          </a:solidFill>
          <a:ln/>
        </p:spPr>
      </p:sp>
      <p:sp>
        <p:nvSpPr>
          <p:cNvPr id="31" name="Shape 3">
            <a:extLst>
              <a:ext uri="{FF2B5EF4-FFF2-40B4-BE49-F238E27FC236}">
                <a16:creationId xmlns:a16="http://schemas.microsoft.com/office/drawing/2014/main" id="{880E47F7-9546-355C-4E5C-5E74E2C9ACB9}"/>
              </a:ext>
            </a:extLst>
          </p:cNvPr>
          <p:cNvSpPr/>
          <p:nvPr/>
        </p:nvSpPr>
        <p:spPr>
          <a:xfrm>
            <a:off x="7354626" y="2635787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D89A13"/>
          </a:solidFill>
          <a:ln/>
        </p:spPr>
      </p:sp>
      <p:sp>
        <p:nvSpPr>
          <p:cNvPr id="32" name="Shape 3">
            <a:extLst>
              <a:ext uri="{FF2B5EF4-FFF2-40B4-BE49-F238E27FC236}">
                <a16:creationId xmlns:a16="http://schemas.microsoft.com/office/drawing/2014/main" id="{DA5B92CB-2914-DA8B-D107-3736FB384553}"/>
              </a:ext>
            </a:extLst>
          </p:cNvPr>
          <p:cNvSpPr/>
          <p:nvPr/>
        </p:nvSpPr>
        <p:spPr>
          <a:xfrm>
            <a:off x="6908565" y="3714813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D89A13"/>
          </a:solidFill>
          <a:ln/>
        </p:spPr>
      </p:sp>
      <p:sp>
        <p:nvSpPr>
          <p:cNvPr id="33" name="Shape 3">
            <a:extLst>
              <a:ext uri="{FF2B5EF4-FFF2-40B4-BE49-F238E27FC236}">
                <a16:creationId xmlns:a16="http://schemas.microsoft.com/office/drawing/2014/main" id="{0D309E26-9F3F-CBB9-894E-5D47522FBBC3}"/>
              </a:ext>
            </a:extLst>
          </p:cNvPr>
          <p:cNvSpPr/>
          <p:nvPr/>
        </p:nvSpPr>
        <p:spPr>
          <a:xfrm>
            <a:off x="7318182" y="4733875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D89A13"/>
          </a:solidFill>
          <a:ln/>
        </p:spPr>
      </p:sp>
      <p:sp>
        <p:nvSpPr>
          <p:cNvPr id="34" name="Shape 3">
            <a:extLst>
              <a:ext uri="{FF2B5EF4-FFF2-40B4-BE49-F238E27FC236}">
                <a16:creationId xmlns:a16="http://schemas.microsoft.com/office/drawing/2014/main" id="{2595D9BE-3632-616F-EB17-748FD19F6C9D}"/>
              </a:ext>
            </a:extLst>
          </p:cNvPr>
          <p:cNvSpPr/>
          <p:nvPr/>
        </p:nvSpPr>
        <p:spPr>
          <a:xfrm>
            <a:off x="6960042" y="5993225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D89A13"/>
          </a:solidFill>
          <a:ln/>
        </p:spPr>
      </p:sp>
      <p:pic>
        <p:nvPicPr>
          <p:cNvPr id="35" name="Рисунок 34" descr="scan0003">
            <a:extLst>
              <a:ext uri="{FF2B5EF4-FFF2-40B4-BE49-F238E27FC236}">
                <a16:creationId xmlns:a16="http://schemas.microsoft.com/office/drawing/2014/main" id="{8BD9B69A-FD53-B2DA-273B-32B4E725022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708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10208" y="103356"/>
            <a:ext cx="12024273" cy="2093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41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в организациях образования состоит из двух этапов</a:t>
            </a:r>
            <a:r>
              <a:rPr lang="ru-RU" dirty="0"/>
              <a:t>:</a:t>
            </a:r>
            <a:r>
              <a:rPr lang="en-US" sz="33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: </a:t>
            </a:r>
            <a:endParaRPr lang="ru-RU" sz="3300" b="1" dirty="0">
              <a:solidFill>
                <a:srgbClr val="FFFFFF"/>
              </a:solidFill>
              <a:latin typeface="Times New Roman" pitchFamily="18" charset="0"/>
              <a:ea typeface="Nunito Semi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4100"/>
              </a:lnSpc>
              <a:buNone/>
            </a:pPr>
            <a:r>
              <a:rPr lang="en-US" sz="3300" b="1" u="sng" dirty="0" err="1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Первый</a:t>
            </a:r>
            <a:r>
              <a:rPr lang="en-US" sz="3300" b="1" u="sng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 этап</a:t>
            </a:r>
            <a:endParaRPr lang="en-US" sz="33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10208" y="1617225"/>
            <a:ext cx="12883276" cy="8365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7303770" y="2392204"/>
            <a:ext cx="22860" cy="5347811"/>
          </a:xfrm>
          <a:prstGeom prst="roundRect">
            <a:avLst>
              <a:gd name="adj" fmla="val 1175256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5" name="Shape 3"/>
          <p:cNvSpPr/>
          <p:nvPr/>
        </p:nvSpPr>
        <p:spPr>
          <a:xfrm>
            <a:off x="6979920" y="2582227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D89A13"/>
          </a:solidFill>
          <a:ln/>
        </p:spPr>
      </p:sp>
      <p:sp>
        <p:nvSpPr>
          <p:cNvPr id="6" name="Shape 4"/>
          <p:cNvSpPr/>
          <p:nvPr/>
        </p:nvSpPr>
        <p:spPr>
          <a:xfrm>
            <a:off x="7248049" y="2526506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F2B42D"/>
          </a:solidFill>
          <a:ln/>
        </p:spPr>
      </p:sp>
      <p:sp>
        <p:nvSpPr>
          <p:cNvPr id="7" name="Text 5"/>
          <p:cNvSpPr/>
          <p:nvPr/>
        </p:nvSpPr>
        <p:spPr>
          <a:xfrm>
            <a:off x="4491752" y="2453759"/>
            <a:ext cx="2107049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3200" b="1" u="sng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Руководитель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16399" y="2824520"/>
            <a:ext cx="5882402" cy="286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Издает приказ о создании СППС и утверждает его состав.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292340" y="3656767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F05B77"/>
          </a:solidFill>
          <a:ln/>
        </p:spPr>
      </p:sp>
      <p:sp>
        <p:nvSpPr>
          <p:cNvPr id="10" name="Shape 8"/>
          <p:cNvSpPr/>
          <p:nvPr/>
        </p:nvSpPr>
        <p:spPr>
          <a:xfrm>
            <a:off x="7248049" y="3601045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D7425E"/>
          </a:solidFill>
          <a:ln/>
        </p:spPr>
      </p:sp>
      <p:sp>
        <p:nvSpPr>
          <p:cNvPr id="11" name="Text 9"/>
          <p:cNvSpPr/>
          <p:nvPr/>
        </p:nvSpPr>
        <p:spPr>
          <a:xfrm>
            <a:off x="8031599" y="3528298"/>
            <a:ext cx="2756892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b="1" u="sng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Заместители руководителя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031599" y="3899059"/>
            <a:ext cx="5882402" cy="859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2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Организуют процесс оценки образовательных потребностей, регулируют взаимодействие специалистов и родителей, контролируют сбор документации.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979920" y="4582954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C35E44"/>
          </a:solidFill>
          <a:ln/>
        </p:spPr>
      </p:sp>
      <p:sp>
        <p:nvSpPr>
          <p:cNvPr id="14" name="Shape 12"/>
          <p:cNvSpPr/>
          <p:nvPr/>
        </p:nvSpPr>
        <p:spPr>
          <a:xfrm>
            <a:off x="7248049" y="4527233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DD785E"/>
          </a:solidFill>
          <a:ln/>
        </p:spPr>
      </p:sp>
      <p:sp>
        <p:nvSpPr>
          <p:cNvPr id="15" name="Text 13"/>
          <p:cNvSpPr/>
          <p:nvPr/>
        </p:nvSpPr>
        <p:spPr>
          <a:xfrm>
            <a:off x="4142661" y="4191119"/>
            <a:ext cx="2456140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3200" b="1" u="sng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Классные руководители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16399" y="4649867"/>
            <a:ext cx="5882402" cy="859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Организуют взаимодействие педагогов и родителей, изучают социальную ситуацию развития ребенка, создают благоприятный эмоционально-психологический климат</a:t>
            </a:r>
            <a:r>
              <a:rPr lang="en-US" sz="1400" dirty="0">
                <a:solidFill>
                  <a:srgbClr val="FFFFFF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400" dirty="0"/>
          </a:p>
        </p:txBody>
      </p:sp>
      <p:sp>
        <p:nvSpPr>
          <p:cNvPr id="17" name="Shape 15"/>
          <p:cNvSpPr/>
          <p:nvPr/>
        </p:nvSpPr>
        <p:spPr>
          <a:xfrm>
            <a:off x="7292340" y="5509260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2E8EC8"/>
          </a:solidFill>
          <a:ln/>
        </p:spPr>
      </p:sp>
      <p:sp>
        <p:nvSpPr>
          <p:cNvPr id="18" name="Shape 16"/>
          <p:cNvSpPr/>
          <p:nvPr/>
        </p:nvSpPr>
        <p:spPr>
          <a:xfrm>
            <a:off x="7248049" y="5453539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48A8E2"/>
          </a:solidFill>
          <a:ln/>
        </p:spPr>
      </p:sp>
      <p:sp>
        <p:nvSpPr>
          <p:cNvPr id="19" name="Text 17"/>
          <p:cNvSpPr/>
          <p:nvPr/>
        </p:nvSpPr>
        <p:spPr>
          <a:xfrm>
            <a:off x="8031599" y="5380792"/>
            <a:ext cx="2107049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3200" b="1" u="sng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Педагоги-психологи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031599" y="5751552"/>
            <a:ext cx="5882402" cy="8593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Участвуют в оценке особых потребностей, разрабатывают индивидуально-развивающие программы, оказывают консультативную помощь и психологическую поддержку.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6979920" y="6435566"/>
            <a:ext cx="358140" cy="22860"/>
          </a:xfrm>
          <a:prstGeom prst="roundRect">
            <a:avLst>
              <a:gd name="adj" fmla="val 1175256"/>
            </a:avLst>
          </a:prstGeom>
          <a:solidFill>
            <a:srgbClr val="3F918F"/>
          </a:solidFill>
          <a:ln/>
        </p:spPr>
      </p:sp>
      <p:sp>
        <p:nvSpPr>
          <p:cNvPr id="22" name="Shape 20"/>
          <p:cNvSpPr/>
          <p:nvPr/>
        </p:nvSpPr>
        <p:spPr>
          <a:xfrm>
            <a:off x="7248049" y="6379845"/>
            <a:ext cx="134303" cy="134303"/>
          </a:xfrm>
          <a:prstGeom prst="roundRect">
            <a:avLst>
              <a:gd name="adj" fmla="val 340424"/>
            </a:avLst>
          </a:prstGeom>
          <a:solidFill>
            <a:srgbClr val="59ABA9"/>
          </a:solidFill>
          <a:ln/>
        </p:spPr>
      </p:sp>
      <p:sp>
        <p:nvSpPr>
          <p:cNvPr id="23" name="Text 21"/>
          <p:cNvSpPr/>
          <p:nvPr/>
        </p:nvSpPr>
        <p:spPr>
          <a:xfrm>
            <a:off x="4358521" y="6307098"/>
            <a:ext cx="2240280" cy="2633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3200" b="1" u="sng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Социальные педагоги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716399" y="6677858"/>
            <a:ext cx="5882402" cy="10621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Выявляют интересы и потребности, определяют задачи социально-педагогической работы, принимают меры по социальной защите и помощи обучающимся.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scan0003">
            <a:extLst>
              <a:ext uri="{FF2B5EF4-FFF2-40B4-BE49-F238E27FC236}">
                <a16:creationId xmlns:a16="http://schemas.microsoft.com/office/drawing/2014/main" id="{C3838254-CB6B-417D-BA4F-45DD0C6A24CC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9">
            <a:extLst>
              <a:ext uri="{FF2B5EF4-FFF2-40B4-BE49-F238E27FC236}">
                <a16:creationId xmlns:a16="http://schemas.microsoft.com/office/drawing/2014/main" id="{B276B142-FED2-AAD3-7BE7-1D49DDC266AA}"/>
              </a:ext>
            </a:extLst>
          </p:cNvPr>
          <p:cNvSpPr/>
          <p:nvPr/>
        </p:nvSpPr>
        <p:spPr>
          <a:xfrm>
            <a:off x="755928" y="6386696"/>
            <a:ext cx="13118544" cy="1105138"/>
          </a:xfrm>
          <a:prstGeom prst="roundRect">
            <a:avLst>
              <a:gd name="adj" fmla="val 25651"/>
            </a:avLst>
          </a:prstGeom>
          <a:solidFill>
            <a:srgbClr val="483304"/>
          </a:solidFill>
          <a:ln/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FB214-A016-BD43-FAE1-2C3FC9FC794A}"/>
              </a:ext>
            </a:extLst>
          </p:cNvPr>
          <p:cNvSpPr txBox="1"/>
          <p:nvPr/>
        </p:nvSpPr>
        <p:spPr>
          <a:xfrm>
            <a:off x="183872" y="164212"/>
            <a:ext cx="11333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қолдаудың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кезеңдері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11AAF-407B-D029-711D-754413D3E2DE}"/>
              </a:ext>
            </a:extLst>
          </p:cNvPr>
          <p:cNvSpPr txBox="1"/>
          <p:nvPr/>
        </p:nvSpPr>
        <p:spPr>
          <a:xfrm>
            <a:off x="134178" y="600525"/>
            <a:ext cx="4527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DD1661-4885-DED1-6A4B-05133E297A09}"/>
              </a:ext>
            </a:extLst>
          </p:cNvPr>
          <p:cNvSpPr txBox="1"/>
          <p:nvPr/>
        </p:nvSpPr>
        <p:spPr>
          <a:xfrm>
            <a:off x="597012" y="1250987"/>
            <a:ext cx="11333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немесе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ПМПК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ұсынымдары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бекітіледі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04C2F0-FAB6-2B95-9039-08EB45143863}"/>
              </a:ext>
            </a:extLst>
          </p:cNvPr>
          <p:cNvSpPr txBox="1"/>
          <p:nvPr/>
        </p:nvSpPr>
        <p:spPr>
          <a:xfrm>
            <a:off x="0" y="1914752"/>
            <a:ext cx="3238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20BAA7-C980-6545-54AE-34CEF14B6AC6}"/>
              </a:ext>
            </a:extLst>
          </p:cNvPr>
          <p:cNvSpPr txBox="1"/>
          <p:nvPr/>
        </p:nvSpPr>
        <p:spPr>
          <a:xfrm>
            <a:off x="603801" y="2323160"/>
            <a:ext cx="55812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қолдаудың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бағдарламасын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бекітеді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B7D1DF-AEF4-05CA-FAFF-45EFD24ABCE8}"/>
              </a:ext>
            </a:extLst>
          </p:cNvPr>
          <p:cNvSpPr txBox="1"/>
          <p:nvPr/>
        </p:nvSpPr>
        <p:spPr>
          <a:xfrm>
            <a:off x="617259" y="3163084"/>
            <a:ext cx="61498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Басшының</a:t>
            </a:r>
            <a:r>
              <a:rPr lang="ru-RU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орынбасарлары</a:t>
            </a:r>
            <a:r>
              <a:rPr lang="ru-RU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жоспарларды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дайындауға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сыныптан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бос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іс-шараларға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6DC57F-489B-B92C-5D53-B65D6794F129}"/>
              </a:ext>
            </a:extLst>
          </p:cNvPr>
          <p:cNvSpPr txBox="1"/>
          <p:nvPr/>
        </p:nvSpPr>
        <p:spPr>
          <a:xfrm>
            <a:off x="617259" y="4886579"/>
            <a:ext cx="62268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бейімдейді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жетістіктерді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жекелендіреді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жайлылық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атмосферасын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ED8764-7252-F8F4-638D-F285BB39F20E}"/>
              </a:ext>
            </a:extLst>
          </p:cNvPr>
          <p:cNvSpPr txBox="1"/>
          <p:nvPr/>
        </p:nvSpPr>
        <p:spPr>
          <a:xfrm>
            <a:off x="7171083" y="2530048"/>
            <a:ext cx="65140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</a:t>
            </a:r>
            <a:r>
              <a:rPr lang="ru-RU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әзірлейді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0A443-89B4-C445-56B6-438696218458}"/>
              </a:ext>
            </a:extLst>
          </p:cNvPr>
          <p:cNvSpPr txBox="1"/>
          <p:nvPr/>
        </p:nvSpPr>
        <p:spPr>
          <a:xfrm>
            <a:off x="6844126" y="1953536"/>
            <a:ext cx="5759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Мамандандырылған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518AB7-5B0A-8FE6-7FA1-57A56295A260}"/>
              </a:ext>
            </a:extLst>
          </p:cNvPr>
          <p:cNvSpPr txBox="1"/>
          <p:nvPr/>
        </p:nvSpPr>
        <p:spPr>
          <a:xfrm>
            <a:off x="7219535" y="3973339"/>
            <a:ext cx="6465643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</a:t>
            </a:r>
            <a:r>
              <a:rPr lang="ru-RU" sz="2400" b="1" u="sng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ассистенттер</a:t>
            </a:r>
            <a:r>
              <a:rPr lang="ru-RU" sz="18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дербес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қалыптастырғанға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(ПМПК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ППҚҚ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отырысының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шешімімен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педагог-ассистент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тоқсанға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тағайындалады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Педагог-ассистент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көмегінің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ПМПК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C8D25C-0854-7A2B-AB14-F33BDAD297A1}"/>
              </a:ext>
            </a:extLst>
          </p:cNvPr>
          <p:cNvSpPr txBox="1"/>
          <p:nvPr/>
        </p:nvSpPr>
        <p:spPr>
          <a:xfrm>
            <a:off x="603801" y="6386696"/>
            <a:ext cx="132314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барысында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шектеулі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саны 12-14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баладан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аспайды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Мектепке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жастағы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кіші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ұзақтығы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35-тен 45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минутқа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уақытты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мектеп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жасындағыларға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минутты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құрайды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Рисунок 23" descr="scan0003">
            <a:extLst>
              <a:ext uri="{FF2B5EF4-FFF2-40B4-BE49-F238E27FC236}">
                <a16:creationId xmlns:a16="http://schemas.microsoft.com/office/drawing/2014/main" id="{68D594DE-EEAF-AA50-ECCF-98BE193168A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78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5928" y="789742"/>
            <a:ext cx="13118544" cy="760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Этапы психолого-педагогического </a:t>
            </a:r>
            <a:r>
              <a:rPr lang="en-US" sz="3500" b="1" dirty="0" err="1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сопровождения</a:t>
            </a:r>
            <a:r>
              <a:rPr lang="en-US" sz="35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:</a:t>
            </a:r>
            <a:endParaRPr lang="ru-RU" sz="3500" b="1" dirty="0">
              <a:solidFill>
                <a:srgbClr val="FFFFFF"/>
              </a:solidFill>
              <a:latin typeface="Times New Roman" pitchFamily="18" charset="0"/>
              <a:ea typeface="Nunito Semi Bold" pitchFamily="34" charset="-122"/>
              <a:cs typeface="Times New Roman" pitchFamily="18" charset="0"/>
            </a:endParaRPr>
          </a:p>
          <a:p>
            <a:pPr marL="0" indent="0" algn="l">
              <a:lnSpc>
                <a:spcPts val="435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 </a:t>
            </a:r>
            <a:r>
              <a:rPr lang="en-US" sz="3500" b="1" u="sng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Второй этап</a:t>
            </a:r>
            <a:endParaRPr lang="en-US" sz="35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70560" y="1909048"/>
            <a:ext cx="12700000" cy="707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На основе оценки потребностей или рекомендаций ПМПК утверждается индивидуальная программа сопровождения и начинается реализация специализированной помощи.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55928" y="2588217"/>
            <a:ext cx="2667953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Ключевые действия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5928" y="3014187"/>
            <a:ext cx="6328767" cy="6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SzPct val="100000"/>
              <a:buChar char="•"/>
            </a:pPr>
            <a:r>
              <a:rPr lang="en-US" sz="2400" b="1" u="sng" dirty="0">
                <a:solidFill>
                  <a:srgbClr val="F2B42D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Руководитель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утверждает индивидуальную программу психолого-педагогического сопровождения.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5928" y="4176117"/>
            <a:ext cx="6328767" cy="6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SzPct val="100000"/>
              <a:buChar char="•"/>
            </a:pPr>
            <a:r>
              <a:rPr lang="en-US" sz="2400" b="1" u="sng" dirty="0">
                <a:solidFill>
                  <a:srgbClr val="F2B42D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Заместители руководителя</a:t>
            </a:r>
            <a:r>
              <a:rPr lang="en-US" sz="2400" b="1" u="sng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организуют и контролируют процесс сопровождения, участвуют в составлении индивидуальных планов.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103" y="5433179"/>
            <a:ext cx="6328767" cy="11855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b="1" u="sng" dirty="0">
                <a:solidFill>
                  <a:srgbClr val="F2B42D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Педагоги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выполняют адаптацию учебных программ, индивидуализируют процесс обучения и оценки достижений, создают атмосферу эмоционального комфорта.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033772" y="2680693"/>
            <a:ext cx="3864054" cy="333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Специализированная помощь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5705" y="3269218"/>
            <a:ext cx="6328767" cy="9068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350"/>
              </a:lnSpc>
              <a:buSzPct val="100000"/>
              <a:buChar char="•"/>
            </a:pPr>
            <a:r>
              <a:rPr lang="en-US" sz="2400" b="1" u="sng" dirty="0" err="1">
                <a:solidFill>
                  <a:srgbClr val="FFC000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Специальные</a:t>
            </a:r>
            <a:r>
              <a:rPr lang="en-US" sz="2400" b="1" u="sng" dirty="0">
                <a:solidFill>
                  <a:srgbClr val="FFC000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C000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педагоги</a:t>
            </a:r>
            <a:r>
              <a:rPr lang="ru-RU" sz="2400" b="1" u="sng" dirty="0">
                <a:solidFill>
                  <a:srgbClr val="FFC000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 </a:t>
            </a:r>
            <a:r>
              <a:rPr lang="en-US" sz="2000" dirty="0" err="1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разрабатывают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реализуют индивидуальные учебные, коррекционно-развивающие программы, проводят занятия с детьми с ограниченными возможностями.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553325" y="4828699"/>
            <a:ext cx="6328767" cy="1789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SzPct val="100000"/>
              <a:buChar char="•"/>
            </a:pPr>
            <a:r>
              <a:rPr lang="en-US" sz="2400" b="1" u="sng" dirty="0">
                <a:solidFill>
                  <a:srgbClr val="FFC000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Педагоги-ассистенты</a:t>
            </a:r>
            <a:r>
              <a:rPr lang="en-US" sz="2000" dirty="0">
                <a:solidFill>
                  <a:srgbClr val="FFC000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оказывают индивидуальное сопровождение детям с ограниченными возможностями до формирования навыков самостоятельной учебной деятельности (назначаются на основании рекомендаций ПМПК).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55928" y="6807636"/>
            <a:ext cx="13118544" cy="1105138"/>
          </a:xfrm>
          <a:prstGeom prst="roundRect">
            <a:avLst>
              <a:gd name="adj" fmla="val 25651"/>
            </a:avLst>
          </a:prstGeom>
          <a:solidFill>
            <a:srgbClr val="483304"/>
          </a:solidFill>
          <a:ln/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6618684"/>
            <a:ext cx="236220" cy="188952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181100" y="7109935"/>
            <a:ext cx="12504420" cy="6045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На 1 (одного) специального педагога приходится не более 12-14 детей с ограниченными возможностями. Продолжительность индивидуальных занятий для школьников составляет 30 минут.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scan0003">
            <a:extLst>
              <a:ext uri="{FF2B5EF4-FFF2-40B4-BE49-F238E27FC236}">
                <a16:creationId xmlns:a16="http://schemas.microsoft.com/office/drawing/2014/main" id="{D4588B2C-DE6C-44AE-9DCB-C72EDDB73D0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B86221C-444B-58E0-9EDB-F8A793717885}"/>
              </a:ext>
            </a:extLst>
          </p:cNvPr>
          <p:cNvSpPr/>
          <p:nvPr/>
        </p:nvSpPr>
        <p:spPr>
          <a:xfrm>
            <a:off x="1396448" y="5619965"/>
            <a:ext cx="12923986" cy="20113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A882494-C7C5-C56E-1B5A-0F0BE955C951}"/>
              </a:ext>
            </a:extLst>
          </p:cNvPr>
          <p:cNvSpPr/>
          <p:nvPr/>
        </p:nvSpPr>
        <p:spPr>
          <a:xfrm>
            <a:off x="1129319" y="3309837"/>
            <a:ext cx="11487346" cy="1691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99FD10E-E1E6-BDA5-D2F8-7FBFE11EC957}"/>
              </a:ext>
            </a:extLst>
          </p:cNvPr>
          <p:cNvSpPr/>
          <p:nvPr/>
        </p:nvSpPr>
        <p:spPr>
          <a:xfrm>
            <a:off x="441790" y="1123121"/>
            <a:ext cx="10870057" cy="169199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6FE6D-01B0-A0C9-94F6-EA2A431822D5}"/>
              </a:ext>
            </a:extLst>
          </p:cNvPr>
          <p:cNvSpPr txBox="1"/>
          <p:nvPr/>
        </p:nvSpPr>
        <p:spPr>
          <a:xfrm>
            <a:off x="2437075" y="351065"/>
            <a:ext cx="90495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endParaRPr lang="ru-RU" sz="40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5AAF4-085A-6E4A-DB2D-BFA4924E8447}"/>
              </a:ext>
            </a:extLst>
          </p:cNvPr>
          <p:cNvSpPr txBox="1"/>
          <p:nvPr/>
        </p:nvSpPr>
        <p:spPr>
          <a:xfrm>
            <a:off x="575353" y="1123121"/>
            <a:ext cx="1061320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Қазақстандағы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қолайлы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15574-50E1-9342-7592-9F476D55E087}"/>
              </a:ext>
            </a:extLst>
          </p:cNvPr>
          <p:cNvSpPr txBox="1"/>
          <p:nvPr/>
        </p:nvSpPr>
        <p:spPr>
          <a:xfrm>
            <a:off x="1212351" y="3514635"/>
            <a:ext cx="10971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Қазақстанның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мекемелері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арнайы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үлгісінен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жүйелік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тәсілге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біртіндеп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көшуде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тәжірибенің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бөлігіне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айналады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D6418-FC0D-D471-F707-BFF5333E54E0}"/>
              </a:ext>
            </a:extLst>
          </p:cNvPr>
          <p:cNvSpPr txBox="1"/>
          <p:nvPr/>
        </p:nvSpPr>
        <p:spPr>
          <a:xfrm>
            <a:off x="1503789" y="5692313"/>
            <a:ext cx="1265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ететін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дайындығына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тартуға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дамытудың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 descr="scan0003">
            <a:extLst>
              <a:ext uri="{FF2B5EF4-FFF2-40B4-BE49-F238E27FC236}">
                <a16:creationId xmlns:a16="http://schemas.microsoft.com/office/drawing/2014/main" id="{80235F80-9888-AAFC-D987-0D88207E062A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2487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42240" y="1047964"/>
            <a:ext cx="11477832" cy="183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Психолого-педагогическое сопровождение детей с особыми образовательными потребностями является ключевым направлением развития инклюзивного образования в Казахстане. Оно обеспечивает индивидуализацию обучения, способствует формированию комфортной образовательной среды и развитию личности ребёнка.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5724" y="3214114"/>
            <a:ext cx="12545197" cy="18013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Современные образовательные учреждения Казахстана постепенно переходят от модели помощи «по необходимости» к системному подходу, когда сопровождение становится частью общей педагогической практики.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3902" y="5490782"/>
            <a:ext cx="13634258" cy="1963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будущем успех инклюзивного образования будет зависеть от профессионализма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специалистов, готовности педагогов к работе с детьми с ООП и участия семьи в процессе воспитания и обучения. Психолого-педагогическое сопровождение при этом выступает не только как форма поддержки, но и как фундамент формирования гуманного и справедливого общества.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98183" y="247973"/>
            <a:ext cx="7935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can0003">
            <a:extLst>
              <a:ext uri="{FF2B5EF4-FFF2-40B4-BE49-F238E27FC236}">
                <a16:creationId xmlns:a16="http://schemas.microsoft.com/office/drawing/2014/main" id="{8F52B8C0-C5E5-44A9-BB82-49E16F4755D5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32080" y="233680"/>
            <a:ext cx="165608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5" y="233680"/>
            <a:ext cx="6169362" cy="26983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5555997" y="4701477"/>
            <a:ext cx="7261742" cy="1514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Приказ Министра просвещения Республики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Казахстан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от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29 апреля 2025 года № 92 утверждает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Правила деятельности службы психолого-педагогического сопровождения (СППС) 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в организациях образования.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301264" y="6549747"/>
            <a:ext cx="22860" cy="1141333"/>
          </a:xfrm>
          <a:prstGeom prst="rect">
            <a:avLst/>
          </a:prstGeom>
          <a:solidFill>
            <a:srgbClr val="F2B42D"/>
          </a:solidFill>
          <a:ln/>
        </p:spPr>
      </p:sp>
      <p:pic>
        <p:nvPicPr>
          <p:cNvPr id="7" name="Рисунок 6" descr="scan0003">
            <a:extLst>
              <a:ext uri="{FF2B5EF4-FFF2-40B4-BE49-F238E27FC236}">
                <a16:creationId xmlns:a16="http://schemas.microsoft.com/office/drawing/2014/main" id="{740CDCC2-AB8A-4C42-AE9B-7AD0994AF3A9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8080" y="233680"/>
            <a:ext cx="1742354" cy="188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773CB3-C804-C4AC-6620-31C2D69788B4}"/>
              </a:ext>
            </a:extLst>
          </p:cNvPr>
          <p:cNvSpPr txBox="1"/>
          <p:nvPr/>
        </p:nvSpPr>
        <p:spPr>
          <a:xfrm>
            <a:off x="5555997" y="1748484"/>
            <a:ext cx="80428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ұйымдарындағы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қызметінің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қағидаларын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Оқу-ағарту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29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сәуірдегі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92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https://adilet.zan.kz/rus/docs/V2500036047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B8892-317F-74B4-9AD5-5FB358D18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624" y="4002599"/>
            <a:ext cx="2607946" cy="707666"/>
          </a:xfrm>
        </p:spPr>
        <p:txBody>
          <a:bodyPr>
            <a:noAutofit/>
          </a:bodyPr>
          <a:lstStyle/>
          <a:p>
            <a:r>
              <a:rPr lang="kk-K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8AE7E8-95D8-53B6-B261-4A6EDB6F1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624" y="4862858"/>
            <a:ext cx="10772941" cy="233680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механизма эффективного взаимодействия всех участников образовательного процесса, системного подхода, минимизировать барьеры в обучении и воспитании, обеспечение полноценной социализации ребенка.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83BB066-8FBA-5DAC-8505-750CAECE14C4}"/>
              </a:ext>
            </a:extLst>
          </p:cNvPr>
          <p:cNvSpPr/>
          <p:nvPr/>
        </p:nvSpPr>
        <p:spPr>
          <a:xfrm>
            <a:off x="947222" y="311369"/>
            <a:ext cx="2568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endParaRPr lang="ru-RU" sz="5400" b="1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66C300-3663-EC83-6C3C-65EF46AF9B77}"/>
              </a:ext>
            </a:extLst>
          </p:cNvPr>
          <p:cNvSpPr txBox="1"/>
          <p:nvPr/>
        </p:nvSpPr>
        <p:spPr>
          <a:xfrm>
            <a:off x="1054624" y="1275794"/>
            <a:ext cx="1077294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процесінің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қатысушыларының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әрекеттесу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механизмін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жүйелі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көзқарасты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тәрбиелеудегі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кедергілерді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барынша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толық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әлеуметтенуін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қамтамасыз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scan0003">
            <a:extLst>
              <a:ext uri="{FF2B5EF4-FFF2-40B4-BE49-F238E27FC236}">
                <a16:creationId xmlns:a16="http://schemas.microsoft.com/office/drawing/2014/main" id="{F3C8847B-5342-22E2-0A7C-128560A0908D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2317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ADC9D-FF64-F2D5-3CA7-814D6ACE8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8E40FA-6FC7-B9F0-070E-8CFBB1EB6EE1}"/>
              </a:ext>
            </a:extLst>
          </p:cNvPr>
          <p:cNvSpPr txBox="1"/>
          <p:nvPr/>
        </p:nvSpPr>
        <p:spPr>
          <a:xfrm>
            <a:off x="849795" y="113507"/>
            <a:ext cx="1059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деңгейлеріндегі</a:t>
            </a: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ППҚК </a:t>
            </a:r>
            <a:r>
              <a:rPr lang="ru-RU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міндеттері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A030C5-7023-C37D-B57C-18ED817E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2305" y="193401"/>
            <a:ext cx="1792379" cy="18594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9847C0-C25B-B1C7-FA54-9E23D286A229}"/>
              </a:ext>
            </a:extLst>
          </p:cNvPr>
          <p:cNvSpPr txBox="1"/>
          <p:nvPr/>
        </p:nvSpPr>
        <p:spPr>
          <a:xfrm>
            <a:off x="1306996" y="830811"/>
            <a:ext cx="102820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ППҚ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берудің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деңгейіндегі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даму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ұйымдастырылады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304975-8582-6B66-4739-1990DDB037AD}"/>
              </a:ext>
            </a:extLst>
          </p:cNvPr>
          <p:cNvSpPr txBox="1"/>
          <p:nvPr/>
        </p:nvSpPr>
        <p:spPr>
          <a:xfrm>
            <a:off x="942262" y="2124018"/>
            <a:ext cx="3503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Бастауыш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489F63-D5F6-CC2E-CF33-C68D4C0AF734}"/>
              </a:ext>
            </a:extLst>
          </p:cNvPr>
          <p:cNvSpPr txBox="1"/>
          <p:nvPr/>
        </p:nvSpPr>
        <p:spPr>
          <a:xfrm>
            <a:off x="713328" y="2739198"/>
            <a:ext cx="43284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әлеуметтенуде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0024C-2E1F-F3AB-81B3-9FD94337B179}"/>
              </a:ext>
            </a:extLst>
          </p:cNvPr>
          <p:cNvSpPr txBox="1"/>
          <p:nvPr/>
        </p:nvSpPr>
        <p:spPr>
          <a:xfrm>
            <a:off x="6246586" y="2139407"/>
            <a:ext cx="58657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F7F9A4-CAA6-DCF0-0F9F-EF64A2E919A1}"/>
              </a:ext>
            </a:extLst>
          </p:cNvPr>
          <p:cNvSpPr txBox="1"/>
          <p:nvPr/>
        </p:nvSpPr>
        <p:spPr>
          <a:xfrm>
            <a:off x="6972299" y="2737209"/>
            <a:ext cx="53669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жағдайларға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бейімделу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белсенділікті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291F9D-92B1-C626-D287-FAA5BA5466AF}"/>
              </a:ext>
            </a:extLst>
          </p:cNvPr>
          <p:cNvSpPr txBox="1"/>
          <p:nvPr/>
        </p:nvSpPr>
        <p:spPr>
          <a:xfrm>
            <a:off x="455244" y="4498296"/>
            <a:ext cx="4477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Жалпы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269BCE-289D-8501-9D85-4CE7401AC212}"/>
              </a:ext>
            </a:extLst>
          </p:cNvPr>
          <p:cNvSpPr txBox="1"/>
          <p:nvPr/>
        </p:nvSpPr>
        <p:spPr>
          <a:xfrm>
            <a:off x="641074" y="5028737"/>
            <a:ext cx="4318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өзін-өзі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қоюға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тәуелсіз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тұрақты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дүниетанымды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көмектесу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7D2AA-774F-7CF8-C863-7C863DCF9107}"/>
              </a:ext>
            </a:extLst>
          </p:cNvPr>
          <p:cNvSpPr txBox="1"/>
          <p:nvPr/>
        </p:nvSpPr>
        <p:spPr>
          <a:xfrm>
            <a:off x="7012056" y="4391627"/>
            <a:ext cx="61594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Техникалық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кәсіптік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білімнен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кейінгі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F83F11-4399-1E0F-D6B6-0F3019BA0E70}"/>
              </a:ext>
            </a:extLst>
          </p:cNvPr>
          <p:cNvSpPr txBox="1"/>
          <p:nvPr/>
        </p:nvSpPr>
        <p:spPr>
          <a:xfrm>
            <a:off x="7362413" y="5582735"/>
            <a:ext cx="46167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әлеуметтену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64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24436" y="259972"/>
            <a:ext cx="10793968" cy="5978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u="sng" dirty="0"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Задачи СППС на разных уровнях образован</a:t>
            </a:r>
            <a:r>
              <a:rPr lang="en-US" sz="3750" dirty="0"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ия</a:t>
            </a:r>
            <a:endParaRPr lang="en-US" sz="3750" dirty="0"/>
          </a:p>
        </p:txBody>
      </p:sp>
      <p:sp>
        <p:nvSpPr>
          <p:cNvPr id="3" name="Text 1"/>
          <p:cNvSpPr/>
          <p:nvPr/>
        </p:nvSpPr>
        <p:spPr>
          <a:xfrm>
            <a:off x="585627" y="1006057"/>
            <a:ext cx="12371028" cy="7163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400" b="1" dirty="0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Деятельность СППС организуется с учетом возрастных особенностей и </a:t>
            </a:r>
            <a:r>
              <a:rPr lang="en-US" sz="2400" b="1" dirty="0" err="1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задач</a:t>
            </a:r>
            <a:r>
              <a:rPr lang="en-US" sz="2400" b="1" dirty="0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</a:p>
          <a:p>
            <a:pPr marL="0" indent="0" algn="ctr">
              <a:lnSpc>
                <a:spcPts val="2550"/>
              </a:lnSpc>
              <a:buNone/>
            </a:pPr>
            <a:r>
              <a:rPr lang="en-US" sz="2400" b="1" dirty="0" err="1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развития</a:t>
            </a:r>
            <a:r>
              <a:rPr lang="en-US" sz="2400" b="1" dirty="0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обучающихся на каждом уровне образования.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944881" y="3133130"/>
            <a:ext cx="2884646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b="1" u="sng" dirty="0"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Начальное образование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12959" y="3553897"/>
            <a:ext cx="6299001" cy="9754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Поддержка в развитии мотивации, самостоятельности, адаптации к учебной деятельности, социализации и формировании творческих способностей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518440" y="3133130"/>
            <a:ext cx="3677364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b="1" u="sng" dirty="0"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Основное среднее образование</a:t>
            </a:r>
            <a:endParaRPr lang="en-US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518440" y="3553897"/>
            <a:ext cx="6095762" cy="9754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Адаптация к новым условиям, развитие познавательной активности, поддержка в личностном саморазвитии, самосознании и профессиональном самоопределении.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812959" y="5289586"/>
            <a:ext cx="3339227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b="1" u="sng" dirty="0"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Общее среднее образован</a:t>
            </a:r>
            <a:r>
              <a:rPr lang="en-US" sz="2800" b="1" dirty="0"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ие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812959" y="6032199"/>
            <a:ext cx="6095762" cy="13006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00" dirty="0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Помощь в личностной идентичности, профессиональном самоопределении, содействие развитию целеполагания, принятию самостоятельных решений и формированию устойчивого мировоззрения.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518440" y="5748814"/>
            <a:ext cx="4058960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b="1" u="sng" dirty="0"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ТиПО и послесреднее образов</a:t>
            </a:r>
            <a:r>
              <a:rPr lang="en-US" sz="2800" b="1" dirty="0">
                <a:latin typeface="Times New Roman" panose="02020603050405020304" pitchFamily="18" charset="0"/>
                <a:ea typeface="Nunito Semi Bold" pitchFamily="34" charset="-122"/>
                <a:cs typeface="Times New Roman" panose="02020603050405020304" pitchFamily="18" charset="0"/>
              </a:rPr>
              <a:t>ание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9"/>
          <p:cNvSpPr/>
          <p:nvPr/>
        </p:nvSpPr>
        <p:spPr>
          <a:xfrm>
            <a:off x="7518440" y="6360877"/>
            <a:ext cx="6095762" cy="650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Сопровождение в процессе обучения, получения профессии и социализации.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scan0003">
            <a:extLst>
              <a:ext uri="{FF2B5EF4-FFF2-40B4-BE49-F238E27FC236}">
                <a16:creationId xmlns:a16="http://schemas.microsoft.com/office/drawing/2014/main" id="{74221C19-A305-4E88-A9CC-460349F93EF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49200" y="233680"/>
            <a:ext cx="1767840" cy="182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CAAD8-6DE5-E9FD-BB4A-2CA4EAE99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59E011-260D-4653-E600-7B405C832E71}"/>
              </a:ext>
            </a:extLst>
          </p:cNvPr>
          <p:cNvSpPr txBox="1"/>
          <p:nvPr/>
        </p:nvSpPr>
        <p:spPr>
          <a:xfrm>
            <a:off x="1271752" y="233680"/>
            <a:ext cx="109517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ППҚК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принциптері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2F805-CA6A-CEA1-F3F5-C754898F7737}"/>
              </a:ext>
            </a:extLst>
          </p:cNvPr>
          <p:cNvSpPr txBox="1"/>
          <p:nvPr/>
        </p:nvSpPr>
        <p:spPr>
          <a:xfrm>
            <a:off x="1098550" y="1311725"/>
            <a:ext cx="114287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ППҚК білім беру ұйымының білім алушылардың, оның ішінде ерекше білім беру қажеттіліктері бар балалардың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саулығына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қатысушыларға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табылады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864A2A-8854-4B07-1DFC-2BF61D78B34C}"/>
              </a:ext>
            </a:extLst>
          </p:cNvPr>
          <p:cNvSpPr txBox="1"/>
          <p:nvPr/>
        </p:nvSpPr>
        <p:spPr>
          <a:xfrm>
            <a:off x="219434" y="2440952"/>
            <a:ext cx="438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ППҚК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құрамы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E62471-31BB-87ED-42F9-56A57EA9E763}"/>
              </a:ext>
            </a:extLst>
          </p:cNvPr>
          <p:cNvSpPr txBox="1"/>
          <p:nvPr/>
        </p:nvSpPr>
        <p:spPr>
          <a:xfrm>
            <a:off x="1098550" y="2904992"/>
            <a:ext cx="60266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Басшының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орынбасарлары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үйлестірушілері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A4E18-0106-E6E7-5FFA-E67FB4E42D53}"/>
              </a:ext>
            </a:extLst>
          </p:cNvPr>
          <p:cNvSpPr txBox="1"/>
          <p:nvPr/>
        </p:nvSpPr>
        <p:spPr>
          <a:xfrm>
            <a:off x="1094740" y="3387888"/>
            <a:ext cx="3403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E84836-7791-BD39-1053-7676E7D1FE2E}"/>
              </a:ext>
            </a:extLst>
          </p:cNvPr>
          <p:cNvSpPr txBox="1"/>
          <p:nvPr/>
        </p:nvSpPr>
        <p:spPr>
          <a:xfrm>
            <a:off x="1098550" y="3881736"/>
            <a:ext cx="3403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40E0DD-9EE6-1D46-C7F8-85B06702F45A}"/>
              </a:ext>
            </a:extLst>
          </p:cNvPr>
          <p:cNvSpPr txBox="1"/>
          <p:nvPr/>
        </p:nvSpPr>
        <p:spPr>
          <a:xfrm>
            <a:off x="1098550" y="4319164"/>
            <a:ext cx="7411720" cy="399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5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Арнайы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педагогтер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10FD1C-57AC-6A35-7012-04A40E8B47EE}"/>
              </a:ext>
            </a:extLst>
          </p:cNvPr>
          <p:cNvSpPr txBox="1"/>
          <p:nvPr/>
        </p:nvSpPr>
        <p:spPr>
          <a:xfrm>
            <a:off x="1094740" y="4908206"/>
            <a:ext cx="7411720" cy="399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5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Педагог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ассистенттер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1DDFF-A056-976B-C3BD-5B748817CB33}"/>
              </a:ext>
            </a:extLst>
          </p:cNvPr>
          <p:cNvSpPr txBox="1"/>
          <p:nvPr/>
        </p:nvSpPr>
        <p:spPr>
          <a:xfrm>
            <a:off x="1098550" y="5354721"/>
            <a:ext cx="7411720" cy="399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550"/>
              </a:lnSpc>
              <a:buSzPct val="100000"/>
              <a:buFont typeface="Arial" panose="020B0604020202020204" pitchFamily="34" charset="0"/>
              <a:buChar char="•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едагог-кәсіби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бағдар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берушілер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7D681F-09B1-E1B9-4CA8-56FDC02EA0A6}"/>
              </a:ext>
            </a:extLst>
          </p:cNvPr>
          <p:cNvSpPr txBox="1"/>
          <p:nvPr/>
        </p:nvSpPr>
        <p:spPr>
          <a:xfrm>
            <a:off x="792481" y="6092406"/>
            <a:ext cx="7411720" cy="733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50"/>
              </a:lnSpc>
            </a:pP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Құрылымы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құрамы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жылдық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жұмыс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жоспары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ұйымының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түріне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міндеттеріне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байланысты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белгіленеді</a:t>
            </a:r>
            <a:r>
              <a:rPr lang="ru-RU" dirty="0"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AD97C4-F940-5767-D4B6-7851E0911BB1}"/>
              </a:ext>
            </a:extLst>
          </p:cNvPr>
          <p:cNvSpPr txBox="1"/>
          <p:nvPr/>
        </p:nvSpPr>
        <p:spPr>
          <a:xfrm>
            <a:off x="5670112" y="2472602"/>
            <a:ext cx="7914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ПҚК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AD1675-3411-49D4-1949-E6216DB812CE}"/>
              </a:ext>
            </a:extLst>
          </p:cNvPr>
          <p:cNvSpPr txBox="1"/>
          <p:nvPr/>
        </p:nvSpPr>
        <p:spPr>
          <a:xfrm>
            <a:off x="8207003" y="3000630"/>
            <a:ext cx="28638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әдепті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454B2D2-9DD0-1BC5-5E44-478BFFB16B59}"/>
              </a:ext>
            </a:extLst>
          </p:cNvPr>
          <p:cNvSpPr txBox="1"/>
          <p:nvPr/>
        </p:nvSpPr>
        <p:spPr>
          <a:xfrm>
            <a:off x="8204201" y="3461997"/>
            <a:ext cx="47182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басына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эмпатия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құрмет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A41E8F-9EFC-F7DC-89C5-4FF735B354F3}"/>
              </a:ext>
            </a:extLst>
          </p:cNvPr>
          <p:cNvSpPr txBox="1"/>
          <p:nvPr/>
        </p:nvSpPr>
        <p:spPr>
          <a:xfrm>
            <a:off x="8204201" y="4329243"/>
            <a:ext cx="5733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алушының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қажеттіліктері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28CD8FE-F08A-7205-CA7A-7B84B4213B17}"/>
              </a:ext>
            </a:extLst>
          </p:cNvPr>
          <p:cNvSpPr txBox="1"/>
          <p:nvPr/>
        </p:nvSpPr>
        <p:spPr>
          <a:xfrm>
            <a:off x="8243891" y="5191648"/>
            <a:ext cx="6210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құқықтары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мүдделерін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құпиялылығы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A5FB178-AE60-F8DB-1139-3D9981EE6B03}"/>
              </a:ext>
            </a:extLst>
          </p:cNvPr>
          <p:cNvSpPr txBox="1"/>
          <p:nvPr/>
        </p:nvSpPr>
        <p:spPr>
          <a:xfrm>
            <a:off x="8243891" y="6054053"/>
            <a:ext cx="62103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процесінде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қолдаудың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ғылымилығы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кешенділігі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бірізділігі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кезеңділігі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үздіксіздігі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 descr="scan0003">
            <a:extLst>
              <a:ext uri="{FF2B5EF4-FFF2-40B4-BE49-F238E27FC236}">
                <a16:creationId xmlns:a16="http://schemas.microsoft.com/office/drawing/2014/main" id="{309FCE1E-741F-517E-EC6C-D9E72E3E264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23190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32528" y="261759"/>
            <a:ext cx="9254966" cy="6004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latin typeface="Nunito Semi Bold" pitchFamily="34" charset="0"/>
                <a:ea typeface="Nunito Semi Bold" pitchFamily="34" charset="-122"/>
                <a:cs typeface="Nunito Semi Bold" pitchFamily="34" charset="-120"/>
              </a:rPr>
              <a:t>Состав и принципы деятельности СППС</a:t>
            </a:r>
            <a:endParaRPr lang="en-US" sz="3750" b="1" dirty="0"/>
          </a:p>
        </p:txBody>
      </p:sp>
      <p:sp>
        <p:nvSpPr>
          <p:cNvPr id="3" name="Text 1"/>
          <p:cNvSpPr/>
          <p:nvPr/>
        </p:nvSpPr>
        <p:spPr>
          <a:xfrm>
            <a:off x="320705" y="1096982"/>
            <a:ext cx="12379295" cy="9800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50"/>
              </a:lnSpc>
              <a:buNone/>
            </a:pPr>
            <a:r>
              <a:rPr lang="en-US" sz="2800" dirty="0"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СППС является коллегиальным органом, ответственным за психологическое благополучие обучающихся и оказание психолого-педагогического сопровождения участникам образовательного процесса.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1111118" y="2464688"/>
            <a:ext cx="3013842" cy="428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600" b="1" dirty="0"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Состав СППС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396240" y="3232630"/>
            <a:ext cx="6669882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742950" lvl="1" indent="-285750">
              <a:lnSpc>
                <a:spcPts val="255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Заместители</a:t>
            </a: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</a:t>
            </a:r>
            <a:r>
              <a:rPr lang="en-US" sz="2000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руководителей</a:t>
            </a: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(координаторы)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816650" y="3620333"/>
            <a:ext cx="6249472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Педагоги-психологи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816650" y="4018478"/>
            <a:ext cx="6249472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Социальные</a:t>
            </a:r>
            <a:r>
              <a:rPr lang="en-US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педагоги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816650" y="4416623"/>
            <a:ext cx="6249472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Специальные</a:t>
            </a:r>
            <a:r>
              <a:rPr lang="en-US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 педагоги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816650" y="4814768"/>
            <a:ext cx="6249472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Педагоги-ассистенты</a:t>
            </a:r>
            <a:endParaRPr lang="en-US" sz="2000" dirty="0"/>
          </a:p>
        </p:txBody>
      </p:sp>
      <p:sp>
        <p:nvSpPr>
          <p:cNvPr id="10" name="Text 8"/>
          <p:cNvSpPr/>
          <p:nvPr/>
        </p:nvSpPr>
        <p:spPr>
          <a:xfrm>
            <a:off x="809030" y="5161835"/>
            <a:ext cx="6135172" cy="326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550"/>
              </a:lnSpc>
              <a:buSzPct val="100000"/>
              <a:buChar char="•"/>
            </a:pPr>
            <a:r>
              <a:rPr lang="en-US" dirty="0" err="1">
                <a:latin typeface="PT Sans" pitchFamily="34" charset="0"/>
                <a:ea typeface="PT Sans" pitchFamily="34" charset="-122"/>
                <a:cs typeface="PT Sans" pitchFamily="34" charset="-120"/>
              </a:rPr>
              <a:t>Педагоги-профориентаторы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619760" y="5723334"/>
            <a:ext cx="6446362" cy="10612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Структура, состав и годовой план работы определяются типом, видом и задачами организации образования.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7571899" y="2477690"/>
            <a:ext cx="5209381" cy="360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3600" b="1" dirty="0"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Принципы деятельности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7798245" y="3439479"/>
            <a:ext cx="6023125" cy="526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Соблюдение профессиональной этики.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7798245" y="3896732"/>
            <a:ext cx="6028650" cy="6891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Эмпатия и уважение к личности обучающихся</a:t>
            </a:r>
            <a:r>
              <a:rPr lang="en-US" sz="2000" b="1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2000" b="1" dirty="0"/>
          </a:p>
        </p:txBody>
      </p:sp>
      <p:sp>
        <p:nvSpPr>
          <p:cNvPr id="18" name="Text 16"/>
          <p:cNvSpPr/>
          <p:nvPr/>
        </p:nvSpPr>
        <p:spPr>
          <a:xfrm>
            <a:off x="7798245" y="4423107"/>
            <a:ext cx="6333640" cy="12088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Индивидуальный подход и учет особых потребностей.</a:t>
            </a:r>
            <a:endParaRPr lang="en-US" sz="2000" dirty="0"/>
          </a:p>
        </p:txBody>
      </p:sp>
      <p:sp>
        <p:nvSpPr>
          <p:cNvPr id="20" name="Text 18"/>
          <p:cNvSpPr/>
          <p:nvPr/>
        </p:nvSpPr>
        <p:spPr>
          <a:xfrm>
            <a:off x="7792721" y="5043165"/>
            <a:ext cx="6028650" cy="131298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Конфиденциальность информации.</a:t>
            </a:r>
            <a:endParaRPr lang="en-US" sz="2000" dirty="0"/>
          </a:p>
        </p:txBody>
      </p:sp>
      <p:sp>
        <p:nvSpPr>
          <p:cNvPr id="22" name="Text 20"/>
          <p:cNvSpPr/>
          <p:nvPr/>
        </p:nvSpPr>
        <p:spPr>
          <a:xfrm>
            <a:off x="7798245" y="5785602"/>
            <a:ext cx="6460196" cy="16523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latin typeface="PT Sans" pitchFamily="34" charset="0"/>
                <a:ea typeface="PT Sans" pitchFamily="34" charset="-122"/>
                <a:cs typeface="PT Sans" pitchFamily="34" charset="-120"/>
              </a:rPr>
              <a:t>Комплексность, последовательность и непрерывность сопровождения.</a:t>
            </a:r>
            <a:endParaRPr lang="en-US" sz="2000" dirty="0"/>
          </a:p>
        </p:txBody>
      </p:sp>
      <p:pic>
        <p:nvPicPr>
          <p:cNvPr id="19" name="Рисунок 18" descr="scan0003">
            <a:extLst>
              <a:ext uri="{FF2B5EF4-FFF2-40B4-BE49-F238E27FC236}">
                <a16:creationId xmlns:a16="http://schemas.microsoft.com/office/drawing/2014/main" id="{EE4CA22E-88E1-4659-8818-698207AC426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81280" y="233680"/>
            <a:ext cx="1727200" cy="184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D9C51-7B57-92BF-C1AD-D913AE8CE8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an0003">
            <a:extLst>
              <a:ext uri="{FF2B5EF4-FFF2-40B4-BE49-F238E27FC236}">
                <a16:creationId xmlns:a16="http://schemas.microsoft.com/office/drawing/2014/main" id="{79C3717C-A825-26DA-2404-898463D4540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7280" y="233680"/>
            <a:ext cx="1793154" cy="18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01380C7-AD6B-4658-0C09-F276AA522CB5}"/>
              </a:ext>
            </a:extLst>
          </p:cNvPr>
          <p:cNvSpPr/>
          <p:nvPr/>
        </p:nvSpPr>
        <p:spPr>
          <a:xfrm>
            <a:off x="5426494" y="3167442"/>
            <a:ext cx="3123814" cy="189471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ППҚ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мамандарының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қызметі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әдістемелік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қамтиды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44C836C-0C40-819E-2CF4-1F6C50ABB9D2}"/>
              </a:ext>
            </a:extLst>
          </p:cNvPr>
          <p:cNvSpPr/>
          <p:nvPr/>
        </p:nvSpPr>
        <p:spPr>
          <a:xfrm>
            <a:off x="299691" y="1985254"/>
            <a:ext cx="3830519" cy="24198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1.Диагностикалық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бейімділіктерді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әлеуетті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дамудағы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әлеуметтенудегі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қиындықтардың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анықтау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0D97D28-4F15-1C85-6C33-52CA23A4D9DF}"/>
              </a:ext>
            </a:extLst>
          </p:cNvPr>
          <p:cNvSpPr/>
          <p:nvPr/>
        </p:nvSpPr>
        <p:spPr>
          <a:xfrm>
            <a:off x="4592546" y="934948"/>
            <a:ext cx="4325421" cy="17568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онсультативтік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үдерісіне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қатысушыларға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қабылдауда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B1B26EB-787A-D833-9791-744CA5BFFBFE}"/>
              </a:ext>
            </a:extLst>
          </p:cNvPr>
          <p:cNvSpPr/>
          <p:nvPr/>
        </p:nvSpPr>
        <p:spPr>
          <a:xfrm>
            <a:off x="9514103" y="1985254"/>
            <a:ext cx="3842536" cy="24198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Дамытушылық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ынталандыру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іскерлікті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сондай-ақ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тәрбие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мінез-құлықтағы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қиындықтарды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жеңу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19C4F80-40D8-5C3D-7A1C-A24B96068560}"/>
              </a:ext>
            </a:extLst>
          </p:cNvPr>
          <p:cNvSpPr/>
          <p:nvPr/>
        </p:nvSpPr>
        <p:spPr>
          <a:xfrm>
            <a:off x="1089060" y="5323258"/>
            <a:ext cx="4253502" cy="25068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4.Психологиялық-педагогикалық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Жеке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өсуге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ықпал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психологиялық-педагогикалық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білімге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344008D-E7B1-2C32-AAD2-2F4D9ACBD320}"/>
              </a:ext>
            </a:extLst>
          </p:cNvPr>
          <p:cNvSpPr/>
          <p:nvPr/>
        </p:nvSpPr>
        <p:spPr>
          <a:xfrm>
            <a:off x="8201859" y="5323259"/>
            <a:ext cx="4325421" cy="25068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Ұйымдастыру-әдістемелік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ортасын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бақылау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ұсыныстар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әзірлеу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инновациялық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технологияларды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зерделеу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D76370E-0F58-E836-D9EB-DD438DC3F3B1}"/>
              </a:ext>
            </a:extLst>
          </p:cNvPr>
          <p:cNvCxnSpPr/>
          <p:nvPr/>
        </p:nvCxnSpPr>
        <p:spPr>
          <a:xfrm flipH="1">
            <a:off x="4366517" y="3791165"/>
            <a:ext cx="8322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77F66C2D-7A2A-10C9-013D-0CA9C832C6DA}"/>
              </a:ext>
            </a:extLst>
          </p:cNvPr>
          <p:cNvCxnSpPr>
            <a:cxnSpLocks/>
          </p:cNvCxnSpPr>
          <p:nvPr/>
        </p:nvCxnSpPr>
        <p:spPr>
          <a:xfrm flipV="1">
            <a:off x="7068621" y="2784297"/>
            <a:ext cx="0" cy="1849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30139383-EEB3-34DC-1B96-FF2845E64DBD}"/>
              </a:ext>
            </a:extLst>
          </p:cNvPr>
          <p:cNvCxnSpPr/>
          <p:nvPr/>
        </p:nvCxnSpPr>
        <p:spPr>
          <a:xfrm>
            <a:off x="8763856" y="3791165"/>
            <a:ext cx="595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C42F05BE-E464-DF1E-865C-FE0519E427CF}"/>
              </a:ext>
            </a:extLst>
          </p:cNvPr>
          <p:cNvCxnSpPr/>
          <p:nvPr/>
        </p:nvCxnSpPr>
        <p:spPr>
          <a:xfrm flipH="1">
            <a:off x="4705564" y="4890499"/>
            <a:ext cx="493160" cy="2568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2EAA123C-BE92-7AB0-7F32-CDE415D76015}"/>
              </a:ext>
            </a:extLst>
          </p:cNvPr>
          <p:cNvCxnSpPr>
            <a:cxnSpLocks/>
          </p:cNvCxnSpPr>
          <p:nvPr/>
        </p:nvCxnSpPr>
        <p:spPr>
          <a:xfrm>
            <a:off x="8917969" y="4787757"/>
            <a:ext cx="596134" cy="3595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381075-9082-7C48-CC9B-485CAC9739A0}"/>
              </a:ext>
            </a:extLst>
          </p:cNvPr>
          <p:cNvSpPr txBox="1"/>
          <p:nvPr/>
        </p:nvSpPr>
        <p:spPr>
          <a:xfrm>
            <a:off x="523981" y="233680"/>
            <a:ext cx="1115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ППҚ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мамандарының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әдістемелік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ы: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4796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8933" y="144015"/>
            <a:ext cx="11213544" cy="513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Направления деятельности специалистов СППС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232475" y="1334692"/>
            <a:ext cx="12211934" cy="8416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2079473" y="2467808"/>
            <a:ext cx="2053471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32475" y="2972632"/>
            <a:ext cx="4504903" cy="15993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7839432" y="2365117"/>
            <a:ext cx="2053471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7315200" y="2730788"/>
            <a:ext cx="4396534" cy="1116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7839432" y="4221302"/>
            <a:ext cx="3099792" cy="2566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7315200" y="4510891"/>
            <a:ext cx="4396534" cy="1116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8"/>
          <p:cNvSpPr/>
          <p:nvPr/>
        </p:nvSpPr>
        <p:spPr>
          <a:xfrm>
            <a:off x="7839432" y="6034295"/>
            <a:ext cx="4396534" cy="5133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9"/>
          <p:cNvSpPr/>
          <p:nvPr/>
        </p:nvSpPr>
        <p:spPr>
          <a:xfrm>
            <a:off x="7315200" y="6625871"/>
            <a:ext cx="4396534" cy="15367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10"/>
          <p:cNvSpPr/>
          <p:nvPr/>
        </p:nvSpPr>
        <p:spPr>
          <a:xfrm>
            <a:off x="-420249" y="4889342"/>
            <a:ext cx="5157627" cy="7455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11"/>
          <p:cNvSpPr/>
          <p:nvPr/>
        </p:nvSpPr>
        <p:spPr>
          <a:xfrm>
            <a:off x="698183" y="5710952"/>
            <a:ext cx="4039195" cy="11168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scan0003">
            <a:extLst>
              <a:ext uri="{FF2B5EF4-FFF2-40B4-BE49-F238E27FC236}">
                <a16:creationId xmlns:a16="http://schemas.microsoft.com/office/drawing/2014/main" id="{6199D0E9-CBF2-4C65-B333-F39B344EDC0E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0876" y="233679"/>
            <a:ext cx="1899524" cy="19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93342DE-5DBF-8B85-2CAD-5C51C41BD0D2}"/>
              </a:ext>
            </a:extLst>
          </p:cNvPr>
          <p:cNvSpPr/>
          <p:nvPr/>
        </p:nvSpPr>
        <p:spPr>
          <a:xfrm>
            <a:off x="5151030" y="3477259"/>
            <a:ext cx="3342521" cy="17250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150"/>
              </a:lnSpc>
            </a:pP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Деятельность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специалистов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 СППС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включает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kk-KZ" b="1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5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ключевых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направлений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работы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</a:p>
          <a:p>
            <a:pPr algn="ctr">
              <a:lnSpc>
                <a:spcPts val="2150"/>
              </a:lnSpc>
            </a:pP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обучающимися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участниками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образовательного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itchFamily="18" charset="0"/>
              </a:rPr>
              <a:t>процесса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PT Sans" pitchFamily="34" charset="-122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591206A-A44E-F844-148B-3D9C718F112E}"/>
              </a:ext>
            </a:extLst>
          </p:cNvPr>
          <p:cNvSpPr/>
          <p:nvPr/>
        </p:nvSpPr>
        <p:spPr>
          <a:xfrm>
            <a:off x="232475" y="1958714"/>
            <a:ext cx="4109201" cy="2315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2150"/>
              </a:lnSpc>
            </a:pPr>
            <a:r>
              <a:rPr lang="kk-KZ" b="1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1. Диагностическое. </a:t>
            </a:r>
          </a:p>
          <a:p>
            <a:pPr algn="just">
              <a:lnSpc>
                <a:spcPts val="2150"/>
              </a:lnSpc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Изучение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индивидуальных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особенностей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склонностей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потенциальных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возможностей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выявление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причин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трудностей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в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обучении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развитии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социализаци</a:t>
            </a:r>
            <a:r>
              <a:rPr lang="kk-KZ" sz="120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Times New Roman" pitchFamily="18" charset="0"/>
              </a:rPr>
              <a:t>И</a:t>
            </a:r>
            <a:r>
              <a:rPr lang="en-US" sz="1200" dirty="0">
                <a:solidFill>
                  <a:schemeClr val="bg1"/>
                </a:solidFill>
                <a:latin typeface="PT Sans" pitchFamily="34" charset="0"/>
                <a:ea typeface="PT Sans" pitchFamily="34" charset="-122"/>
                <a:cs typeface="PT Sans" pitchFamily="34" charset="-120"/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8324A65-ED28-ED35-80B1-F574CD655534}"/>
              </a:ext>
            </a:extLst>
          </p:cNvPr>
          <p:cNvSpPr/>
          <p:nvPr/>
        </p:nvSpPr>
        <p:spPr>
          <a:xfrm>
            <a:off x="5157628" y="716771"/>
            <a:ext cx="4315146" cy="23156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kk-KZ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Консультативное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.         </a:t>
            </a:r>
          </a:p>
          <a:p>
            <a:pPr>
              <a:lnSpc>
                <a:spcPts val="2000"/>
              </a:lnSpc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Оказание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помощи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участникам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образовательного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процесса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в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анализе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решении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психологических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проблем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формировании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новых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установок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принятии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решений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D0C6713-BDB5-F979-8898-C5A7A3500C98}"/>
              </a:ext>
            </a:extLst>
          </p:cNvPr>
          <p:cNvSpPr/>
          <p:nvPr/>
        </p:nvSpPr>
        <p:spPr>
          <a:xfrm>
            <a:off x="9611786" y="2126975"/>
            <a:ext cx="4182306" cy="2147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kk-KZ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3.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Развивающее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 (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коррекционное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)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Индивидуальная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групповая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работа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по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формированию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мотивации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к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обучению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развитию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знаний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умений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навыков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а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также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преодолению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трудностей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в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воспитании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поведении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kk-KZ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            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B30E647-9E8D-03B3-3793-BA373DCAA090}"/>
              </a:ext>
            </a:extLst>
          </p:cNvPr>
          <p:cNvSpPr/>
          <p:nvPr/>
        </p:nvSpPr>
        <p:spPr>
          <a:xfrm>
            <a:off x="972043" y="5470252"/>
            <a:ext cx="4308874" cy="23156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kk-KZ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4.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Психолого-педагогическое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просвещение</a:t>
            </a:r>
            <a:r>
              <a:rPr lang="kk-KZ" b="1" dirty="0">
                <a:solidFill>
                  <a:schemeClr val="bg1"/>
                </a:solidFill>
                <a:latin typeface="Times New Roman" pitchFamily="18" charset="0"/>
                <a:ea typeface="Nunito Semi Bold" pitchFamily="34" charset="-122"/>
                <a:cs typeface="Times New Roman" pitchFamily="18" charset="0"/>
              </a:rPr>
              <a:t>.            </a:t>
            </a:r>
          </a:p>
          <a:p>
            <a:pPr>
              <a:lnSpc>
                <a:spcPts val="2000"/>
              </a:lnSpc>
            </a:pP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Содействие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личностному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профессиональному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росту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формирование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потребности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у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педагогов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родителей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в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психолого-педагогических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знаниях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(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семинары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лектории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).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9E9A642-1A9B-ABE4-E127-C8E5814AA5C6}"/>
              </a:ext>
            </a:extLst>
          </p:cNvPr>
          <p:cNvSpPr/>
          <p:nvPr/>
        </p:nvSpPr>
        <p:spPr>
          <a:xfrm>
            <a:off x="8390435" y="5468027"/>
            <a:ext cx="4053974" cy="231568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2150"/>
              </a:lnSpc>
            </a:pPr>
            <a:r>
              <a:rPr lang="kk-KZ" b="1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5.Организационно-метадическое.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Мониторинг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образовательной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среды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анализ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результатов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сопровождения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разработка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рекомендаций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изучение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инновационных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технологий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и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проведение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тренингов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ea typeface="PT Sans" pitchFamily="34" charset="-122"/>
                <a:cs typeface="Times New Roman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91D8BD3E-8CF4-7BCF-86C8-2425AD13321E}"/>
              </a:ext>
            </a:extLst>
          </p:cNvPr>
          <p:cNvCxnSpPr/>
          <p:nvPr/>
        </p:nvCxnSpPr>
        <p:spPr>
          <a:xfrm flipH="1">
            <a:off x="4469258" y="3772315"/>
            <a:ext cx="5548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D931D9D-0D2C-8449-DC64-B4A9789541AF}"/>
              </a:ext>
            </a:extLst>
          </p:cNvPr>
          <p:cNvCxnSpPr/>
          <p:nvPr/>
        </p:nvCxnSpPr>
        <p:spPr>
          <a:xfrm flipV="1">
            <a:off x="7017249" y="3116557"/>
            <a:ext cx="0" cy="1726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45A0CBCE-F463-EA18-ED24-F582891D953E}"/>
              </a:ext>
            </a:extLst>
          </p:cNvPr>
          <p:cNvCxnSpPr/>
          <p:nvPr/>
        </p:nvCxnSpPr>
        <p:spPr>
          <a:xfrm>
            <a:off x="8866167" y="4037744"/>
            <a:ext cx="6066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4D52BEE-1A35-5B4F-F99C-AB68A8950B31}"/>
              </a:ext>
            </a:extLst>
          </p:cNvPr>
          <p:cNvCxnSpPr/>
          <p:nvPr/>
        </p:nvCxnSpPr>
        <p:spPr>
          <a:xfrm>
            <a:off x="8763856" y="4982966"/>
            <a:ext cx="421241" cy="2791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93E58039-0924-8193-3C76-E177D5C00766}"/>
              </a:ext>
            </a:extLst>
          </p:cNvPr>
          <p:cNvCxnSpPr>
            <a:endCxn id="20" idx="3"/>
          </p:cNvCxnSpPr>
          <p:nvPr/>
        </p:nvCxnSpPr>
        <p:spPr>
          <a:xfrm flipH="1">
            <a:off x="4737378" y="5069294"/>
            <a:ext cx="286685" cy="192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922</TotalTime>
  <Words>1990</Words>
  <Application>Microsoft Office PowerPoint</Application>
  <PresentationFormat>Произвольный</PresentationFormat>
  <Paragraphs>201</Paragraphs>
  <Slides>19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Wingdings 3</vt:lpstr>
      <vt:lpstr>PT Sans</vt:lpstr>
      <vt:lpstr>Nunito Semi Bold</vt:lpstr>
      <vt:lpstr>Century Gothic</vt:lpstr>
      <vt:lpstr>Times New Roman</vt:lpstr>
      <vt:lpstr>Сектор</vt:lpstr>
      <vt:lpstr>Презентация PowerPoint</vt:lpstr>
      <vt:lpstr>Презентация PowerPoint</vt:lpstr>
      <vt:lpstr>цель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User12</dc:creator>
  <cp:lastModifiedBy>User</cp:lastModifiedBy>
  <cp:revision>127</cp:revision>
  <dcterms:created xsi:type="dcterms:W3CDTF">2025-10-30T10:29:00Z</dcterms:created>
  <dcterms:modified xsi:type="dcterms:W3CDTF">2025-11-18T11:43:40Z</dcterms:modified>
</cp:coreProperties>
</file>